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1" r:id="rId3"/>
    <p:sldId id="257" r:id="rId4"/>
    <p:sldId id="259" r:id="rId5"/>
    <p:sldId id="258"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269A0-3F56-5246-A83F-725106571CC7}" v="23" dt="2022-08-08T16:28:36.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865" autoAdjust="0"/>
  </p:normalViewPr>
  <p:slideViewPr>
    <p:cSldViewPr snapToGrid="0" snapToObjects="1">
      <p:cViewPr varScale="1">
        <p:scale>
          <a:sx n="87" d="100"/>
          <a:sy n="87" d="100"/>
        </p:scale>
        <p:origin x="91" y="2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C42269A0-3F56-5246-A83F-725106571CC7}"/>
    <pc:docChg chg="undo custSel addSld modSld sldOrd">
      <pc:chgData name="Leigh-Ann Pringle" userId="90c27759-dcb2-4cfd-84bf-93ebcdd77db7" providerId="ADAL" clId="{C42269A0-3F56-5246-A83F-725106571CC7}" dt="2022-08-08T19:49:12.928" v="7838" actId="20577"/>
      <pc:docMkLst>
        <pc:docMk/>
      </pc:docMkLst>
      <pc:sldChg chg="modNotesTx">
        <pc:chgData name="Leigh-Ann Pringle" userId="90c27759-dcb2-4cfd-84bf-93ebcdd77db7" providerId="ADAL" clId="{C42269A0-3F56-5246-A83F-725106571CC7}" dt="2022-08-01T12:30:07.437" v="4266" actId="20577"/>
        <pc:sldMkLst>
          <pc:docMk/>
          <pc:sldMk cId="1803998556" sldId="256"/>
        </pc:sldMkLst>
      </pc:sldChg>
      <pc:sldChg chg="addSp delSp modSp mod modNotesTx">
        <pc:chgData name="Leigh-Ann Pringle" userId="90c27759-dcb2-4cfd-84bf-93ebcdd77db7" providerId="ADAL" clId="{C42269A0-3F56-5246-A83F-725106571CC7}" dt="2022-08-01T16:44:15.281" v="6635" actId="20577"/>
        <pc:sldMkLst>
          <pc:docMk/>
          <pc:sldMk cId="558770383" sldId="257"/>
        </pc:sldMkLst>
        <pc:spChg chg="del">
          <ac:chgData name="Leigh-Ann Pringle" userId="90c27759-dcb2-4cfd-84bf-93ebcdd77db7" providerId="ADAL" clId="{C42269A0-3F56-5246-A83F-725106571CC7}" dt="2022-08-01T13:02:09.349" v="5141" actId="931"/>
          <ac:spMkLst>
            <pc:docMk/>
            <pc:sldMk cId="558770383" sldId="257"/>
            <ac:spMk id="3" creationId="{09E7B189-1D38-6E26-FC09-6EC9695540AF}"/>
          </ac:spMkLst>
        </pc:spChg>
        <pc:spChg chg="add del mod">
          <ac:chgData name="Leigh-Ann Pringle" userId="90c27759-dcb2-4cfd-84bf-93ebcdd77db7" providerId="ADAL" clId="{C42269A0-3F56-5246-A83F-725106571CC7}" dt="2022-08-01T13:01:47.323" v="5140"/>
          <ac:spMkLst>
            <pc:docMk/>
            <pc:sldMk cId="558770383" sldId="257"/>
            <ac:spMk id="4" creationId="{539B8E6C-A60C-79A3-78A2-9901060CE918}"/>
          </ac:spMkLst>
        </pc:spChg>
        <pc:picChg chg="add mod">
          <ac:chgData name="Leigh-Ann Pringle" userId="90c27759-dcb2-4cfd-84bf-93ebcdd77db7" providerId="ADAL" clId="{C42269A0-3F56-5246-A83F-725106571CC7}" dt="2022-08-01T13:02:17.508" v="5143" actId="14100"/>
          <ac:picMkLst>
            <pc:docMk/>
            <pc:sldMk cId="558770383" sldId="257"/>
            <ac:picMk id="6" creationId="{EFE49392-8A8E-FB44-36CB-945F1E1049A9}"/>
          </ac:picMkLst>
        </pc:picChg>
      </pc:sldChg>
      <pc:sldChg chg="addSp modSp modNotesTx">
        <pc:chgData name="Leigh-Ann Pringle" userId="90c27759-dcb2-4cfd-84bf-93ebcdd77db7" providerId="ADAL" clId="{C42269A0-3F56-5246-A83F-725106571CC7}" dt="2022-08-01T17:21:37.175" v="6987" actId="20577"/>
        <pc:sldMkLst>
          <pc:docMk/>
          <pc:sldMk cId="3516191254" sldId="258"/>
        </pc:sldMkLst>
        <pc:picChg chg="add mod">
          <ac:chgData name="Leigh-Ann Pringle" userId="90c27759-dcb2-4cfd-84bf-93ebcdd77db7" providerId="ADAL" clId="{C42269A0-3F56-5246-A83F-725106571CC7}" dt="2022-08-01T12:15:32.663" v="4032" actId="14100"/>
          <ac:picMkLst>
            <pc:docMk/>
            <pc:sldMk cId="3516191254" sldId="258"/>
            <ac:picMk id="2050" creationId="{A3182813-948A-D495-FC74-1BC1AE87AB37}"/>
          </ac:picMkLst>
        </pc:picChg>
      </pc:sldChg>
      <pc:sldChg chg="addSp modSp ord modNotesTx">
        <pc:chgData name="Leigh-Ann Pringle" userId="90c27759-dcb2-4cfd-84bf-93ebcdd77db7" providerId="ADAL" clId="{C42269A0-3F56-5246-A83F-725106571CC7}" dt="2022-08-01T16:45:19.305" v="6638" actId="313"/>
        <pc:sldMkLst>
          <pc:docMk/>
          <pc:sldMk cId="1617442257" sldId="259"/>
        </pc:sldMkLst>
        <pc:picChg chg="add mod">
          <ac:chgData name="Leigh-Ann Pringle" userId="90c27759-dcb2-4cfd-84bf-93ebcdd77db7" providerId="ADAL" clId="{C42269A0-3F56-5246-A83F-725106571CC7}" dt="2022-08-01T10:40:01.413" v="2033" actId="14100"/>
          <ac:picMkLst>
            <pc:docMk/>
            <pc:sldMk cId="1617442257" sldId="259"/>
            <ac:picMk id="1026" creationId="{32793609-559C-F7FE-3699-526D9F084BCA}"/>
          </ac:picMkLst>
        </pc:picChg>
      </pc:sldChg>
      <pc:sldChg chg="modSp mod modNotesTx">
        <pc:chgData name="Leigh-Ann Pringle" userId="90c27759-dcb2-4cfd-84bf-93ebcdd77db7" providerId="ADAL" clId="{C42269A0-3F56-5246-A83F-725106571CC7}" dt="2022-08-08T16:28:51.100" v="7837" actId="1076"/>
        <pc:sldMkLst>
          <pc:docMk/>
          <pc:sldMk cId="2847108389" sldId="260"/>
        </pc:sldMkLst>
        <pc:spChg chg="mod">
          <ac:chgData name="Leigh-Ann Pringle" userId="90c27759-dcb2-4cfd-84bf-93ebcdd77db7" providerId="ADAL" clId="{C42269A0-3F56-5246-A83F-725106571CC7}" dt="2022-08-01T17:22:11.492" v="7007" actId="122"/>
          <ac:spMkLst>
            <pc:docMk/>
            <pc:sldMk cId="2847108389" sldId="260"/>
            <ac:spMk id="2" creationId="{46FB8E83-E623-8A97-DEC7-6DA2A864E6EA}"/>
          </ac:spMkLst>
        </pc:spChg>
        <pc:spChg chg="mod">
          <ac:chgData name="Leigh-Ann Pringle" userId="90c27759-dcb2-4cfd-84bf-93ebcdd77db7" providerId="ADAL" clId="{C42269A0-3F56-5246-A83F-725106571CC7}" dt="2022-08-08T16:28:51.100" v="7837" actId="1076"/>
          <ac:spMkLst>
            <pc:docMk/>
            <pc:sldMk cId="2847108389" sldId="260"/>
            <ac:spMk id="3" creationId="{93FE9C3E-8DBC-2316-0E08-965FD49EBAC2}"/>
          </ac:spMkLst>
        </pc:spChg>
      </pc:sldChg>
      <pc:sldChg chg="addSp modSp new mod modNotesTx">
        <pc:chgData name="Leigh-Ann Pringle" userId="90c27759-dcb2-4cfd-84bf-93ebcdd77db7" providerId="ADAL" clId="{C42269A0-3F56-5246-A83F-725106571CC7}" dt="2022-08-08T19:49:12.928" v="7838" actId="20577"/>
        <pc:sldMkLst>
          <pc:docMk/>
          <pc:sldMk cId="3825750358" sldId="261"/>
        </pc:sldMkLst>
        <pc:spChg chg="add mod">
          <ac:chgData name="Leigh-Ann Pringle" userId="90c27759-dcb2-4cfd-84bf-93ebcdd77db7" providerId="ADAL" clId="{C42269A0-3F56-5246-A83F-725106571CC7}" dt="2022-08-01T12:26:19.676" v="4229" actId="1076"/>
          <ac:spMkLst>
            <pc:docMk/>
            <pc:sldMk cId="3825750358" sldId="261"/>
            <ac:spMk id="4" creationId="{EECF802F-F120-CCE7-3D5B-53F0B176E5D8}"/>
          </ac:spMkLst>
        </pc:spChg>
        <pc:picChg chg="add mod">
          <ac:chgData name="Leigh-Ann Pringle" userId="90c27759-dcb2-4cfd-84bf-93ebcdd77db7" providerId="ADAL" clId="{C42269A0-3F56-5246-A83F-725106571CC7}" dt="2022-08-01T12:25:56.543" v="4222" actId="1076"/>
          <ac:picMkLst>
            <pc:docMk/>
            <pc:sldMk cId="3825750358" sldId="261"/>
            <ac:picMk id="3074" creationId="{8C2BA381-A45C-1100-00AC-5672BBC9E3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5F933-7308-FC47-9FE6-7C7554DA7CF8}"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3F19F-97B7-934F-886B-8E4D83BF05B3}" type="slidenum">
              <a:rPr lang="en-US" smtClean="0"/>
              <a:t>‹#›</a:t>
            </a:fld>
            <a:endParaRPr lang="en-US"/>
          </a:p>
        </p:txBody>
      </p:sp>
    </p:spTree>
    <p:extLst>
      <p:ext uri="{BB962C8B-B14F-4D97-AF65-F5344CB8AC3E}">
        <p14:creationId xmlns:p14="http://schemas.microsoft.com/office/powerpoint/2010/main" val="348096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+ 2: Revision and teaching 7 min</a:t>
            </a:r>
          </a:p>
          <a:p>
            <a:endParaRPr lang="en-US" dirty="0"/>
          </a:p>
          <a:p>
            <a:r>
              <a:rPr lang="en-ZA" sz="1800" dirty="0">
                <a:solidFill>
                  <a:srgbClr val="595959"/>
                </a:solidFill>
                <a:effectLst/>
                <a:latin typeface="Arial" panose="020B0604020202020204" pitchFamily="34" charset="0"/>
                <a:ea typeface="Arial" panose="020B0604020202020204" pitchFamily="34" charset="0"/>
              </a:rPr>
              <a:t>Welcome back grade 9’s. Before we get started today, you need to make sure you have your questionnaires available that you needed to complete for homework (i.e. </a:t>
            </a:r>
            <a:r>
              <a:rPr lang="en-ZA" sz="1800" b="1" i="1" dirty="0">
                <a:solidFill>
                  <a:srgbClr val="595959"/>
                </a:solidFill>
                <a:effectLst/>
                <a:latin typeface="Arial" panose="020B0604020202020204" pitchFamily="34" charset="0"/>
                <a:ea typeface="Arial" panose="020B0604020202020204" pitchFamily="34" charset="0"/>
              </a:rPr>
              <a:t>Activity 3</a:t>
            </a:r>
            <a:r>
              <a:rPr lang="en-ZA" sz="1800" dirty="0">
                <a:solidFill>
                  <a:srgbClr val="595959"/>
                </a:solidFill>
                <a:effectLst/>
                <a:latin typeface="Arial" panose="020B0604020202020204" pitchFamily="34" charset="0"/>
                <a:ea typeface="Arial" panose="020B0604020202020204" pitchFamily="34" charset="0"/>
              </a:rPr>
              <a:t> in </a:t>
            </a:r>
            <a:r>
              <a:rPr lang="en-ZA" sz="1800" b="1" i="1" u="sng" dirty="0">
                <a:solidFill>
                  <a:srgbClr val="595959"/>
                </a:solidFill>
                <a:effectLst/>
                <a:latin typeface="Arial" panose="020B0604020202020204" pitchFamily="34" charset="0"/>
                <a:ea typeface="Arial" panose="020B0604020202020204" pitchFamily="34" charset="0"/>
              </a:rPr>
              <a:t>Lesson 1 - Worksheet</a:t>
            </a:r>
            <a:r>
              <a:rPr lang="en-ZA" sz="1800" dirty="0">
                <a:solidFill>
                  <a:srgbClr val="595959"/>
                </a:solidFill>
                <a:effectLst/>
                <a:latin typeface="Arial" panose="020B0604020202020204" pitchFamily="34" charset="0"/>
                <a:ea typeface="Arial" panose="020B0604020202020204" pitchFamily="34" charset="0"/>
              </a:rPr>
              <a:t>).</a:t>
            </a:r>
          </a:p>
          <a:p>
            <a:endParaRPr lang="en-ZA" sz="1800" dirty="0">
              <a:solidFill>
                <a:srgbClr val="595959"/>
              </a:solidFill>
              <a:effectLst/>
              <a:latin typeface="Arial" panose="020B0604020202020204" pitchFamily="34" charset="0"/>
            </a:endParaRPr>
          </a:p>
          <a:p>
            <a:r>
              <a:rPr lang="en-US" dirty="0"/>
              <a:t>Let’s quickly recap the last lesson before we get started today. Can you give me an examples of the following kinds of violence:</a:t>
            </a:r>
          </a:p>
          <a:p>
            <a:pPr marL="171450" indent="-171450">
              <a:buFont typeface="Arial" panose="020B0604020202020204" pitchFamily="34" charset="0"/>
              <a:buChar char="•"/>
            </a:pPr>
            <a:r>
              <a:rPr lang="en-US" dirty="0"/>
              <a:t>Domestic</a:t>
            </a:r>
          </a:p>
          <a:p>
            <a:pPr marL="171450" indent="-171450">
              <a:buFont typeface="Arial" panose="020B0604020202020204" pitchFamily="34" charset="0"/>
              <a:buChar char="•"/>
            </a:pPr>
            <a:r>
              <a:rPr lang="en-US" dirty="0"/>
              <a:t>Violence in school</a:t>
            </a:r>
          </a:p>
          <a:p>
            <a:pPr marL="171450" indent="-171450">
              <a:buFont typeface="Arial" panose="020B0604020202020204" pitchFamily="34" charset="0"/>
              <a:buChar char="•"/>
            </a:pPr>
            <a:r>
              <a:rPr lang="en-US" dirty="0"/>
              <a:t>Violence in community</a:t>
            </a:r>
          </a:p>
          <a:p>
            <a:pPr marL="0" indent="0">
              <a:buFont typeface="Arial" panose="020B0604020202020204" pitchFamily="34" charset="0"/>
              <a:buNone/>
            </a:pPr>
            <a:endParaRPr lang="en-US" dirty="0"/>
          </a:p>
          <a:p>
            <a:r>
              <a:rPr lang="en-US" dirty="0"/>
              <a:t>Let’s get started!</a:t>
            </a:r>
          </a:p>
        </p:txBody>
      </p:sp>
      <p:sp>
        <p:nvSpPr>
          <p:cNvPr id="4" name="Slide Number Placeholder 3"/>
          <p:cNvSpPr>
            <a:spLocks noGrp="1"/>
          </p:cNvSpPr>
          <p:nvPr>
            <p:ph type="sldNum" sz="quarter" idx="5"/>
          </p:nvPr>
        </p:nvSpPr>
        <p:spPr/>
        <p:txBody>
          <a:bodyPr/>
          <a:lstStyle/>
          <a:p>
            <a:fld id="{B843F19F-97B7-934F-886B-8E4D83BF05B3}" type="slidenum">
              <a:rPr lang="en-US" smtClean="0"/>
              <a:t>1</a:t>
            </a:fld>
            <a:endParaRPr lang="en-US"/>
          </a:p>
        </p:txBody>
      </p:sp>
    </p:spTree>
    <p:extLst>
      <p:ext uri="{BB962C8B-B14F-4D97-AF65-F5344CB8AC3E}">
        <p14:creationId xmlns:p14="http://schemas.microsoft.com/office/powerpoint/2010/main" val="209086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 teaching and activity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595959"/>
                </a:solidFill>
                <a:effectLst/>
                <a:latin typeface="Arial" panose="020B0604020202020204" pitchFamily="34" charset="0"/>
                <a:ea typeface="Arial" panose="020B0604020202020204" pitchFamily="34" charset="0"/>
              </a:rPr>
              <a:t>I believe you would have probably heard of even more examples of violence in your communities through your questionnaires (</a:t>
            </a:r>
            <a:r>
              <a:rPr lang="en-ZA" sz="1800" b="1" i="1" dirty="0">
                <a:solidFill>
                  <a:srgbClr val="595959"/>
                </a:solidFill>
                <a:effectLst/>
                <a:latin typeface="Arial" panose="020B0604020202020204" pitchFamily="34" charset="0"/>
                <a:ea typeface="Arial" panose="020B0604020202020204" pitchFamily="34" charset="0"/>
              </a:rPr>
              <a:t>Activity 3</a:t>
            </a:r>
            <a:r>
              <a:rPr lang="en-ZA" sz="1800" dirty="0">
                <a:solidFill>
                  <a:srgbClr val="595959"/>
                </a:solidFill>
                <a:effectLst/>
                <a:latin typeface="Arial" panose="020B0604020202020204" pitchFamily="34" charset="0"/>
                <a:ea typeface="Arial" panose="020B0604020202020204" pitchFamily="34" charset="0"/>
              </a:rPr>
              <a:t> from Lesson 1). It’s so sad to hear of how many people have been victims of violence in our families and communities. I think it’s especially difficult when you know the person that used violence to get what they want. There are many reasons people become violent. On your </a:t>
            </a:r>
            <a:r>
              <a:rPr lang="en-ZA" sz="1800" b="1" i="1" u="sng" dirty="0">
                <a:solidFill>
                  <a:srgbClr val="595959"/>
                </a:solidFill>
                <a:effectLst/>
                <a:latin typeface="Arial" panose="020B0604020202020204" pitchFamily="34" charset="0"/>
                <a:ea typeface="Arial" panose="020B0604020202020204" pitchFamily="34" charset="0"/>
              </a:rPr>
              <a:t>Lesson 2 - Worksheet</a:t>
            </a:r>
            <a:r>
              <a:rPr lang="en-ZA" sz="1800" dirty="0">
                <a:solidFill>
                  <a:srgbClr val="595959"/>
                </a:solidFill>
                <a:effectLst/>
                <a:latin typeface="Arial" panose="020B0604020202020204" pitchFamily="34" charset="0"/>
                <a:ea typeface="Arial" panose="020B0604020202020204" pitchFamily="34" charset="0"/>
              </a:rPr>
              <a:t> in </a:t>
            </a:r>
            <a:r>
              <a:rPr lang="en-ZA" sz="1800" b="1" i="1" dirty="0">
                <a:solidFill>
                  <a:srgbClr val="595959"/>
                </a:solidFill>
                <a:effectLst/>
                <a:latin typeface="Arial" panose="020B0604020202020204" pitchFamily="34" charset="0"/>
                <a:ea typeface="Arial" panose="020B0604020202020204" pitchFamily="34" charset="0"/>
              </a:rPr>
              <a:t>Activity 1</a:t>
            </a:r>
            <a:r>
              <a:rPr lang="en-ZA" sz="1800" dirty="0">
                <a:solidFill>
                  <a:srgbClr val="595959"/>
                </a:solidFill>
                <a:effectLst/>
                <a:latin typeface="Arial" panose="020B0604020202020204" pitchFamily="34" charset="0"/>
                <a:ea typeface="Arial" panose="020B0604020202020204" pitchFamily="34" charset="0"/>
              </a:rPr>
              <a:t>, add another 3 reasons to this list:</a:t>
            </a:r>
            <a:endParaRPr lang="en-ZA" sz="1800" dirty="0">
              <a:effectLst/>
              <a:latin typeface="Times New Roman" panose="02020603050405020304" pitchFamily="18" charset="0"/>
              <a:ea typeface="Times New Roman" panose="02020603050405020304" pitchFamily="18" charset="0"/>
            </a:endParaRPr>
          </a:p>
          <a:p>
            <a:endParaRPr lang="en-US" dirty="0"/>
          </a:p>
          <a:p>
            <a:r>
              <a:rPr lang="en-US" dirty="0"/>
              <a:t>Some of those include:</a:t>
            </a:r>
          </a:p>
          <a:p>
            <a:r>
              <a:rPr lang="en-US" dirty="0"/>
              <a:t>*frustration with authorities and so they take the situation into their own hands</a:t>
            </a:r>
          </a:p>
          <a:p>
            <a:r>
              <a:rPr lang="en-US" dirty="0"/>
              <a:t>*they themselves were victims of abuse and followed in the same pattern</a:t>
            </a:r>
          </a:p>
          <a:p>
            <a:r>
              <a:rPr lang="en-US" dirty="0"/>
              <a:t>*low self esteem and self worth</a:t>
            </a:r>
          </a:p>
          <a:p>
            <a:r>
              <a:rPr lang="en-US" dirty="0"/>
              <a:t>*side effects of drug and alcohol abuse</a:t>
            </a:r>
          </a:p>
          <a:p>
            <a:r>
              <a:rPr lang="en-US" dirty="0"/>
              <a:t>*a belief that you as an individual are better than others and have a right to treat others violently</a:t>
            </a:r>
          </a:p>
          <a:p>
            <a:endParaRPr lang="en-US" sz="1800" dirty="0">
              <a:solidFill>
                <a:srgbClr val="595959"/>
              </a:solidFill>
              <a:effectLst/>
              <a:latin typeface="Arial" panose="020B0604020202020204" pitchFamily="34" charset="0"/>
              <a:ea typeface="Arial" panose="020B0604020202020204" pitchFamily="34" charset="0"/>
            </a:endParaRPr>
          </a:p>
          <a:p>
            <a:r>
              <a:rPr lang="en-ZA" sz="1800" dirty="0">
                <a:solidFill>
                  <a:srgbClr val="595959"/>
                </a:solidFill>
                <a:effectLst/>
                <a:latin typeface="Arial" panose="020B0604020202020204" pitchFamily="34" charset="0"/>
                <a:ea typeface="Arial" panose="020B0604020202020204" pitchFamily="34" charset="0"/>
              </a:rPr>
              <a:t>Sadly, abusers are often respected in their communities and come across as polite individuals. In these instances, it is difficult for the victim to speak about the abuse because they would be afraid of not being believed. Remember we cannot stop people directly from being violent or blame ourselves for not trying to stop them. You could end up getting hurt in the process. There are ways of reporting individuals like this. We will look at this in more detail in the lessons to come.</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43F19F-97B7-934F-886B-8E4D83BF05B3}" type="slidenum">
              <a:rPr lang="en-US" smtClean="0"/>
              <a:t>2</a:t>
            </a:fld>
            <a:endParaRPr lang="en-US"/>
          </a:p>
        </p:txBody>
      </p:sp>
    </p:spTree>
    <p:extLst>
      <p:ext uri="{BB962C8B-B14F-4D97-AF65-F5344CB8AC3E}">
        <p14:creationId xmlns:p14="http://schemas.microsoft.com/office/powerpoint/2010/main" val="2778741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 Teaching Activity  5 min</a:t>
            </a:r>
          </a:p>
          <a:p>
            <a:endParaRPr lang="en-US" dirty="0"/>
          </a:p>
          <a:p>
            <a:r>
              <a:rPr lang="en-ZA" sz="1800" dirty="0">
                <a:solidFill>
                  <a:srgbClr val="595959"/>
                </a:solidFill>
                <a:effectLst/>
                <a:latin typeface="Arial" panose="020B0604020202020204" pitchFamily="34" charset="0"/>
                <a:ea typeface="Times New Roman" panose="02020603050405020304" pitchFamily="18" charset="0"/>
              </a:rPr>
              <a:t>Violence will always cause hurt whether it’s a physical and visible hurt or something more internal. It is these internal injuries that often take a long time to heal and sometimes a person will even need assistance to process the trauma of the abuse. Violence can directly impact the health and safety of both the victim and the community.</a:t>
            </a:r>
          </a:p>
          <a:p>
            <a:endParaRPr lang="en-ZA" sz="1800" dirty="0">
              <a:solidFill>
                <a:srgbClr val="595959"/>
              </a:solidFill>
              <a:effectLst/>
              <a:latin typeface="Arial" panose="020B0604020202020204" pitchFamily="34" charset="0"/>
              <a:ea typeface="Times New Roman" panose="02020603050405020304" pitchFamily="18" charset="0"/>
            </a:endParaRPr>
          </a:p>
          <a:p>
            <a:r>
              <a:rPr lang="en-GB" sz="1800" dirty="0">
                <a:solidFill>
                  <a:srgbClr val="595959"/>
                </a:solidFill>
                <a:effectLst/>
                <a:latin typeface="Arial" panose="020B0604020202020204" pitchFamily="34" charset="0"/>
                <a:ea typeface="Times New Roman" panose="02020603050405020304" pitchFamily="18" charset="0"/>
              </a:rPr>
              <a:t>Let’s look at this case study together. This young girl was recorded on video by onlookers being beaten by a fellow learner. She was laughed at and ridiculed by the viewers. Later that evening she overdosed on tablets. When her brother was later interviewed, he said that he believed that the bullying, together with her fear of failing a test and being further bullied is the reason she killed herself. </a:t>
            </a:r>
            <a:endParaRPr lang="en-ZA" sz="1800" dirty="0">
              <a:solidFill>
                <a:schemeClr val="tx1"/>
              </a:solidFill>
              <a:effectLst/>
              <a:latin typeface="Times New Roman" panose="02020603050405020304" pitchFamily="18" charset="0"/>
              <a:ea typeface="Times New Roman" panose="02020603050405020304" pitchFamily="18" charset="0"/>
            </a:endParaRPr>
          </a:p>
          <a:p>
            <a:endParaRPr lang="en-ZA" sz="1800" dirty="0">
              <a:solidFill>
                <a:schemeClr val="tx1"/>
              </a:solidFill>
              <a:effectLst/>
              <a:latin typeface="Times New Roman" panose="02020603050405020304" pitchFamily="18" charset="0"/>
              <a:ea typeface="Times New Roman" panose="02020603050405020304" pitchFamily="18" charset="0"/>
            </a:endParaRPr>
          </a:p>
          <a:p>
            <a:r>
              <a:rPr lang="en-GB" sz="1800" dirty="0">
                <a:solidFill>
                  <a:srgbClr val="595959"/>
                </a:solidFill>
                <a:effectLst/>
                <a:latin typeface="Arial" panose="020B0604020202020204" pitchFamily="34" charset="0"/>
                <a:ea typeface="Times New Roman" panose="02020603050405020304" pitchFamily="18" charset="0"/>
              </a:rPr>
              <a:t>Can you see that not only was the victim physically impacted by violence, but her family were impacted as well. They were devasted and very angry. You could imagine that if her brother knew who these learners where he might confront them and beat them up out of revenge. Her parents could become distrustful of the school and community because they did not protect their daughter.</a:t>
            </a:r>
            <a:endParaRPr lang="en-ZA" sz="1800" dirty="0">
              <a:effectLst/>
              <a:latin typeface="Times New Roman" panose="02020603050405020304" pitchFamily="18" charset="0"/>
              <a:ea typeface="Times New Roman" panose="02020603050405020304" pitchFamily="18" charset="0"/>
            </a:endParaRPr>
          </a:p>
          <a:p>
            <a:endParaRPr lang="en-US" dirty="0"/>
          </a:p>
          <a:p>
            <a:r>
              <a:rPr lang="en-GB" sz="1800" dirty="0">
                <a:solidFill>
                  <a:srgbClr val="595959"/>
                </a:solidFill>
                <a:effectLst/>
                <a:latin typeface="Arial" panose="020B0604020202020204" pitchFamily="34" charset="0"/>
                <a:ea typeface="Times New Roman" panose="02020603050405020304" pitchFamily="18" charset="0"/>
              </a:rPr>
              <a:t>Sadly, there are communities that cannot control their violent members. Some families move out of these areas towards other areas that they feel are safer for their children. Law enforcement increases in these areas and the innocent community members are afraid of being caught in the middle of the violence (between the violent members and the law enforcement).</a:t>
            </a:r>
            <a:endParaRPr lang="en-US" dirty="0"/>
          </a:p>
        </p:txBody>
      </p:sp>
      <p:sp>
        <p:nvSpPr>
          <p:cNvPr id="4" name="Slide Number Placeholder 3"/>
          <p:cNvSpPr>
            <a:spLocks noGrp="1"/>
          </p:cNvSpPr>
          <p:nvPr>
            <p:ph type="sldNum" sz="quarter" idx="5"/>
          </p:nvPr>
        </p:nvSpPr>
        <p:spPr/>
        <p:txBody>
          <a:bodyPr/>
          <a:lstStyle/>
          <a:p>
            <a:fld id="{B843F19F-97B7-934F-886B-8E4D83BF05B3}" type="slidenum">
              <a:rPr lang="en-US" smtClean="0"/>
              <a:t>3</a:t>
            </a:fld>
            <a:endParaRPr lang="en-US"/>
          </a:p>
        </p:txBody>
      </p:sp>
    </p:spTree>
    <p:extLst>
      <p:ext uri="{BB962C8B-B14F-4D97-AF65-F5344CB8AC3E}">
        <p14:creationId xmlns:p14="http://schemas.microsoft.com/office/powerpoint/2010/main" val="398473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Group Activity 10 min + 5 min</a:t>
            </a:r>
          </a:p>
          <a:p>
            <a:r>
              <a:rPr lang="en-US" sz="1800" u="sng"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800" u="sng"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800" u="sng"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Note to </a:t>
            </a:r>
            <a:r>
              <a:rPr lang="en-ZA" sz="1800" u="sng" dirty="0">
                <a:solidFill>
                  <a:srgbClr val="FF0000"/>
                </a:solidFill>
                <a:effectLst/>
                <a:latin typeface="Arial" panose="020B0604020202020204" pitchFamily="34" charset="0"/>
                <a:ea typeface="Times New Roman" panose="02020603050405020304" pitchFamily="18" charset="0"/>
              </a:rPr>
              <a:t>Teacher:</a:t>
            </a:r>
            <a:r>
              <a:rPr lang="en-ZA" sz="1800" dirty="0">
                <a:solidFill>
                  <a:srgbClr val="595959"/>
                </a:solidFill>
                <a:effectLst/>
                <a:latin typeface="Arial" panose="020B0604020202020204" pitchFamily="34" charset="0"/>
                <a:ea typeface="Times New Roman" panose="02020603050405020304" pitchFamily="18" charset="0"/>
              </a:rPr>
              <a:t> Hand out blank A4 paper for a poster and markers if there are available for </a:t>
            </a:r>
            <a:r>
              <a:rPr lang="en-ZA" sz="1800" b="1" i="1" dirty="0">
                <a:solidFill>
                  <a:srgbClr val="595959"/>
                </a:solidFill>
                <a:effectLst/>
                <a:latin typeface="Arial" panose="020B0604020202020204" pitchFamily="34" charset="0"/>
                <a:ea typeface="Times New Roman" panose="02020603050405020304" pitchFamily="18" charset="0"/>
              </a:rPr>
              <a:t>Activity 2</a:t>
            </a:r>
            <a:r>
              <a:rPr lang="en-ZA" sz="1800" dirty="0">
                <a:solidFill>
                  <a:srgbClr val="595959"/>
                </a:solidFill>
                <a:effectLst/>
                <a:latin typeface="Arial" panose="020B0604020202020204" pitchFamily="34" charset="0"/>
                <a:ea typeface="Times New Roman" panose="02020603050405020304" pitchFamily="18" charset="0"/>
              </a:rPr>
              <a:t> in </a:t>
            </a:r>
            <a:r>
              <a:rPr lang="en-ZA" sz="1800" b="1" i="1" u="sng" dirty="0">
                <a:solidFill>
                  <a:srgbClr val="595959"/>
                </a:solidFill>
                <a:effectLst/>
                <a:latin typeface="Arial" panose="020B0604020202020204" pitchFamily="34" charset="0"/>
                <a:ea typeface="Times New Roman" panose="02020603050405020304" pitchFamily="18" charset="0"/>
              </a:rPr>
              <a:t>Lesson 2 – Worksheet</a:t>
            </a:r>
            <a:r>
              <a:rPr lang="en-ZA" sz="1800" dirty="0">
                <a:solidFill>
                  <a:srgbClr val="595959"/>
                </a:solidFill>
                <a:effectLst/>
                <a:latin typeface="Arial" panose="020B0604020202020204" pitchFamily="34" charset="0"/>
                <a:ea typeface="Times New Roman" panose="02020603050405020304" pitchFamily="18" charset="0"/>
              </a:rPr>
              <a:t>. </a:t>
            </a:r>
            <a:br>
              <a:rPr lang="en-ZA" sz="1800" dirty="0">
                <a:solidFill>
                  <a:srgbClr val="595959"/>
                </a:solidFill>
                <a:effectLst/>
                <a:latin typeface="Arial" panose="020B0604020202020204" pitchFamily="34" charset="0"/>
                <a:ea typeface="Times New Roman" panose="02020603050405020304" pitchFamily="18" charset="0"/>
              </a:rPr>
            </a:br>
            <a:r>
              <a:rPr lang="en-ZA" sz="1800" dirty="0">
                <a:solidFill>
                  <a:srgbClr val="595959"/>
                </a:solidFill>
                <a:effectLst/>
                <a:latin typeface="Arial" panose="020B0604020202020204" pitchFamily="34" charset="0"/>
                <a:ea typeface="Times New Roman" panose="02020603050405020304" pitchFamily="18" charset="0"/>
              </a:rPr>
              <a:t>Allow learners time to work on their collection of questionnaires (from Lesson 1 homework). </a:t>
            </a:r>
            <a:br>
              <a:rPr lang="en-ZA" sz="1800" dirty="0">
                <a:solidFill>
                  <a:srgbClr val="595959"/>
                </a:solidFill>
                <a:effectLst/>
                <a:latin typeface="Arial" panose="020B0604020202020204" pitchFamily="34" charset="0"/>
                <a:ea typeface="Times New Roman" panose="02020603050405020304" pitchFamily="18" charset="0"/>
              </a:rPr>
            </a:br>
            <a:r>
              <a:rPr lang="en-ZA" sz="1800" dirty="0">
                <a:solidFill>
                  <a:srgbClr val="595959"/>
                </a:solidFill>
                <a:effectLst/>
                <a:latin typeface="Arial" panose="020B0604020202020204" pitchFamily="34" charset="0"/>
                <a:ea typeface="Times New Roman" panose="02020603050405020304" pitchFamily="18" charset="0"/>
              </a:rPr>
              <a:t>Allocate the following violence categories to different groups: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Times New Roman" panose="02020603050405020304" pitchFamily="18" charset="0"/>
              </a:rPr>
              <a:t>domestic violence,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Times New Roman" panose="02020603050405020304" pitchFamily="18" charset="0"/>
              </a:rPr>
              <a:t>violence at school,</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Times New Roman" panose="02020603050405020304" pitchFamily="18" charset="0"/>
              </a:rPr>
              <a:t>violence in the community.</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Times New Roman" panose="02020603050405020304" pitchFamily="18" charset="0"/>
              </a:rPr>
              <a:t>You can have more than one group with the same theme.</a:t>
            </a:r>
            <a:endParaRPr lang="en-ZA" sz="1800" dirty="0">
              <a:effectLst/>
              <a:latin typeface="Times New Roman" panose="02020603050405020304" pitchFamily="18" charset="0"/>
              <a:ea typeface="Times New Roman" panose="02020603050405020304" pitchFamily="18" charset="0"/>
            </a:endParaRPr>
          </a:p>
          <a:p>
            <a:r>
              <a:rPr lang="en-US" dirty="0"/>
              <a:t/>
            </a:r>
            <a:br>
              <a:rPr lang="en-US" dirty="0"/>
            </a:br>
            <a:endParaRPr lang="en-US" dirty="0"/>
          </a:p>
          <a:p>
            <a:r>
              <a:rPr lang="en-US" dirty="0"/>
              <a:t>Using the information you have learnt today and the answers to your questionaries, your group will now have an opportunity to anaylse this information a bit. An infographic is a poster that takes the data we collect and puts it in a visually interesting way so that the average person understands the statistics. Your teacher will allocate a violence category (i.e. domestic violence, violence at school or violence in the community) for your group to reflect on. Use all the questionnaires of the members of your group to collect statistics for your poster. Then work as a group to create this poster that will go up on the wall in your class. </a:t>
            </a:r>
          </a:p>
          <a:p>
            <a:endParaRPr lang="en-US" dirty="0"/>
          </a:p>
          <a:p>
            <a:r>
              <a:rPr lang="en-US" dirty="0"/>
              <a:t>Use the following points as a guideline:</a:t>
            </a:r>
          </a:p>
          <a:p>
            <a:r>
              <a:rPr lang="en-US" dirty="0"/>
              <a:t>*Include a heading for your poster</a:t>
            </a:r>
          </a:p>
          <a:p>
            <a:r>
              <a:rPr lang="en-US" dirty="0"/>
              <a:t>*Indicate whether men/ women/ children were the victims</a:t>
            </a:r>
          </a:p>
          <a:p>
            <a:r>
              <a:rPr lang="en-US" dirty="0"/>
              <a:t>*include a summary of reasons for violent acts</a:t>
            </a:r>
          </a:p>
          <a:p>
            <a:r>
              <a:rPr lang="en-US" dirty="0"/>
              <a:t>*include summary of impact on the victim and those around them.</a:t>
            </a:r>
          </a:p>
          <a:p>
            <a:endParaRPr lang="en-US" dirty="0"/>
          </a:p>
          <a:p>
            <a:r>
              <a:rPr lang="en-US" dirty="0"/>
              <a:t>(Once the learners are finished, ask each group to present their summary to the class. This is an important learning time. Encourage learners to listen carefully as they will need to reflect on what they hear </a:t>
            </a:r>
            <a:r>
              <a:rPr lang="en-ZA" sz="1800" dirty="0">
                <a:solidFill>
                  <a:srgbClr val="595959"/>
                </a:solidFill>
                <a:effectLst/>
                <a:latin typeface="Arial" panose="020B0604020202020204" pitchFamily="34" charset="0"/>
                <a:ea typeface="Times New Roman" panose="02020603050405020304" pitchFamily="18" charset="0"/>
              </a:rPr>
              <a:t>in </a:t>
            </a:r>
            <a:r>
              <a:rPr lang="en-ZA" sz="1800" b="1" i="1" dirty="0">
                <a:solidFill>
                  <a:srgbClr val="595959"/>
                </a:solidFill>
                <a:effectLst/>
                <a:latin typeface="Arial" panose="020B0604020202020204" pitchFamily="34" charset="0"/>
                <a:ea typeface="Times New Roman" panose="02020603050405020304" pitchFamily="18" charset="0"/>
              </a:rPr>
              <a:t>Activity 3</a:t>
            </a:r>
            <a:r>
              <a:rPr lang="en-ZA" sz="1800" dirty="0">
                <a:solidFill>
                  <a:srgbClr val="595959"/>
                </a:solidFill>
                <a:effectLst/>
                <a:latin typeface="Arial" panose="020B0604020202020204" pitchFamily="34" charset="0"/>
                <a:ea typeface="Times New Roman" panose="02020603050405020304" pitchFamily="18" charset="0"/>
              </a:rPr>
              <a:t>, </a:t>
            </a:r>
            <a:r>
              <a:rPr lang="en-ZA" sz="1800" b="1" i="1" u="sng" dirty="0">
                <a:solidFill>
                  <a:srgbClr val="595959"/>
                </a:solidFill>
                <a:effectLst/>
                <a:latin typeface="Arial" panose="020B0604020202020204" pitchFamily="34" charset="0"/>
                <a:ea typeface="Times New Roman" panose="02020603050405020304" pitchFamily="18" charset="0"/>
              </a:rPr>
              <a:t>Lesson 2 – Worksheet</a:t>
            </a:r>
            <a:r>
              <a:rPr lang="en-ZA" sz="1800" dirty="0">
                <a:solidFill>
                  <a:srgbClr val="595959"/>
                </a:solidFill>
                <a:effectLst/>
                <a:latin typeface="Arial" panose="020B0604020202020204" pitchFamily="34" charset="0"/>
                <a:ea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B843F19F-97B7-934F-886B-8E4D83BF05B3}" type="slidenum">
              <a:rPr lang="en-US" smtClean="0"/>
              <a:t>4</a:t>
            </a:fld>
            <a:endParaRPr lang="en-US"/>
          </a:p>
        </p:txBody>
      </p:sp>
    </p:spTree>
    <p:extLst>
      <p:ext uri="{BB962C8B-B14F-4D97-AF65-F5344CB8AC3E}">
        <p14:creationId xmlns:p14="http://schemas.microsoft.com/office/powerpoint/2010/main" val="358314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Individual Activity 8 min +2 min (complete for homework)</a:t>
            </a:r>
          </a:p>
          <a:p>
            <a:endParaRPr lang="en-US" dirty="0"/>
          </a:p>
          <a:p>
            <a:r>
              <a:rPr lang="en-US" dirty="0"/>
              <a:t>With all the information fresh in your mind from your peers feedback in </a:t>
            </a:r>
            <a:r>
              <a:rPr lang="en-US" b="1" i="1" dirty="0"/>
              <a:t>Activity 2</a:t>
            </a:r>
            <a:r>
              <a:rPr lang="en-US" dirty="0"/>
              <a:t>, you will now need to answer the questions to </a:t>
            </a:r>
            <a:r>
              <a:rPr lang="en-US" b="1" i="1" dirty="0"/>
              <a:t>Activity 3</a:t>
            </a:r>
            <a:r>
              <a:rPr lang="en-US" dirty="0"/>
              <a:t>. This question resembles the kinds of questions you can expect in your assessment at the end of the year. Take this time seriously when you answer and we will go through the answers together.</a:t>
            </a:r>
          </a:p>
          <a:p>
            <a:endParaRPr lang="en-US" dirty="0"/>
          </a:p>
          <a:p>
            <a:r>
              <a:rPr lang="en-US" dirty="0"/>
              <a:t>(Allow learners about 8 min to answer this question. Encourage silence so they focus on their own answer rather than copying from someone else. Use the last 2 min to go through the question. If the learners need more time, allow them to finish it for homework and revise at the beginning of the next lesson.)</a:t>
            </a:r>
          </a:p>
        </p:txBody>
      </p:sp>
      <p:sp>
        <p:nvSpPr>
          <p:cNvPr id="4" name="Slide Number Placeholder 3"/>
          <p:cNvSpPr>
            <a:spLocks noGrp="1"/>
          </p:cNvSpPr>
          <p:nvPr>
            <p:ph type="sldNum" sz="quarter" idx="5"/>
          </p:nvPr>
        </p:nvSpPr>
        <p:spPr/>
        <p:txBody>
          <a:bodyPr/>
          <a:lstStyle/>
          <a:p>
            <a:fld id="{B843F19F-97B7-934F-886B-8E4D83BF05B3}" type="slidenum">
              <a:rPr lang="en-US" smtClean="0"/>
              <a:t>5</a:t>
            </a:fld>
            <a:endParaRPr lang="en-US"/>
          </a:p>
        </p:txBody>
      </p:sp>
    </p:spTree>
    <p:extLst>
      <p:ext uri="{BB962C8B-B14F-4D97-AF65-F5344CB8AC3E}">
        <p14:creationId xmlns:p14="http://schemas.microsoft.com/office/powerpoint/2010/main" val="359439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 Reflection 3 min</a:t>
            </a:r>
          </a:p>
          <a:p>
            <a:endParaRPr lang="en-US" dirty="0"/>
          </a:p>
          <a:p>
            <a:r>
              <a:rPr lang="en-US" dirty="0"/>
              <a:t>Allow learners to reflect on the questions in </a:t>
            </a:r>
            <a:r>
              <a:rPr lang="en-US" b="1" i="1" dirty="0"/>
              <a:t>Activity 4 </a:t>
            </a:r>
            <a:r>
              <a:rPr lang="en-ZA" sz="1800" dirty="0">
                <a:solidFill>
                  <a:srgbClr val="595959"/>
                </a:solidFill>
                <a:effectLst/>
                <a:latin typeface="Arial" panose="020B0604020202020204" pitchFamily="34" charset="0"/>
                <a:ea typeface="Times New Roman" panose="02020603050405020304" pitchFamily="18" charset="0"/>
              </a:rPr>
              <a:t>(</a:t>
            </a:r>
            <a:r>
              <a:rPr lang="en-ZA" sz="1800" b="1" i="1" u="sng" dirty="0">
                <a:effectLst/>
                <a:latin typeface="Arial" panose="020B0604020202020204" pitchFamily="34" charset="0"/>
                <a:ea typeface="Arial" panose="020B0604020202020204" pitchFamily="34" charset="0"/>
              </a:rPr>
              <a:t>Lesson 2 - Worksheet)</a:t>
            </a:r>
            <a:r>
              <a:rPr lang="en-US" dirty="0"/>
              <a:t>. Encourage silence in the class. It might be helpful to play soft instrumental music to encourage self reflection.</a:t>
            </a:r>
          </a:p>
          <a:p>
            <a:r>
              <a:rPr lang="en-US" dirty="0"/>
              <a:t>Answer the following questions:</a:t>
            </a:r>
          </a:p>
          <a:p>
            <a:endParaRPr lang="en-US" sz="1200" dirty="0"/>
          </a:p>
          <a:p>
            <a:r>
              <a:rPr lang="en-US" sz="1200" dirty="0"/>
              <a:t>*How do you stay positive in the face of all the news on violence in South Africa?</a:t>
            </a:r>
          </a:p>
          <a:p>
            <a:r>
              <a:rPr lang="en-US" sz="1200" dirty="0"/>
              <a:t>*Identify ONE aspect of the content covered in the last two lessons that you would like to do additional research on. </a:t>
            </a:r>
          </a:p>
          <a:p>
            <a:r>
              <a:rPr lang="en-US" sz="1200" dirty="0"/>
              <a:t>*What advice would you give your school friends on how to ”be safe” when going out to parties in your community at night?</a:t>
            </a:r>
          </a:p>
          <a:p>
            <a:endParaRPr lang="en-US" dirty="0"/>
          </a:p>
          <a:p>
            <a:r>
              <a:rPr lang="en-US" dirty="0"/>
              <a:t>Ask learners to bring </a:t>
            </a:r>
            <a:r>
              <a:rPr lang="en-US" dirty="0" err="1"/>
              <a:t>coloured</a:t>
            </a:r>
            <a:r>
              <a:rPr lang="en-US" dirty="0"/>
              <a:t> pencils </a:t>
            </a:r>
            <a:r>
              <a:rPr lang="en-US"/>
              <a:t>and cell phones </a:t>
            </a:r>
            <a:r>
              <a:rPr lang="en-US" dirty="0"/>
              <a:t>if they have to the next lesson for a creative activity.</a:t>
            </a:r>
          </a:p>
        </p:txBody>
      </p:sp>
      <p:sp>
        <p:nvSpPr>
          <p:cNvPr id="4" name="Slide Number Placeholder 3"/>
          <p:cNvSpPr>
            <a:spLocks noGrp="1"/>
          </p:cNvSpPr>
          <p:nvPr>
            <p:ph type="sldNum" sz="quarter" idx="5"/>
          </p:nvPr>
        </p:nvSpPr>
        <p:spPr/>
        <p:txBody>
          <a:bodyPr/>
          <a:lstStyle/>
          <a:p>
            <a:fld id="{B843F19F-97B7-934F-886B-8E4D83BF05B3}" type="slidenum">
              <a:rPr lang="en-US" smtClean="0"/>
              <a:t>6</a:t>
            </a:fld>
            <a:endParaRPr lang="en-US"/>
          </a:p>
        </p:txBody>
      </p:sp>
    </p:spTree>
    <p:extLst>
      <p:ext uri="{BB962C8B-B14F-4D97-AF65-F5344CB8AC3E}">
        <p14:creationId xmlns:p14="http://schemas.microsoft.com/office/powerpoint/2010/main" val="305382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F94D-0D19-E7D6-82DE-C24821247B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3857FF-7688-F128-BBF4-616C6B455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788B04-9363-777B-0850-085142612E83}"/>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D63C5E3C-2C69-5BCE-80CD-DF814CE25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CB45-2E13-BBDF-1490-E395E91095AF}"/>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13269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24B0-0310-62D6-7839-9C9C3B168E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7E9E9A-2D0A-0B08-B89F-49F4A6E10C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42E01E-AEE9-6281-A9E7-534B8E425F26}"/>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A51744B0-52DD-16BC-85D0-AAC317D1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73160-C23A-07A8-D41A-7497BA3347B8}"/>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30737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03D77-F841-09E6-95F9-22378D0AD8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F5E8C5B-DC79-49DA-A335-5B6779C941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A7DCCA-A133-3A42-B064-5A5CB3B8BDD7}"/>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4F13F615-60AC-BAE5-0448-32A29AE68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D59A0-BABE-A80F-FB69-90C293DEADB9}"/>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52956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DE86-2837-D00C-05A3-A51663BF09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59295C-80DB-3DBB-A19D-0ADCC67395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99773A-3AC1-8C15-34D0-F1455559B63F}"/>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0244425B-A0ED-B8E8-5629-DEB464603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F25C1-0350-6D08-B440-21CBF5C3190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38042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2158-D1AE-499B-6679-AFADF349A4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1C1E93-2B5C-E83B-57DE-B620368D4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A5A89C-F964-5AF6-AE69-E5C2EC661259}"/>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C0F9EE56-2880-A8B8-A515-33C35223B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0ED44-840D-8D3B-441A-383D583756B2}"/>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81489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1A49-2D8D-BE59-99D2-99F9F6A791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0461AC-8EF7-FA66-8824-98E422CB67E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EADABD-CFED-D98F-654E-C3EF0DCC0D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D3C7BE-9ACC-4845-FDDE-443DA65607FD}"/>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6" name="Footer Placeholder 5">
            <a:extLst>
              <a:ext uri="{FF2B5EF4-FFF2-40B4-BE49-F238E27FC236}">
                <a16:creationId xmlns:a16="http://schemas.microsoft.com/office/drawing/2014/main" id="{05A8F35C-81A2-29FD-0258-7AA384EEC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4CCCE-A911-A743-4EDB-8DD1D53906A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5877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E02A-971E-73B0-E7FD-C181B107A4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DD6BB6-0C07-47A6-1A87-BEA69BDCC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E9E0F2-2D16-8F96-95B8-F685F7334B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6E4AC9-730D-496B-BF41-A318C896D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D9A6A4-EE05-437A-97D2-0CF5CE8A55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021818-FC89-579D-6420-2860B94A3014}"/>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8" name="Footer Placeholder 7">
            <a:extLst>
              <a:ext uri="{FF2B5EF4-FFF2-40B4-BE49-F238E27FC236}">
                <a16:creationId xmlns:a16="http://schemas.microsoft.com/office/drawing/2014/main" id="{790A8065-F21F-188B-F6CB-54A842D4CB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50CA42-7673-2AED-D98B-30CFF6C45B1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98325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0360-0C78-4B7A-0E7D-0BECBD3D7E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1CE307D-144E-53E3-09C2-524E0E847A41}"/>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4" name="Footer Placeholder 3">
            <a:extLst>
              <a:ext uri="{FF2B5EF4-FFF2-40B4-BE49-F238E27FC236}">
                <a16:creationId xmlns:a16="http://schemas.microsoft.com/office/drawing/2014/main" id="{89D057DA-8C26-D246-014B-C1A8B7B12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2CE98-688E-2190-2703-804850A07DB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24803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12E87-F17C-1D20-4BE7-0F5F0B21A809}"/>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3" name="Footer Placeholder 2">
            <a:extLst>
              <a:ext uri="{FF2B5EF4-FFF2-40B4-BE49-F238E27FC236}">
                <a16:creationId xmlns:a16="http://schemas.microsoft.com/office/drawing/2014/main" id="{2B0BEFD7-9EAF-D478-1205-BA8C3D1CD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247CDF-5775-CA7E-5461-6C2B96CD7B1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79390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E49E-4635-DFE2-96F2-606BB85FFD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C952BF-1277-C277-0BF7-9BA5FC31C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662211-4192-ACD3-BCE6-8A358BAFF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7ECE3B-599D-94D5-F84E-21406777657A}"/>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6" name="Footer Placeholder 5">
            <a:extLst>
              <a:ext uri="{FF2B5EF4-FFF2-40B4-BE49-F238E27FC236}">
                <a16:creationId xmlns:a16="http://schemas.microsoft.com/office/drawing/2014/main" id="{ECA13C05-6F7B-A54A-8866-621A060FA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7A9B7-3662-5904-6B77-BFD7E7897855}"/>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0503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18DF-2539-4FC6-D9C4-C080CE1329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2AB3C1-2C85-7CED-0D4D-154FB3FA5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83F1D-34E6-4B0C-AEB2-930260590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63C205-C531-63EB-4CC4-6409F545D37B}"/>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6" name="Footer Placeholder 5">
            <a:extLst>
              <a:ext uri="{FF2B5EF4-FFF2-40B4-BE49-F238E27FC236}">
                <a16:creationId xmlns:a16="http://schemas.microsoft.com/office/drawing/2014/main" id="{4646B2BF-6498-32BE-3FFC-3D6A2452E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FBB9D-4524-819C-606A-56A0F6BA939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09257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BB31F-E8CC-767F-D169-6952C4E8D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11D477-063E-C84B-7929-E3ED15D27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37FFBD-459E-B2C5-BEA0-481FF9D06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60F503DE-4376-4A6E-86D6-A366C827D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CEAD9A-9B49-60CE-E0C5-C59BFC7E0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535C4-F924-5244-848E-0A891A67F802}" type="slidenum">
              <a:rPr lang="en-US" smtClean="0"/>
              <a:t>‹#›</a:t>
            </a:fld>
            <a:endParaRPr lang="en-US"/>
          </a:p>
        </p:txBody>
      </p:sp>
    </p:spTree>
    <p:extLst>
      <p:ext uri="{BB962C8B-B14F-4D97-AF65-F5344CB8AC3E}">
        <p14:creationId xmlns:p14="http://schemas.microsoft.com/office/powerpoint/2010/main" val="302416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2D8502-D9B8-F464-E527-EC39400C6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99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99FA-70D4-0CBC-601D-22D40FE45E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D2E988-9EC6-FA9C-7E56-565A9ED449A0}"/>
              </a:ext>
            </a:extLst>
          </p:cNvPr>
          <p:cNvSpPr>
            <a:spLocks noGrp="1"/>
          </p:cNvSpPr>
          <p:nvPr>
            <p:ph idx="1"/>
          </p:nvPr>
        </p:nvSpPr>
        <p:spPr/>
        <p:txBody>
          <a:bodyPr/>
          <a:lstStyle/>
          <a:p>
            <a:endParaRPr lang="en-US"/>
          </a:p>
        </p:txBody>
      </p:sp>
      <p:pic>
        <p:nvPicPr>
          <p:cNvPr id="3074" name="Picture 2" descr="Top 10 Reasons Why Violence Should Not be Tolerated - Listovative">
            <a:extLst>
              <a:ext uri="{FF2B5EF4-FFF2-40B4-BE49-F238E27FC236}">
                <a16:creationId xmlns:a16="http://schemas.microsoft.com/office/drawing/2014/main" id="{8C2BA381-A45C-1100-00AC-5672BBC9E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185"/>
            <a:ext cx="12192000" cy="8134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ECF802F-F120-CCE7-3D5B-53F0B176E5D8}"/>
              </a:ext>
            </a:extLst>
          </p:cNvPr>
          <p:cNvSpPr/>
          <p:nvPr/>
        </p:nvSpPr>
        <p:spPr>
          <a:xfrm>
            <a:off x="6906878" y="2301998"/>
            <a:ext cx="1930337" cy="923330"/>
          </a:xfrm>
          <a:prstGeom prst="rect">
            <a:avLst/>
          </a:prstGeom>
          <a:noFill/>
        </p:spPr>
        <p:txBody>
          <a:bodyPr wrap="none" lIns="91440" tIns="45720" rIns="91440" bIns="45720">
            <a:spAutoFit/>
          </a:bodyPr>
          <a:lstStyle/>
          <a:p>
            <a:pPr algn="ctr"/>
            <a:r>
              <a:rPr lang="en-GB"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WHY?</a:t>
            </a:r>
          </a:p>
        </p:txBody>
      </p:sp>
      <p:pic>
        <p:nvPicPr>
          <p:cNvPr id="6" name="Picture 5">
            <a:extLst>
              <a:ext uri="{FF2B5EF4-FFF2-40B4-BE49-F238E27FC236}">
                <a16:creationId xmlns:a16="http://schemas.microsoft.com/office/drawing/2014/main" id="{9011A344-945C-F9F9-E216-FE2C2A014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75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5347-A7F2-66F7-6911-3B46EFDF830A}"/>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FE49392-8A8E-FB44-36CB-945F1E1049A9}"/>
              </a:ext>
            </a:extLst>
          </p:cNvPr>
          <p:cNvPicPr>
            <a:picLocks noGrp="1" noChangeAspect="1"/>
          </p:cNvPicPr>
          <p:nvPr>
            <p:ph idx="1"/>
          </p:nvPr>
        </p:nvPicPr>
        <p:blipFill>
          <a:blip r:embed="rId3"/>
          <a:stretch>
            <a:fillRect/>
          </a:stretch>
        </p:blipFill>
        <p:spPr>
          <a:xfrm>
            <a:off x="0" y="-1"/>
            <a:ext cx="12192000" cy="6915303"/>
          </a:xfrm>
        </p:spPr>
      </p:pic>
      <p:pic>
        <p:nvPicPr>
          <p:cNvPr id="4" name="Picture 3">
            <a:extLst>
              <a:ext uri="{FF2B5EF4-FFF2-40B4-BE49-F238E27FC236}">
                <a16:creationId xmlns:a16="http://schemas.microsoft.com/office/drawing/2014/main" id="{5077B15F-BB50-7D28-8C92-B2A49AA0C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770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8520-0624-69FC-8ADD-E66A9D519B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61E20-C51A-356A-3049-FD8E74CBED69}"/>
              </a:ext>
            </a:extLst>
          </p:cNvPr>
          <p:cNvSpPr>
            <a:spLocks noGrp="1"/>
          </p:cNvSpPr>
          <p:nvPr>
            <p:ph idx="1"/>
          </p:nvPr>
        </p:nvSpPr>
        <p:spPr/>
        <p:txBody>
          <a:bodyPr/>
          <a:lstStyle/>
          <a:p>
            <a:endParaRPr lang="en-US"/>
          </a:p>
        </p:txBody>
      </p:sp>
      <p:pic>
        <p:nvPicPr>
          <p:cNvPr id="1026" name="Picture 2" descr="Murder in SA still on the rise - ISS Africa">
            <a:extLst>
              <a:ext uri="{FF2B5EF4-FFF2-40B4-BE49-F238E27FC236}">
                <a16:creationId xmlns:a16="http://schemas.microsoft.com/office/drawing/2014/main" id="{32793609-559C-F7FE-3699-526D9F084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2.jpg" descr="Teenactive-logo">
            <a:extLst>
              <a:ext uri="{FF2B5EF4-FFF2-40B4-BE49-F238E27FC236}">
                <a16:creationId xmlns:a16="http://schemas.microsoft.com/office/drawing/2014/main" id="{F1B524B5-470B-9014-FC13-9792F590EE4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71600" cy="482600"/>
          </a:xfrm>
          <a:prstGeom prst="rect">
            <a:avLst/>
          </a:prstGeom>
          <a:noFill/>
        </p:spPr>
      </p:pic>
      <p:pic>
        <p:nvPicPr>
          <p:cNvPr id="5" name="Picture 4">
            <a:extLst>
              <a:ext uri="{FF2B5EF4-FFF2-40B4-BE49-F238E27FC236}">
                <a16:creationId xmlns:a16="http://schemas.microsoft.com/office/drawing/2014/main" id="{21668681-1C85-CDB0-D609-4B92C9B14D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44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88C3-CEC8-F292-338B-CFE0B1F148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2E5F92-E9D9-9B6D-CEB6-23FF42E4B365}"/>
              </a:ext>
            </a:extLst>
          </p:cNvPr>
          <p:cNvSpPr>
            <a:spLocks noGrp="1"/>
          </p:cNvSpPr>
          <p:nvPr>
            <p:ph idx="1"/>
          </p:nvPr>
        </p:nvSpPr>
        <p:spPr/>
        <p:txBody>
          <a:bodyPr/>
          <a:lstStyle/>
          <a:p>
            <a:endParaRPr lang="en-US"/>
          </a:p>
        </p:txBody>
      </p:sp>
      <p:pic>
        <p:nvPicPr>
          <p:cNvPr id="2050" name="Picture 2" descr="Activity Images – Browse 5,324,979 Stock Photos, Vectors, and Video | Adobe  Stock">
            <a:extLst>
              <a:ext uri="{FF2B5EF4-FFF2-40B4-BE49-F238E27FC236}">
                <a16:creationId xmlns:a16="http://schemas.microsoft.com/office/drawing/2014/main" id="{A3182813-948A-D495-FC74-1BC1AE87A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704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41D9FBE-35F2-23CA-3125-FF3BD66E1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19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8E83-E623-8A97-DEC7-6DA2A864E6EA}"/>
              </a:ext>
            </a:extLst>
          </p:cNvPr>
          <p:cNvSpPr>
            <a:spLocks noGrp="1"/>
          </p:cNvSpPr>
          <p:nvPr>
            <p:ph type="title"/>
          </p:nvPr>
        </p:nvSpPr>
        <p:spPr/>
        <p:txBody>
          <a:bodyPr/>
          <a:lstStyle/>
          <a:p>
            <a:pPr algn="ctr"/>
            <a:r>
              <a:rPr lang="en-US" dirty="0"/>
              <a:t>R	E	F	L	E	C	T	I	O	N</a:t>
            </a:r>
          </a:p>
        </p:txBody>
      </p:sp>
      <p:sp>
        <p:nvSpPr>
          <p:cNvPr id="3" name="Content Placeholder 2">
            <a:extLst>
              <a:ext uri="{FF2B5EF4-FFF2-40B4-BE49-F238E27FC236}">
                <a16:creationId xmlns:a16="http://schemas.microsoft.com/office/drawing/2014/main" id="{93FE9C3E-8DBC-2316-0E08-965FD49EBAC2}"/>
              </a:ext>
            </a:extLst>
          </p:cNvPr>
          <p:cNvSpPr>
            <a:spLocks noGrp="1"/>
          </p:cNvSpPr>
          <p:nvPr>
            <p:ph idx="1"/>
          </p:nvPr>
        </p:nvSpPr>
        <p:spPr>
          <a:xfrm>
            <a:off x="838200" y="1253331"/>
            <a:ext cx="10515600" cy="4351338"/>
          </a:xfrm>
        </p:spPr>
        <p:txBody>
          <a:bodyPr>
            <a:normAutofit/>
          </a:bodyPr>
          <a:lstStyle/>
          <a:p>
            <a:r>
              <a:rPr lang="en-US" sz="3500" dirty="0"/>
              <a:t>How do you stay positive in the face of all the news on violence in South Africa?</a:t>
            </a:r>
          </a:p>
          <a:p>
            <a:r>
              <a:rPr lang="en-US" sz="3500" dirty="0"/>
              <a:t>Identify ONE aspect of the content covered in the last two lessons that you would like to do additional research on. </a:t>
            </a:r>
          </a:p>
          <a:p>
            <a:r>
              <a:rPr lang="en-US" sz="3500" dirty="0"/>
              <a:t>What advice would you give your school friends on how to ”be safe” when going out to parties in your community at night?</a:t>
            </a:r>
          </a:p>
          <a:p>
            <a:endParaRPr lang="en-US" dirty="0"/>
          </a:p>
        </p:txBody>
      </p:sp>
      <p:pic>
        <p:nvPicPr>
          <p:cNvPr id="5" name="Picture 4">
            <a:extLst>
              <a:ext uri="{FF2B5EF4-FFF2-40B4-BE49-F238E27FC236}">
                <a16:creationId xmlns:a16="http://schemas.microsoft.com/office/drawing/2014/main" id="{539DA341-1119-4304-9CE6-761DC3ECC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108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TotalTime>
  <Words>1303</Words>
  <Application>Microsoft Office PowerPoint</Application>
  <PresentationFormat>Widescreen</PresentationFormat>
  <Paragraphs>73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R E F L E C T I O 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9</cp:revision>
  <dcterms:created xsi:type="dcterms:W3CDTF">2022-07-24T18:05:18Z</dcterms:created>
  <dcterms:modified xsi:type="dcterms:W3CDTF">2023-06-20T19:42:36Z</dcterms:modified>
</cp:coreProperties>
</file>