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iiHtxdqhhDTdwDHUMzbL+cZZ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46" autoAdjust="0"/>
  </p:normalViewPr>
  <p:slideViewPr>
    <p:cSldViewPr snapToGrid="0">
      <p:cViewPr varScale="1">
        <p:scale>
          <a:sx n="43" d="100"/>
          <a:sy n="43" d="100"/>
        </p:scale>
        <p:origin x="71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google.com/search?client=safari&amp;bih=820&amp;biw=1440&amp;hl=en&amp;sxsrf=APwXEdcqTwwc7PUBc2r3GlqKFoZi9QwiIA:1686547061516&amp;q=heterosexual&amp;si=AMnBZoFOMBUphduq9VwZxsuReC7Yd_4HIll3NpVeOEH_Na-y_4TEu9nSJqIP_Hwd-NeapmHol8E0MBPeVHzuxKqsHMLlud3YvbQvKrh7ffd6mfRBHOV5YW0%3D&amp;expnd=1" TargetMode="External"/><Relationship Id="rId3" Type="http://schemas.openxmlformats.org/officeDocument/2006/relationships/hyperlink" Target="https://www.google.com/search?client=safari&amp;bih=820&amp;biw=1440&amp;hl=en&amp;sxsrf=APwXEdc1MQLMQJFpz-_Hosq61EqhdjipPw:1686546953196&amp;q=genders&amp;si=AMnBZoFHF1DJLZWpTBtQDK262RMp9s_KbmTqVvvP5dzhjXCxGSj_XZZz7L6U9yYB6lXPWJFCwb1pYhpsqRYuQ5mZO1Pc8yIdHA%3D%3D&amp;expnd=1" TargetMode="External"/><Relationship Id="rId7" Type="http://schemas.openxmlformats.org/officeDocument/2006/relationships/hyperlink" Target="https://www.google.com/search?client=safari&amp;bih=820&amp;biw=1440&amp;hl=en&amp;sxsrf=APwXEdcqTwwc7PUBc2r3GlqKFoZi9QwiIA:1686547061516&amp;q=sexuality&amp;si=AMnBZoFEI0LGJdD1jElhAGFwRnmoCJVcL4M0Rqf_Di49HOMcwTIFU2oLlKavjNYJRiO3twpBxAodDuhAbkeQ9iRhAhqRnNDdew%3D%3D&amp;expnd=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ogle.com/search?client=safari&amp;bih=820&amp;biw=1440&amp;hl=en&amp;sxsrf=APwXEdebqMV85_FQnVOwL3n6bvYzpd6jNw:1686546977664&amp;q=romantically&amp;si=AMnBZoFOMBUphduq9VwZxsuReC7YQMh19D9A9X-U3hVkVd2IS9tcuauzPy4X6lbRWewOWn2sHXDCvNIET_jCQ8WgRUZXQBH9ZvHMXW4CMnRaarRgDasmv0k%3D&amp;expnd=1" TargetMode="External"/><Relationship Id="rId5" Type="http://schemas.openxmlformats.org/officeDocument/2006/relationships/hyperlink" Target="https://www.google.com/search?client=safari&amp;bih=820&amp;biw=1440&amp;hl=en&amp;sxsrf=APwXEdc1MQLMQJFpz-_Hosq61EqhdjipPw:1686546953196&amp;q=homosexual&amp;si=AMnBZoFY6cJe4EcBOpcoqxHCe-IfDHPD-yaAPoCAys34nuJqkNrGrcLdTBITWe7g7JyCvgYh6md-TekZrW3HGoK6DsfIE32caA%3D%3D&amp;expnd=1" TargetMode="External"/><Relationship Id="rId4" Type="http://schemas.openxmlformats.org/officeDocument/2006/relationships/hyperlink" Target="https://www.google.com/search?client=safari&amp;bih=820&amp;biw=1440&amp;hl=en&amp;sxsrf=APwXEdc1MQLMQJFpz-_Hosq61EqhdjipPw:1686546953196&amp;q=heterosexual&amp;si=AMnBZoFOMBUphduq9VwZxsuReC7Yd_4HIll3NpVeOEH_Na-y_4TEu9nSJqIP_Hwd-NeapmHol8E0MBPeVHzuxKqsHMLlud3YvbQvKrh7ffd6mfRBHOV5YW0%3D&amp;expnd=1" TargetMode="External"/><Relationship Id="rId9" Type="http://schemas.openxmlformats.org/officeDocument/2006/relationships/hyperlink" Target="https://www.google.com/search?client=safari&amp;bih=820&amp;biw=1440&amp;hl=en&amp;sxsrf=APwXEdcqTwwc7PUBc2r3GlqKFoZi9QwiIA:1686547061516&amp;q=norms&amp;si=AMnBZoGP34IVl-vQ5XB3AyP2dfbgM3bYvpu5IhCXcBCPFSwUBTmDT5luEUDYeNn8oZ0AVXyDqR6t7IxUDqYM_4tV6_D7AUHfig%3D%3D&amp;expnd=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1: 5+2 min Reflection and intro</a:t>
            </a:r>
            <a:endParaRPr/>
          </a:p>
          <a:p>
            <a:pPr marL="0" lvl="0" indent="0" algn="l" rtl="0">
              <a:spcBef>
                <a:spcPts val="0"/>
              </a:spcBef>
              <a:spcAft>
                <a:spcPts val="0"/>
              </a:spcAft>
              <a:buNone/>
            </a:pPr>
            <a:r>
              <a:rPr lang="en-ZA" sz="1100">
                <a:solidFill>
                  <a:srgbClr val="595959"/>
                </a:solidFill>
                <a:latin typeface="Arial"/>
                <a:ea typeface="Arial"/>
                <a:cs typeface="Arial"/>
                <a:sym typeface="Arial"/>
              </a:rPr>
              <a:t>(</a:t>
            </a:r>
            <a:r>
              <a:rPr lang="en-ZA" sz="1100">
                <a:solidFill>
                  <a:srgbClr val="FF0000"/>
                </a:solidFill>
                <a:latin typeface="Arial"/>
                <a:ea typeface="Arial"/>
                <a:cs typeface="Arial"/>
                <a:sym typeface="Arial"/>
              </a:rPr>
              <a:t>Note to teacher</a:t>
            </a:r>
            <a:r>
              <a:rPr lang="en-ZA" sz="1100">
                <a:solidFill>
                  <a:srgbClr val="595959"/>
                </a:solidFill>
                <a:latin typeface="Arial"/>
                <a:ea typeface="Arial"/>
                <a:cs typeface="Arial"/>
                <a:sym typeface="Arial"/>
              </a:rPr>
              <a:t>: divide the class into a total of 5 groups. Each group will receive a different case study and need to answer the questions and then provide feedback to the class. The lesson today might be sensitive for some learners. Be aware of the learner's body language. Keep encouraging them that our focus is on accepting one another even though we are different. This is not about religious or cultural beliefs, this lesson is about people.)</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Good morning grade 10’s! It’s the last lesson this term in this journey from adolescence to adulthood. You were asked to revise the content from the last six lessons in preparation for this lesson. Using the next 4min, in your groups, look back over your work and share ONE thing you learnt that you find has been helpful and ONE positive strategy you have tried implementing in coping with stress.</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In the last few years South Africa has seen a large increase of gender-based violence. GBV This type of violence has impacted men and women in so many ways. We have seen an increased in assault, sexual abuse and rape. There has also been what is called corrective rape. This refers to women or men who have been raped, usually by people they know to try and correct their ideas around sexual orientation. Several adolescents have struggled with the effects of corrective rape as their friends and community could not accept their choices. </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Today our focus is on how to respect everybody and every one, starting with investigating some of the challenges the LGBTQI+ community experience in South Africa today. The aim is to understand that we live in a diverse country and are all different but all humans. We are embraced for being human not for our differences.</a:t>
            </a:r>
            <a:endParaRPr/>
          </a:p>
          <a:p>
            <a:pPr marL="0" lvl="0" indent="0" algn="l" rtl="0">
              <a:spcBef>
                <a:spcPts val="0"/>
              </a:spcBef>
              <a:spcAft>
                <a:spcPts val="0"/>
              </a:spcAft>
              <a:buNone/>
            </a:pPr>
            <a:endParaRPr/>
          </a:p>
          <a:p>
            <a:pPr marL="0" lvl="0" indent="0" algn="l" rtl="0">
              <a:spcBef>
                <a:spcPts val="0"/>
              </a:spcBef>
              <a:spcAft>
                <a:spcPts val="0"/>
              </a:spcAft>
              <a:buNone/>
            </a:pPr>
            <a:r>
              <a:rPr lang="en-ZA" sz="1800" b="1" u="sng">
                <a:solidFill>
                  <a:srgbClr val="444444"/>
                </a:solidFill>
                <a:latin typeface="Arial"/>
                <a:ea typeface="Arial"/>
                <a:cs typeface="Arial"/>
                <a:sym typeface="Arial"/>
              </a:rPr>
              <a:t/>
            </a:r>
            <a:br>
              <a:rPr lang="en-ZA" sz="1800" b="1" u="sng">
                <a:solidFill>
                  <a:srgbClr val="444444"/>
                </a:solidFill>
                <a:latin typeface="Arial"/>
                <a:ea typeface="Arial"/>
                <a:cs typeface="Arial"/>
                <a:sym typeface="Arial"/>
              </a:rPr>
            </a:b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2: Teach terminology </a:t>
            </a:r>
            <a:r>
              <a:rPr lang="en-ZA" dirty="0" smtClean="0"/>
              <a:t>5</a:t>
            </a:r>
            <a:r>
              <a:rPr lang="en-ZA" baseline="0" dirty="0" smtClean="0"/>
              <a:t> </a:t>
            </a:r>
            <a:r>
              <a:rPr lang="en-ZA" dirty="0" smtClean="0"/>
              <a:t>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100" dirty="0"/>
              <a:t>Before we continue, we must understand what the following terms mean. Write these definitions into your worksheet.</a:t>
            </a:r>
            <a:endParaRPr sz="1100" dirty="0"/>
          </a:p>
          <a:p>
            <a:pPr marL="720090" lvl="0" indent="0" algn="l" rtl="0">
              <a:spcBef>
                <a:spcPts val="0"/>
              </a:spcBef>
              <a:spcAft>
                <a:spcPts val="0"/>
              </a:spcAft>
              <a:buClr>
                <a:schemeClr val="dk1"/>
              </a:buClr>
              <a:buSzPts val="1100"/>
              <a:buFont typeface="Arial"/>
              <a:buNone/>
            </a:pPr>
            <a:r>
              <a:rPr lang="en-ZA" sz="1100" dirty="0"/>
              <a:t>• Sex: either of the two main categories (male and female) into which humans and most other living things are divided on the basis of their reproductive functions.</a:t>
            </a:r>
            <a:endParaRPr sz="1100" dirty="0"/>
          </a:p>
          <a:p>
            <a:pPr marL="720090" lvl="0" indent="0" algn="l" rtl="0">
              <a:spcBef>
                <a:spcPts val="0"/>
              </a:spcBef>
              <a:spcAft>
                <a:spcPts val="0"/>
              </a:spcAft>
              <a:buClr>
                <a:schemeClr val="dk1"/>
              </a:buClr>
              <a:buSzPts val="1100"/>
              <a:buFont typeface="Arial"/>
              <a:buNone/>
            </a:pPr>
            <a:r>
              <a:rPr lang="en-ZA" sz="1100" dirty="0"/>
              <a:t>• Gender: the male sex or the female sex, especially when considered with reference to social and cultural differences rather than biological ones</a:t>
            </a:r>
            <a:endParaRPr sz="1100" dirty="0"/>
          </a:p>
          <a:p>
            <a:pPr marL="720090" lvl="0" indent="0" algn="l" rtl="0">
              <a:spcBef>
                <a:spcPts val="0"/>
              </a:spcBef>
              <a:spcAft>
                <a:spcPts val="0"/>
              </a:spcAft>
              <a:buClr>
                <a:schemeClr val="dk1"/>
              </a:buClr>
              <a:buSzPts val="1100"/>
              <a:buFont typeface="Arial"/>
              <a:buNone/>
            </a:pPr>
            <a:r>
              <a:rPr lang="en-ZA" sz="1100" dirty="0"/>
              <a:t>• Sexual orientation : a person's identity in relation to the gender or </a:t>
            </a:r>
            <a:r>
              <a:rPr lang="en-ZA" sz="1100" dirty="0">
                <a:uFill>
                  <a:noFill/>
                </a:uFill>
                <a:hlinkClick r:id="rId3"/>
              </a:rPr>
              <a:t>genders</a:t>
            </a:r>
            <a:r>
              <a:rPr lang="en-ZA" sz="1100" dirty="0"/>
              <a:t> to which they are sexually attracted; the fact of being </a:t>
            </a:r>
            <a:r>
              <a:rPr lang="en-ZA" sz="1100" dirty="0">
                <a:uFill>
                  <a:noFill/>
                </a:uFill>
                <a:hlinkClick r:id="rId4"/>
              </a:rPr>
              <a:t>heterosexual</a:t>
            </a:r>
            <a:r>
              <a:rPr lang="en-ZA" sz="1100" dirty="0"/>
              <a:t>, </a:t>
            </a:r>
            <a:r>
              <a:rPr lang="en-ZA" sz="1100" dirty="0">
                <a:uFill>
                  <a:noFill/>
                </a:uFill>
                <a:hlinkClick r:id="rId5"/>
              </a:rPr>
              <a:t>homosexual</a:t>
            </a:r>
            <a:r>
              <a:rPr lang="en-ZA" sz="1100" dirty="0"/>
              <a:t>,</a:t>
            </a:r>
            <a:endParaRPr sz="1100" dirty="0"/>
          </a:p>
          <a:p>
            <a:pPr marL="720090" lvl="0" indent="0" algn="l" rtl="0">
              <a:spcBef>
                <a:spcPts val="0"/>
              </a:spcBef>
              <a:spcAft>
                <a:spcPts val="0"/>
              </a:spcAft>
              <a:buClr>
                <a:schemeClr val="dk1"/>
              </a:buClr>
              <a:buSzPts val="1100"/>
              <a:buFont typeface="Arial"/>
              <a:buNone/>
            </a:pPr>
            <a:r>
              <a:rPr lang="en-ZA" sz="1100" dirty="0"/>
              <a:t>• Lesbian :denoting or relating to women who are sexually or </a:t>
            </a:r>
            <a:r>
              <a:rPr lang="en-ZA" sz="1100" dirty="0">
                <a:uFill>
                  <a:noFill/>
                </a:uFill>
                <a:hlinkClick r:id="rId6"/>
              </a:rPr>
              <a:t>romantically</a:t>
            </a:r>
            <a:r>
              <a:rPr lang="en-ZA" sz="1100" dirty="0"/>
              <a:t> attracted exclusively to other women</a:t>
            </a:r>
            <a:endParaRPr sz="1100" dirty="0"/>
          </a:p>
          <a:p>
            <a:pPr marL="720090" lvl="0" indent="0" algn="l" rtl="0">
              <a:spcBef>
                <a:spcPts val="0"/>
              </a:spcBef>
              <a:spcAft>
                <a:spcPts val="0"/>
              </a:spcAft>
              <a:buClr>
                <a:schemeClr val="dk1"/>
              </a:buClr>
              <a:buSzPts val="1100"/>
              <a:buFont typeface="Arial"/>
              <a:buNone/>
            </a:pPr>
            <a:r>
              <a:rPr lang="en-ZA" sz="1100" dirty="0"/>
              <a:t>• Gay: denoting or relating to men who are sexually or </a:t>
            </a:r>
            <a:r>
              <a:rPr lang="en-ZA" sz="1100" dirty="0">
                <a:uFill>
                  <a:noFill/>
                </a:uFill>
                <a:hlinkClick r:id="rId6"/>
              </a:rPr>
              <a:t>romantically</a:t>
            </a:r>
            <a:r>
              <a:rPr lang="en-ZA" sz="1100" dirty="0"/>
              <a:t> attracted exclusively to other men</a:t>
            </a:r>
            <a:endParaRPr sz="1100" dirty="0"/>
          </a:p>
          <a:p>
            <a:pPr marL="720090" lvl="0" indent="0" algn="l" rtl="0">
              <a:spcBef>
                <a:spcPts val="0"/>
              </a:spcBef>
              <a:spcAft>
                <a:spcPts val="0"/>
              </a:spcAft>
              <a:buClr>
                <a:schemeClr val="dk1"/>
              </a:buClr>
              <a:buSzPts val="1100"/>
              <a:buFont typeface="Arial"/>
              <a:buNone/>
            </a:pPr>
            <a:r>
              <a:rPr lang="en-ZA" sz="1100" dirty="0"/>
              <a:t>• Bisexual- denoting or relating to men/women who are sexually or </a:t>
            </a:r>
            <a:r>
              <a:rPr lang="en-ZA" sz="1100" dirty="0">
                <a:uFill>
                  <a:noFill/>
                </a:uFill>
                <a:hlinkClick r:id="rId6"/>
              </a:rPr>
              <a:t>romantically</a:t>
            </a:r>
            <a:r>
              <a:rPr lang="en-ZA" sz="1100" dirty="0"/>
              <a:t> attracted to both women and men</a:t>
            </a:r>
            <a:endParaRPr sz="1100" dirty="0"/>
          </a:p>
          <a:p>
            <a:pPr marL="720090" lvl="0" indent="0" algn="l" rtl="0">
              <a:spcBef>
                <a:spcPts val="0"/>
              </a:spcBef>
              <a:spcAft>
                <a:spcPts val="0"/>
              </a:spcAft>
              <a:buClr>
                <a:schemeClr val="dk1"/>
              </a:buClr>
              <a:buSzPts val="1100"/>
              <a:buFont typeface="Arial"/>
              <a:buNone/>
            </a:pPr>
            <a:r>
              <a:rPr lang="en-ZA" sz="1100" dirty="0"/>
              <a:t>• Transgender - a person whose gender identity does not correspond with the sex registered for them at birth.</a:t>
            </a:r>
            <a:endParaRPr sz="1100" dirty="0"/>
          </a:p>
          <a:p>
            <a:pPr marL="720090" lvl="0" indent="0" algn="l" rtl="0">
              <a:spcBef>
                <a:spcPts val="0"/>
              </a:spcBef>
              <a:spcAft>
                <a:spcPts val="0"/>
              </a:spcAft>
              <a:buClr>
                <a:schemeClr val="dk1"/>
              </a:buClr>
              <a:buSzPts val="1100"/>
              <a:buFont typeface="Arial"/>
              <a:buNone/>
            </a:pPr>
            <a:r>
              <a:rPr lang="en-ZA" sz="1100" dirty="0"/>
              <a:t>• Queer- relating to a sexual or gender identity that does not correspond to established ideas of </a:t>
            </a:r>
            <a:r>
              <a:rPr lang="en-ZA" sz="1100" dirty="0">
                <a:uFill>
                  <a:noFill/>
                </a:uFill>
                <a:hlinkClick r:id="rId7"/>
              </a:rPr>
              <a:t>sexuality</a:t>
            </a:r>
            <a:r>
              <a:rPr lang="en-ZA" sz="1100" dirty="0"/>
              <a:t> and gender, especially </a:t>
            </a:r>
            <a:r>
              <a:rPr lang="en-ZA" sz="1100" dirty="0">
                <a:uFill>
                  <a:noFill/>
                </a:uFill>
                <a:hlinkClick r:id="rId8"/>
              </a:rPr>
              <a:t>heterosexual</a:t>
            </a:r>
            <a:r>
              <a:rPr lang="en-ZA" sz="1100" dirty="0"/>
              <a:t> </a:t>
            </a:r>
            <a:r>
              <a:rPr lang="en-ZA" sz="1100" dirty="0">
                <a:uFill>
                  <a:noFill/>
                </a:uFill>
                <a:hlinkClick r:id="rId9"/>
              </a:rPr>
              <a:t>norms</a:t>
            </a:r>
            <a:r>
              <a:rPr lang="en-ZA" sz="1100" dirty="0"/>
              <a:t>.</a:t>
            </a:r>
            <a:endParaRPr sz="1100" dirty="0"/>
          </a:p>
          <a:p>
            <a:pPr marL="720090" lvl="0" indent="0" algn="l" rtl="0">
              <a:spcBef>
                <a:spcPts val="0"/>
              </a:spcBef>
              <a:spcAft>
                <a:spcPts val="0"/>
              </a:spcAft>
              <a:buClr>
                <a:schemeClr val="dk1"/>
              </a:buClr>
              <a:buSzPts val="1100"/>
              <a:buFont typeface="Arial"/>
              <a:buNone/>
            </a:pPr>
            <a:r>
              <a:rPr lang="en-ZA" sz="1100" dirty="0"/>
              <a:t>• Intersex- The intersex definition is a person is born with a combination of male and female biological traits</a:t>
            </a:r>
            <a:endParaRPr sz="1100" dirty="0"/>
          </a:p>
          <a:p>
            <a:pPr marL="457200" lvl="0" indent="0" algn="l" rtl="0">
              <a:spcBef>
                <a:spcPts val="0"/>
              </a:spcBef>
              <a:spcAft>
                <a:spcPts val="0"/>
              </a:spcAft>
              <a:buClr>
                <a:schemeClr val="dk1"/>
              </a:buClr>
              <a:buSzPts val="1100"/>
              <a:buFont typeface="Arial"/>
              <a:buNone/>
            </a:pPr>
            <a:r>
              <a:rPr lang="en-ZA" sz="1100" dirty="0"/>
              <a:t> (LGBTQI+) LGBTQIA+ is an abbreviation for lesbian, gay, bisexual, transgender, queer or questioning, intersex, asexual, and more.</a:t>
            </a:r>
            <a:endParaRPr sz="1100" dirty="0"/>
          </a:p>
          <a:p>
            <a:pPr marL="0" lvl="0" indent="0" algn="l" rtl="0">
              <a:spcBef>
                <a:spcPts val="0"/>
              </a:spcBef>
              <a:spcAft>
                <a:spcPts val="0"/>
              </a:spcAft>
              <a:buNone/>
            </a:pPr>
            <a:r>
              <a:rPr lang="en-ZA" sz="1100" dirty="0"/>
              <a:t>Complete </a:t>
            </a:r>
            <a:r>
              <a:rPr lang="en-ZA" sz="1100" i="1" dirty="0"/>
              <a:t>Activity 1</a:t>
            </a:r>
            <a:r>
              <a:rPr lang="en-ZA" sz="1100" dirty="0"/>
              <a:t> (</a:t>
            </a:r>
            <a:r>
              <a:rPr lang="en-ZA" sz="1100" i="1" u="sng" dirty="0"/>
              <a:t>Lesson 7 – Worksheet</a:t>
            </a:r>
            <a:r>
              <a:rPr lang="en-ZA" sz="1100" dirty="0"/>
              <a:t> </a:t>
            </a:r>
            <a:endParaRPr sz="1100" dirty="0"/>
          </a:p>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3: Group Activity</a:t>
            </a:r>
            <a:endParaRPr/>
          </a:p>
          <a:p>
            <a:pPr marL="0" lvl="0" indent="0" algn="l" rtl="0">
              <a:spcBef>
                <a:spcPts val="0"/>
              </a:spcBef>
              <a:spcAft>
                <a:spcPts val="0"/>
              </a:spcAft>
              <a:buNone/>
            </a:pPr>
            <a:endParaRPr/>
          </a:p>
          <a:p>
            <a:pPr marL="0" lvl="0" indent="0" algn="l" rtl="0">
              <a:spcBef>
                <a:spcPts val="0"/>
              </a:spcBef>
              <a:spcAft>
                <a:spcPts val="0"/>
              </a:spcAft>
              <a:buNone/>
            </a:pPr>
            <a:r>
              <a:rPr lang="en-ZA"/>
              <a:t>Now, you become the teachers this lesson. In your groups, you will each receive an article to read and questions to answer. No group will receive the same article. You will be required to answer the questions and give feedback to your class.</a:t>
            </a:r>
            <a:endParaRPr/>
          </a:p>
          <a:p>
            <a:pPr marL="0" lvl="0" indent="0" algn="l" rtl="0">
              <a:spcBef>
                <a:spcPts val="0"/>
              </a:spcBef>
              <a:spcAft>
                <a:spcPts val="0"/>
              </a:spcAft>
              <a:buNone/>
            </a:pPr>
            <a:endParaRPr/>
          </a:p>
          <a:p>
            <a:pPr marL="0" lvl="0" indent="0" algn="l" rtl="0">
              <a:spcBef>
                <a:spcPts val="0"/>
              </a:spcBef>
              <a:spcAft>
                <a:spcPts val="0"/>
              </a:spcAft>
              <a:buNone/>
            </a:pPr>
            <a:r>
              <a:rPr lang="en-ZA"/>
              <a:t>There will be 15min to complete the questions and make a summary and 1min for each group to present.</a:t>
            </a: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4&amp;5: teaching 5min</a:t>
            </a:r>
            <a:endParaRPr/>
          </a:p>
          <a:p>
            <a:pPr marL="0" lvl="0" indent="0" algn="l" rtl="0">
              <a:spcBef>
                <a:spcPts val="0"/>
              </a:spcBef>
              <a:spcAft>
                <a:spcPts val="0"/>
              </a:spcAft>
              <a:buNone/>
            </a:pPr>
            <a:r>
              <a:rPr lang="en-ZA" sz="1100">
                <a:solidFill>
                  <a:srgbClr val="595959"/>
                </a:solidFill>
                <a:latin typeface="Arial"/>
                <a:ea typeface="Arial"/>
                <a:cs typeface="Arial"/>
                <a:sym typeface="Arial"/>
              </a:rPr>
              <a:t>As we wrap up this lesson, let's briefly look at where to go if you need help. If you have questions and need to speak to somebody. It is good to know where to find help. </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At school you could speak to a counsellor, or a teacher that you trust, even your Life Orientation teacher. </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You could go to your local hospital or doctor for advice or support. </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There are online support groups that would also be able to assist you.</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It’s important to research and make well informed de</a:t>
            </a: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5: 5min</a:t>
            </a:r>
            <a:endParaRPr dirty="0"/>
          </a:p>
          <a:p>
            <a:pPr marL="0" lvl="0" indent="0" algn="l" rtl="0">
              <a:spcBef>
                <a:spcPts val="0"/>
              </a:spcBef>
              <a:spcAft>
                <a:spcPts val="0"/>
              </a:spcAft>
              <a:buNone/>
            </a:pPr>
            <a:endParaRPr dirty="0"/>
          </a:p>
          <a:p>
            <a:pPr marL="0" lvl="0" indent="-69850" algn="l" rtl="0">
              <a:spcBef>
                <a:spcPts val="0"/>
              </a:spcBef>
              <a:spcAft>
                <a:spcPts val="0"/>
              </a:spcAft>
              <a:buClr>
                <a:srgbClr val="595959"/>
              </a:buClr>
              <a:buSzPts val="1100"/>
              <a:buChar char="•"/>
            </a:pPr>
            <a:r>
              <a:rPr lang="en-ZA" sz="1100" dirty="0">
                <a:solidFill>
                  <a:srgbClr val="595959"/>
                </a:solidFill>
                <a:latin typeface="Arial"/>
                <a:ea typeface="Arial"/>
                <a:cs typeface="Arial"/>
                <a:sym typeface="Arial"/>
              </a:rPr>
              <a:t>Making healthy lifestyle choices is not only about making the correct decisions about your sexuality and emotions. We also need to look after our bodies by exercising and eating correctly. Nutrition is the balanced approach to eating in a day by ensuring that you eat a balanced diet. This means your daily food intake includes fruit and vegetables, proteins, healthy fats, grains and lots of water.</a:t>
            </a:r>
            <a:endParaRPr sz="1100" dirty="0">
              <a:solidFill>
                <a:srgbClr val="595959"/>
              </a:solidFill>
              <a:latin typeface="Arial"/>
              <a:ea typeface="Arial"/>
              <a:cs typeface="Arial"/>
              <a:sym typeface="Arial"/>
            </a:endParaRPr>
          </a:p>
          <a:p>
            <a:pPr marL="450215" lvl="0" indent="0" algn="l" rtl="0">
              <a:spcBef>
                <a:spcPts val="0"/>
              </a:spcBef>
              <a:spcAft>
                <a:spcPts val="0"/>
              </a:spcAft>
              <a:buNone/>
            </a:pPr>
            <a:endParaRPr sz="1100" dirty="0">
              <a:solidFill>
                <a:srgbClr val="595959"/>
              </a:solidFill>
              <a:latin typeface="Arial"/>
              <a:ea typeface="Arial"/>
              <a:cs typeface="Arial"/>
              <a:sym typeface="Arial"/>
            </a:endParaRPr>
          </a:p>
          <a:p>
            <a:pPr marL="0" lvl="0" indent="0" algn="l" rtl="0">
              <a:spcBef>
                <a:spcPts val="0"/>
              </a:spcBef>
              <a:spcAft>
                <a:spcPts val="0"/>
              </a:spcAft>
              <a:buNone/>
            </a:pPr>
            <a:r>
              <a:rPr lang="en-ZA" sz="1100" dirty="0">
                <a:solidFill>
                  <a:srgbClr val="595959"/>
                </a:solidFill>
                <a:latin typeface="Arial"/>
                <a:ea typeface="Arial"/>
                <a:cs typeface="Arial"/>
                <a:sym typeface="Arial"/>
              </a:rPr>
              <a:t>A balanced exercise program in a week should include:</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dirty="0">
                <a:solidFill>
                  <a:srgbClr val="595959"/>
                </a:solidFill>
                <a:latin typeface="Arial"/>
                <a:ea typeface="Arial"/>
                <a:cs typeface="Arial"/>
                <a:sym typeface="Arial"/>
              </a:rPr>
              <a:t>Cardio which gets your heartrate up and blood flowing </a:t>
            </a:r>
            <a:r>
              <a:rPr lang="en-ZA" sz="1100" dirty="0" err="1">
                <a:solidFill>
                  <a:srgbClr val="595959"/>
                </a:solidFill>
                <a:latin typeface="Arial"/>
                <a:ea typeface="Arial"/>
                <a:cs typeface="Arial"/>
                <a:sym typeface="Arial"/>
              </a:rPr>
              <a:t>eg</a:t>
            </a:r>
            <a:r>
              <a:rPr lang="en-ZA" sz="1100" dirty="0">
                <a:solidFill>
                  <a:srgbClr val="595959"/>
                </a:solidFill>
                <a:latin typeface="Arial"/>
                <a:ea typeface="Arial"/>
                <a:cs typeface="Arial"/>
                <a:sym typeface="Arial"/>
              </a:rPr>
              <a:t>. Running</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dirty="0">
                <a:solidFill>
                  <a:srgbClr val="595959"/>
                </a:solidFill>
                <a:latin typeface="Arial"/>
                <a:ea typeface="Arial"/>
                <a:cs typeface="Arial"/>
                <a:sym typeface="Arial"/>
              </a:rPr>
              <a:t>Strength- which develops muscle strength and prevents injuries </a:t>
            </a:r>
            <a:r>
              <a:rPr lang="en-ZA" sz="1100" dirty="0" err="1">
                <a:solidFill>
                  <a:srgbClr val="595959"/>
                </a:solidFill>
                <a:latin typeface="Arial"/>
                <a:ea typeface="Arial"/>
                <a:cs typeface="Arial"/>
                <a:sym typeface="Arial"/>
              </a:rPr>
              <a:t>eg</a:t>
            </a:r>
            <a:r>
              <a:rPr lang="en-ZA" sz="1100" dirty="0">
                <a:solidFill>
                  <a:srgbClr val="595959"/>
                </a:solidFill>
                <a:latin typeface="Arial"/>
                <a:ea typeface="Arial"/>
                <a:cs typeface="Arial"/>
                <a:sym typeface="Arial"/>
              </a:rPr>
              <a:t>. HIT at gym.</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dirty="0">
                <a:solidFill>
                  <a:srgbClr val="595959"/>
                </a:solidFill>
                <a:latin typeface="Arial"/>
                <a:ea typeface="Arial"/>
                <a:cs typeface="Arial"/>
                <a:sym typeface="Arial"/>
              </a:rPr>
              <a:t>Balance- which includes core exercises to prevent back injury and </a:t>
            </a:r>
            <a:r>
              <a:rPr lang="en-ZA" sz="1100" dirty="0" err="1">
                <a:solidFill>
                  <a:srgbClr val="595959"/>
                </a:solidFill>
                <a:latin typeface="Arial"/>
                <a:ea typeface="Arial"/>
                <a:cs typeface="Arial"/>
                <a:sym typeface="Arial"/>
              </a:rPr>
              <a:t>stabalise</a:t>
            </a:r>
            <a:r>
              <a:rPr lang="en-ZA" sz="1100" dirty="0">
                <a:solidFill>
                  <a:srgbClr val="595959"/>
                </a:solidFill>
                <a:latin typeface="Arial"/>
                <a:ea typeface="Arial"/>
                <a:cs typeface="Arial"/>
                <a:sym typeface="Arial"/>
              </a:rPr>
              <a:t> muscle groups to prevent injury </a:t>
            </a:r>
            <a:r>
              <a:rPr lang="en-ZA" sz="1100" dirty="0" err="1">
                <a:solidFill>
                  <a:srgbClr val="595959"/>
                </a:solidFill>
                <a:latin typeface="Arial"/>
                <a:ea typeface="Arial"/>
                <a:cs typeface="Arial"/>
                <a:sym typeface="Arial"/>
              </a:rPr>
              <a:t>eg</a:t>
            </a:r>
            <a:r>
              <a:rPr lang="en-ZA" sz="1100" dirty="0">
                <a:solidFill>
                  <a:srgbClr val="595959"/>
                </a:solidFill>
                <a:latin typeface="Arial"/>
                <a:ea typeface="Arial"/>
                <a:cs typeface="Arial"/>
                <a:sym typeface="Arial"/>
              </a:rPr>
              <a:t>. Yoga</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dirty="0">
                <a:solidFill>
                  <a:srgbClr val="595959"/>
                </a:solidFill>
                <a:latin typeface="Arial"/>
                <a:ea typeface="Arial"/>
                <a:cs typeface="Arial"/>
                <a:sym typeface="Arial"/>
              </a:rPr>
              <a:t>Stretching- after all exercise you should do 15min stretching to help your muscles recover and prevent lactic acid build up later in the day which feels like stiffness.</a:t>
            </a:r>
            <a:endParaRPr sz="1100" dirty="0">
              <a:solidFill>
                <a:srgbClr val="595959"/>
              </a:solidFill>
              <a:latin typeface="Arial"/>
              <a:ea typeface="Arial"/>
              <a:cs typeface="Arial"/>
              <a:sym typeface="Arial"/>
            </a:endParaRPr>
          </a:p>
          <a:p>
            <a:pPr marL="171450" lvl="0" indent="-184150" algn="l" rtl="0">
              <a:spcBef>
                <a:spcPts val="0"/>
              </a:spcBef>
              <a:spcAft>
                <a:spcPts val="0"/>
              </a:spcAft>
              <a:buSzPts val="1400"/>
              <a:buChar char="•"/>
            </a:pPr>
            <a:endParaRPr dirty="0"/>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6 &amp; 7: 4min Homework and reflection</a:t>
            </a:r>
            <a:endParaRPr/>
          </a:p>
          <a:p>
            <a:pPr marL="0" lvl="0" indent="0" algn="l" rtl="0">
              <a:spcBef>
                <a:spcPts val="0"/>
              </a:spcBef>
              <a:spcAft>
                <a:spcPts val="0"/>
              </a:spcAft>
              <a:buNone/>
            </a:pPr>
            <a:endParaRPr/>
          </a:p>
          <a:p>
            <a:pPr marL="0" lvl="0" indent="0" algn="l" rtl="0">
              <a:spcBef>
                <a:spcPts val="0"/>
              </a:spcBef>
              <a:spcAft>
                <a:spcPts val="0"/>
              </a:spcAft>
              <a:buNone/>
            </a:pPr>
            <a:r>
              <a:rPr lang="en-ZA"/>
              <a:t>We have covered a lot in today’s lesson. Work through </a:t>
            </a:r>
            <a:r>
              <a:rPr lang="en-ZA" sz="1200" b="1" i="1">
                <a:solidFill>
                  <a:srgbClr val="595959"/>
                </a:solidFill>
                <a:latin typeface="Arial"/>
                <a:ea typeface="Arial"/>
                <a:cs typeface="Arial"/>
                <a:sym typeface="Arial"/>
              </a:rPr>
              <a:t>Activity 2</a:t>
            </a:r>
            <a:r>
              <a:rPr lang="en-ZA" sz="1200">
                <a:solidFill>
                  <a:srgbClr val="595959"/>
                </a:solidFill>
                <a:latin typeface="Arial"/>
                <a:ea typeface="Arial"/>
                <a:cs typeface="Arial"/>
                <a:sym typeface="Arial"/>
              </a:rPr>
              <a:t> (</a:t>
            </a:r>
            <a:r>
              <a:rPr lang="en-ZA" sz="1200" b="1" i="1" u="sng">
                <a:solidFill>
                  <a:srgbClr val="595959"/>
                </a:solidFill>
                <a:latin typeface="Arial"/>
                <a:ea typeface="Arial"/>
                <a:cs typeface="Arial"/>
                <a:sym typeface="Arial"/>
              </a:rPr>
              <a:t>Lesson 7 – Worksheet</a:t>
            </a:r>
            <a:r>
              <a:rPr lang="en-ZA"/>
              <a:t> for homework to help you prepare for test type questions on this content we have covered.</a:t>
            </a:r>
            <a:endParaRPr/>
          </a:p>
          <a:p>
            <a:pPr marL="0" lvl="0" indent="0" algn="l" rtl="0">
              <a:spcBef>
                <a:spcPts val="0"/>
              </a:spcBef>
              <a:spcAft>
                <a:spcPts val="0"/>
              </a:spcAft>
              <a:buNone/>
            </a:pPr>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ZA" dirty="0"/>
              <a:t>Slide 7:</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As we finish off the last lesson in this series, hopefully today:</a:t>
            </a:r>
            <a:endParaRPr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            - You will have a little bit more respect, compassion and acceptance of others who are different to you</a:t>
            </a:r>
            <a:endParaRPr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 Those questioning their sexual orientation.</a:t>
            </a:r>
            <a:endParaRPr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 -Where to find help regarding your lifestyle choices and sexuality</a:t>
            </a:r>
            <a:endParaRPr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 The importance of nutrition and physical activities</a:t>
            </a:r>
            <a:endParaRPr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Reflect by answering the questions in the Activity:</a:t>
            </a:r>
            <a:endParaRPr dirty="0">
              <a:solidFill>
                <a:srgbClr val="595959"/>
              </a:solidFill>
              <a:latin typeface="Arial"/>
              <a:ea typeface="Arial"/>
              <a:cs typeface="Arial"/>
              <a:sym typeface="Arial"/>
            </a:endParaRPr>
          </a:p>
          <a:p>
            <a:pPr marL="914400" lvl="0" indent="-304800" algn="l" rtl="0">
              <a:spcBef>
                <a:spcPts val="0"/>
              </a:spcBef>
              <a:spcAft>
                <a:spcPts val="0"/>
              </a:spcAft>
              <a:buClr>
                <a:srgbClr val="595959"/>
              </a:buClr>
              <a:buSzPts val="1200"/>
              <a:buFont typeface="Arial"/>
              <a:buChar char="⮚"/>
            </a:pPr>
            <a:r>
              <a:rPr lang="en-ZA" dirty="0">
                <a:solidFill>
                  <a:srgbClr val="595959"/>
                </a:solidFill>
                <a:latin typeface="Arial"/>
                <a:ea typeface="Arial"/>
                <a:cs typeface="Arial"/>
                <a:sym typeface="Arial"/>
              </a:rPr>
              <a:t>Evaluate how you behave around learners with different sexual orientation to you. How could you be more tolerant of them as individuals?</a:t>
            </a:r>
            <a:endParaRPr dirty="0">
              <a:solidFill>
                <a:srgbClr val="595959"/>
              </a:solidFill>
              <a:latin typeface="Arial"/>
              <a:ea typeface="Arial"/>
              <a:cs typeface="Arial"/>
              <a:sym typeface="Arial"/>
            </a:endParaRPr>
          </a:p>
          <a:p>
            <a:pPr marL="914400" lvl="0" indent="-304800" algn="l" rtl="0">
              <a:spcBef>
                <a:spcPts val="0"/>
              </a:spcBef>
              <a:spcAft>
                <a:spcPts val="0"/>
              </a:spcAft>
              <a:buClr>
                <a:srgbClr val="595959"/>
              </a:buClr>
              <a:buSzPts val="1200"/>
              <a:buFont typeface="Arial"/>
              <a:buChar char="⮚"/>
            </a:pPr>
            <a:r>
              <a:rPr lang="en-ZA" dirty="0">
                <a:solidFill>
                  <a:srgbClr val="595959"/>
                </a:solidFill>
                <a:latin typeface="Arial"/>
                <a:ea typeface="Arial"/>
                <a:cs typeface="Arial"/>
                <a:sym typeface="Arial"/>
              </a:rPr>
              <a:t>Give advice to a friend that struggles with their nutrition on how to eat more balanced meals in a day.</a:t>
            </a:r>
            <a:endParaRPr dirty="0">
              <a:solidFill>
                <a:srgbClr val="595959"/>
              </a:solidFill>
              <a:latin typeface="Arial"/>
              <a:ea typeface="Arial"/>
              <a:cs typeface="Arial"/>
              <a:sym typeface="Arial"/>
            </a:endParaRPr>
          </a:p>
          <a:p>
            <a:pPr marL="914400" lvl="0" indent="-304800" algn="l" rtl="0">
              <a:spcBef>
                <a:spcPts val="0"/>
              </a:spcBef>
              <a:spcAft>
                <a:spcPts val="0"/>
              </a:spcAft>
              <a:buClr>
                <a:srgbClr val="595959"/>
              </a:buClr>
              <a:buSzPts val="1200"/>
              <a:buFont typeface="Arial"/>
              <a:buChar char="⮚"/>
            </a:pPr>
            <a:r>
              <a:rPr lang="en-ZA" dirty="0">
                <a:solidFill>
                  <a:srgbClr val="595959"/>
                </a:solidFill>
                <a:latin typeface="Arial"/>
                <a:ea typeface="Arial"/>
                <a:cs typeface="Arial"/>
                <a:sym typeface="Arial"/>
              </a:rPr>
              <a:t>Evaluate your exercise in a week. Which type of exercise do you need to increase in your health and own life?</a:t>
            </a:r>
            <a:endParaRPr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(Note to teacher- encourage the class to be quiet this time. It might even help to play music. Tell the class to remain quiet until you say they can talk.)</a:t>
            </a:r>
            <a:endParaRPr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HOMEWORK:</a:t>
            </a:r>
            <a:endParaRPr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dirty="0">
                <a:solidFill>
                  <a:srgbClr val="595959"/>
                </a:solidFill>
                <a:latin typeface="Arial"/>
                <a:ea typeface="Arial"/>
                <a:cs typeface="Arial"/>
                <a:sym typeface="Arial"/>
              </a:rPr>
              <a:t>Complete test activity</a:t>
            </a:r>
            <a:endParaRPr dirty="0">
              <a:solidFill>
                <a:srgbClr val="595959"/>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1306551"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ZA"/>
              <a:t>Helpful definitions for:</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a:latin typeface="Calibri"/>
                <a:ea typeface="Calibri"/>
                <a:cs typeface="Calibri"/>
                <a:sym typeface="Calibri"/>
              </a:rPr>
              <a:t>• Sex</a:t>
            </a:r>
            <a:br>
              <a:rPr lang="en-ZA">
                <a:latin typeface="Calibri"/>
                <a:ea typeface="Calibri"/>
                <a:cs typeface="Calibri"/>
                <a:sym typeface="Calibri"/>
              </a:rPr>
            </a:br>
            <a:r>
              <a:rPr lang="en-ZA">
                <a:latin typeface="Calibri"/>
                <a:ea typeface="Calibri"/>
                <a:cs typeface="Calibri"/>
                <a:sym typeface="Calibri"/>
              </a:rPr>
              <a:t>* </a:t>
            </a:r>
            <a:r>
              <a:rPr lang="en-ZA" sz="4400">
                <a:latin typeface="Calibri"/>
                <a:ea typeface="Calibri"/>
                <a:cs typeface="Calibri"/>
                <a:sym typeface="Calibri"/>
              </a:rPr>
              <a:t>Gender</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Sexual orientation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Lesbian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Gay</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Bisexual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Transgender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Queer and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r>
              <a:rPr lang="en-ZA" sz="4400">
                <a:latin typeface="Calibri"/>
                <a:ea typeface="Calibri"/>
                <a:cs typeface="Calibri"/>
                <a:sym typeface="Calibri"/>
              </a:rPr>
              <a:t>• Intersex </a:t>
            </a:r>
            <a:r>
              <a:rPr lang="en-ZA" sz="4400">
                <a:latin typeface="Times New Roman"/>
                <a:ea typeface="Times New Roman"/>
                <a:cs typeface="Times New Roman"/>
                <a:sym typeface="Times New Roman"/>
              </a:rPr>
              <a:t/>
            </a:r>
            <a:br>
              <a:rPr lang="en-ZA" sz="4400">
                <a:latin typeface="Times New Roman"/>
                <a:ea typeface="Times New Roman"/>
                <a:cs typeface="Times New Roman"/>
                <a:sym typeface="Times New Roman"/>
              </a:rPr>
            </a:br>
            <a:endParaRPr/>
          </a:p>
        </p:txBody>
      </p:sp>
      <p:pic>
        <p:nvPicPr>
          <p:cNvPr id="95" name="Google Shape;95;p2" descr="What is LGBTQ ? meaning and full form - MixIndia"/>
          <p:cNvPicPr preferRelativeResize="0"/>
          <p:nvPr/>
        </p:nvPicPr>
        <p:blipFill rotWithShape="1">
          <a:blip r:embed="rId3">
            <a:alphaModFix/>
          </a:blip>
          <a:srcRect/>
          <a:stretch/>
        </p:blipFill>
        <p:spPr>
          <a:xfrm>
            <a:off x="5642207" y="1323421"/>
            <a:ext cx="6179944" cy="3803042"/>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3" descr="Apartheid Legacy's in South African Schools"/>
          <p:cNvPicPr preferRelativeResize="0">
            <a:picLocks noGrp="1"/>
          </p:cNvPicPr>
          <p:nvPr>
            <p:ph type="body" idx="1"/>
          </p:nvPr>
        </p:nvPicPr>
        <p:blipFill rotWithShape="1">
          <a:blip r:embed="rId3">
            <a:alphaModFix/>
          </a:blip>
          <a:srcRect r="1" b="16487"/>
          <a:stretch/>
        </p:blipFill>
        <p:spPr>
          <a:xfrm>
            <a:off x="20" y="1282"/>
            <a:ext cx="12191980" cy="6856718"/>
          </a:xfrm>
          <a:prstGeom prst="rect">
            <a:avLst/>
          </a:prstGeom>
          <a:noFill/>
          <a:ln>
            <a:noFill/>
          </a:ln>
        </p:spPr>
      </p:pic>
      <p:sp>
        <p:nvSpPr>
          <p:cNvPr id="103" name="Google Shape;103;p3"/>
          <p:cNvSpPr/>
          <p:nvPr/>
        </p:nvSpPr>
        <p:spPr>
          <a:xfrm>
            <a:off x="3744853" y="5375998"/>
            <a:ext cx="5059142" cy="923330"/>
          </a:xfrm>
          <a:prstGeom prst="rect">
            <a:avLst/>
          </a:prstGeom>
          <a:solidFill>
            <a:schemeClr val="dk1">
              <a:alpha val="57647"/>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FFFFF"/>
                </a:solidFill>
                <a:latin typeface="Calibri"/>
                <a:ea typeface="Calibri"/>
                <a:cs typeface="Calibri"/>
                <a:sym typeface="Calibri"/>
              </a:rPr>
              <a:t>GROUP ACTIVITY</a:t>
            </a:r>
            <a:endParaRPr/>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1" name="Google Shape;111;p4" descr="Gender Identity Examples, Meaning &amp; Definition | Kids Helpline"/>
          <p:cNvPicPr preferRelativeResize="0"/>
          <p:nvPr/>
        </p:nvPicPr>
        <p:blipFill rotWithShape="1">
          <a:blip r:embed="rId3">
            <a:alphaModFix/>
          </a:blip>
          <a:srcRect/>
          <a:stretch/>
        </p:blipFill>
        <p:spPr>
          <a:xfrm>
            <a:off x="-263237" y="0"/>
            <a:ext cx="12685695" cy="6840326"/>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8" name="Google Shape;11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9" name="Google Shape;119;p5" descr="The Perfect Balanced Diet Chart to be Healthy | Femina.in"/>
          <p:cNvPicPr preferRelativeResize="0"/>
          <p:nvPr/>
        </p:nvPicPr>
        <p:blipFill rotWithShape="1">
          <a:blip r:embed="rId3">
            <a:alphaModFix/>
          </a:blip>
          <a:srcRect/>
          <a:stretch/>
        </p:blipFill>
        <p:spPr>
          <a:xfrm>
            <a:off x="0" y="0"/>
            <a:ext cx="5513387" cy="6858000"/>
          </a:xfrm>
          <a:prstGeom prst="rect">
            <a:avLst/>
          </a:prstGeom>
          <a:noFill/>
          <a:ln>
            <a:noFill/>
          </a:ln>
        </p:spPr>
      </p:pic>
      <p:pic>
        <p:nvPicPr>
          <p:cNvPr id="120" name="Google Shape;120;p5" descr="Dr. Geni Abraham - Fit Friday There are four categories of exercise that  you should be incorporating into your weekly routine to help you stay fit  and age better. Some examples would"/>
          <p:cNvPicPr preferRelativeResize="0"/>
          <p:nvPr/>
        </p:nvPicPr>
        <p:blipFill rotWithShape="1">
          <a:blip r:embed="rId4">
            <a:alphaModFix/>
          </a:blip>
          <a:srcRect/>
          <a:stretch/>
        </p:blipFill>
        <p:spPr>
          <a:xfrm>
            <a:off x="5513387" y="681037"/>
            <a:ext cx="6394295" cy="5328579"/>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7" name="Google Shape;12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6" descr="Testing Information for LEAP 2025 - Rapides Parish School Board"/>
          <p:cNvPicPr preferRelativeResize="0"/>
          <p:nvPr/>
        </p:nvPicPr>
        <p:blipFill rotWithShape="1">
          <a:blip r:embed="rId3">
            <a:alphaModFix/>
          </a:blip>
          <a:srcRect/>
          <a:stretch/>
        </p:blipFill>
        <p:spPr>
          <a:xfrm>
            <a:off x="1358" y="1118394"/>
            <a:ext cx="12189284" cy="4621212"/>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135" name="Google Shape;135;p7"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1243</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Helpful definitions for: • Sex * Gender • Sexual orientation  • Lesbian  • Gay • Bisexual  • Transgender  • Queer and  • Intersex  </vt:lpstr>
      <vt:lpstr>PowerPoint Presentation</vt:lpstr>
      <vt:lpstr>PowerPoint Presentation</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cp:revision>
  <dcterms:created xsi:type="dcterms:W3CDTF">2023-02-17T20:03:06Z</dcterms:created>
  <dcterms:modified xsi:type="dcterms:W3CDTF">2023-06-17T22:09:22Z</dcterms:modified>
</cp:coreProperties>
</file>