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8" r:id="rId3"/>
    <p:sldId id="269" r:id="rId4"/>
    <p:sldId id="270" r:id="rId5"/>
    <p:sldId id="273" r:id="rId6"/>
    <p:sldId id="272" r:id="rId7"/>
    <p:sldId id="266"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2F201-B68C-8446-B192-FF40C35F7A5C}" v="2" dt="2023-05-09T19:29:46.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26"/>
    <p:restoredTop sz="56422"/>
  </p:normalViewPr>
  <p:slideViewPr>
    <p:cSldViewPr snapToGrid="0">
      <p:cViewPr varScale="1">
        <p:scale>
          <a:sx n="64" d="100"/>
          <a:sy n="64" d="100"/>
        </p:scale>
        <p:origin x="1596" y="66"/>
      </p:cViewPr>
      <p:guideLst/>
    </p:cSldViewPr>
  </p:slideViewPr>
  <p:notesTextViewPr>
    <p:cViewPr>
      <p:scale>
        <a:sx n="135" d="100"/>
        <a:sy n="13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A3119-0AB5-9346-93E9-7BED16B2FDC1}" type="datetimeFigureOut">
              <a:rPr lang="en-US" smtClean="0"/>
              <a:t>6/17/2023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15B4-6B30-5A43-A929-0D7B652DF7EF}" type="slidenum">
              <a:rPr lang="en-US" smtClean="0"/>
              <a:t>‹#›</a:t>
            </a:fld>
            <a:endParaRPr lang="en-US" dirty="0"/>
          </a:p>
        </p:txBody>
      </p:sp>
    </p:spTree>
    <p:extLst>
      <p:ext uri="{BB962C8B-B14F-4D97-AF65-F5344CB8AC3E}">
        <p14:creationId xmlns:p14="http://schemas.microsoft.com/office/powerpoint/2010/main" val="27235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oMzYiY5wcHU"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u.reachout.com/articles/5-ways-to-tame-your-social-media-us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4+3 min Self-reflection and intro</a:t>
            </a:r>
          </a:p>
          <a:p>
            <a:endParaRPr lang="en-US" dirty="0"/>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Arial" panose="020B0604020202020204" pitchFamily="34" charset="0"/>
              </a:rPr>
              <a:t>Welcome to the last lesson in this series on developing healthy lifestyle habits. Over the last FIVE weeks we have covered a lot of different content. We started this series of lessons referring to developing skills to help you make the right decisions about lifestyle in preparation for grade 12.</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Arial" panose="020B0604020202020204" pitchFamily="34" charset="0"/>
              </a:rPr>
              <a:t>Before we move on, turn back to your notes from the first lesson (</a:t>
            </a:r>
            <a:r>
              <a:rPr lang="en-US" sz="1800" b="1" i="1" u="sng" dirty="0">
                <a:solidFill>
                  <a:srgbClr val="595959"/>
                </a:solidFill>
                <a:effectLst/>
                <a:latin typeface="Calibri" panose="020F0502020204030204" pitchFamily="34" charset="0"/>
                <a:ea typeface="Arial" panose="020B0604020202020204" pitchFamily="34" charset="0"/>
              </a:rPr>
              <a:t>Lesson 1 – Worksheet, Activity 4</a:t>
            </a:r>
            <a:r>
              <a:rPr lang="en-US" sz="1800" dirty="0">
                <a:solidFill>
                  <a:srgbClr val="595959"/>
                </a:solidFill>
                <a:effectLst/>
                <a:latin typeface="Calibri" panose="020F0502020204030204" pitchFamily="34" charset="0"/>
                <a:ea typeface="Arial" panose="020B0604020202020204" pitchFamily="34" charset="0"/>
              </a:rPr>
              <a:t>) and look at your </a:t>
            </a:r>
            <a:r>
              <a:rPr lang="en-US" sz="1800" dirty="0">
                <a:solidFill>
                  <a:srgbClr val="595959"/>
                </a:solidFill>
                <a:effectLst/>
                <a:highlight>
                  <a:srgbClr val="FFFF00"/>
                </a:highlight>
                <a:latin typeface="Calibri" panose="020F0502020204030204" pitchFamily="34" charset="0"/>
                <a:ea typeface="Arial" panose="020B0604020202020204" pitchFamily="34" charset="0"/>
              </a:rPr>
              <a:t>homework</a:t>
            </a:r>
            <a:r>
              <a:rPr lang="en-US" sz="1800" dirty="0">
                <a:solidFill>
                  <a:srgbClr val="595959"/>
                </a:solidFill>
                <a:effectLst/>
                <a:latin typeface="Calibri" panose="020F0502020204030204" pitchFamily="34" charset="0"/>
                <a:ea typeface="Arial" panose="020B0604020202020204" pitchFamily="34" charset="0"/>
              </a:rPr>
              <a:t> response to </a:t>
            </a:r>
            <a:r>
              <a:rPr lang="en-US" sz="1800" b="1" i="1" dirty="0">
                <a:solidFill>
                  <a:srgbClr val="595959"/>
                </a:solidFill>
                <a:effectLst/>
                <a:latin typeface="Calibri" panose="020F0502020204030204" pitchFamily="34" charset="0"/>
                <a:ea typeface="Arial" panose="020B0604020202020204" pitchFamily="34" charset="0"/>
              </a:rPr>
              <a:t>Activity 4</a:t>
            </a:r>
            <a:r>
              <a:rPr lang="en-US" sz="1800" dirty="0">
                <a:solidFill>
                  <a:srgbClr val="595959"/>
                </a:solidFill>
                <a:effectLst/>
                <a:latin typeface="Calibri" panose="020F0502020204030204" pitchFamily="34" charset="0"/>
                <a:ea typeface="Arial" panose="020B0604020202020204" pitchFamily="34" charset="0"/>
              </a:rPr>
              <a:t>. On </a:t>
            </a:r>
            <a:r>
              <a:rPr lang="en-GB" sz="1800" b="1" i="1" u="sng" dirty="0">
                <a:solidFill>
                  <a:srgbClr val="595959"/>
                </a:solidFill>
                <a:effectLst/>
                <a:latin typeface="Calibri" panose="020F0502020204030204" pitchFamily="34" charset="0"/>
                <a:ea typeface="Arial" panose="020B0604020202020204" pitchFamily="34" charset="0"/>
              </a:rPr>
              <a:t>Lesson 6 – Worksheet,</a:t>
            </a:r>
            <a:r>
              <a:rPr lang="en-GB" sz="1800" dirty="0">
                <a:solidFill>
                  <a:srgbClr val="595959"/>
                </a:solidFill>
                <a:effectLst/>
                <a:latin typeface="Calibri" panose="020F0502020204030204" pitchFamily="34" charset="0"/>
                <a:ea typeface="Arial" panose="020B0604020202020204" pitchFamily="34" charset="0"/>
              </a:rPr>
              <a:t> </a:t>
            </a:r>
            <a:r>
              <a:rPr lang="en-US" sz="1800" dirty="0">
                <a:solidFill>
                  <a:srgbClr val="595959"/>
                </a:solidFill>
                <a:effectLst/>
                <a:latin typeface="Calibri" panose="020F0502020204030204" pitchFamily="34" charset="0"/>
                <a:ea typeface="Arial" panose="020B0604020202020204" pitchFamily="34" charset="0"/>
              </a:rPr>
              <a:t>complete </a:t>
            </a:r>
            <a:r>
              <a:rPr lang="af-ZA" sz="1800" b="1" i="1" dirty="0">
                <a:solidFill>
                  <a:srgbClr val="595959"/>
                </a:solidFill>
                <a:effectLst/>
                <a:latin typeface="Calibri" panose="020F0502020204030204" pitchFamily="34" charset="0"/>
                <a:ea typeface="Arial" panose="020B0604020202020204" pitchFamily="34" charset="0"/>
              </a:rPr>
              <a:t>Activity 1</a:t>
            </a:r>
            <a:r>
              <a:rPr lang="en-ZA" sz="1800" dirty="0">
                <a:solidFill>
                  <a:srgbClr val="595959"/>
                </a:solidFill>
                <a:effectLst/>
                <a:latin typeface="Calibri" panose="020F0502020204030204" pitchFamily="34" charset="0"/>
                <a:ea typeface="Arial" panose="020B0604020202020204" pitchFamily="34" charset="0"/>
              </a:rPr>
              <a:t>,</a:t>
            </a:r>
            <a:r>
              <a:rPr lang="en-US" sz="1800" dirty="0">
                <a:solidFill>
                  <a:srgbClr val="595959"/>
                </a:solidFill>
                <a:effectLst/>
                <a:latin typeface="Calibri" panose="020F0502020204030204" pitchFamily="34" charset="0"/>
                <a:ea typeface="Arial" panose="020B0604020202020204" pitchFamily="34" charset="0"/>
              </a:rPr>
              <a:t> reflect how well you have implemented your own plan to improve your lifestyle in the specific areas you identified over the past four weeks.</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Arial" panose="020B0604020202020204" pitchFamily="34" charset="0"/>
              </a:rPr>
              <a:t>Be honest with yourself in this activity.</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Arial" panose="020B0604020202020204" pitchFamily="34" charset="0"/>
              </a:rPr>
              <a:t>It is important to self-reflect in life when you have tried to implement changes though introducing new habits. Take a moment to think of a person you greatly respect and admire, even look up to. It could be a celebrity, sports coach, family member or even a friend, anyone that you admire. </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Arial" panose="020B0604020202020204" pitchFamily="34" charset="0"/>
              </a:rPr>
              <a:t>Turn to someone in your group and describe this person and why you admire them. (Allow 1min for this discussion)</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Arial" panose="020B0604020202020204" pitchFamily="34" charset="0"/>
              </a:rPr>
              <a:t>It is important to have someone in your life that you can look up to </a:t>
            </a:r>
            <a:r>
              <a:rPr lang="en-ZA" sz="1800" dirty="0">
                <a:solidFill>
                  <a:srgbClr val="595959"/>
                </a:solidFill>
                <a:effectLst/>
                <a:latin typeface="Calibri" panose="020F0502020204030204" pitchFamily="34" charset="0"/>
                <a:ea typeface="Arial" panose="020B0604020202020204" pitchFamily="34" charset="0"/>
              </a:rPr>
              <a:t>or who motivates you to make healthy lifestyle choices. The lifestyle and values of this person could inspire you to be a better person. </a:t>
            </a:r>
            <a:r>
              <a:rPr lang="en-US" sz="1800" dirty="0">
                <a:solidFill>
                  <a:srgbClr val="595959"/>
                </a:solidFill>
                <a:effectLst/>
                <a:latin typeface="Calibri" panose="020F0502020204030204" pitchFamily="34" charset="0"/>
                <a:ea typeface="Arial" panose="020B0604020202020204" pitchFamily="34" charset="0"/>
              </a:rPr>
              <a:t>When we </a:t>
            </a:r>
            <a:r>
              <a:rPr lang="en-US" sz="1800" b="0" i="1" dirty="0">
                <a:solidFill>
                  <a:srgbClr val="595959"/>
                </a:solidFill>
                <a:effectLst/>
                <a:latin typeface="Calibri" panose="020F0502020204030204" pitchFamily="34" charset="0"/>
                <a:ea typeface="Arial" panose="020B0604020202020204" pitchFamily="34" charset="0"/>
              </a:rPr>
              <a:t>take on </a:t>
            </a:r>
            <a:r>
              <a:rPr lang="en-US" sz="1800" dirty="0">
                <a:solidFill>
                  <a:srgbClr val="595959"/>
                </a:solidFill>
                <a:effectLst/>
                <a:latin typeface="Calibri" panose="020F0502020204030204" pitchFamily="34" charset="0"/>
                <a:ea typeface="Arial" panose="020B0604020202020204" pitchFamily="34" charset="0"/>
              </a:rPr>
              <a:t>the positive </a:t>
            </a:r>
            <a:r>
              <a:rPr lang="en-US" sz="1800" dirty="0" err="1">
                <a:solidFill>
                  <a:srgbClr val="595959"/>
                </a:solidFill>
                <a:effectLst/>
                <a:latin typeface="Calibri" panose="020F0502020204030204" pitchFamily="34" charset="0"/>
                <a:ea typeface="Arial" panose="020B0604020202020204" pitchFamily="34" charset="0"/>
              </a:rPr>
              <a:t>behaviour</a:t>
            </a:r>
            <a:r>
              <a:rPr lang="en-US" sz="1800" dirty="0">
                <a:solidFill>
                  <a:srgbClr val="595959"/>
                </a:solidFill>
                <a:effectLst/>
                <a:latin typeface="Calibri" panose="020F0502020204030204" pitchFamily="34" charset="0"/>
                <a:ea typeface="Arial" panose="020B0604020202020204" pitchFamily="34" charset="0"/>
              </a:rPr>
              <a:t>, values, or actions of such a person as our own, we could also become a positive influence in our communities. </a:t>
            </a:r>
            <a:r>
              <a:rPr lang="en-ZA" sz="1800" dirty="0">
                <a:solidFill>
                  <a:srgbClr val="595959"/>
                </a:solidFill>
                <a:effectLst/>
                <a:latin typeface="Calibri" panose="020F0502020204030204" pitchFamily="34" charset="0"/>
                <a:ea typeface="Arial" panose="020B0604020202020204" pitchFamily="34" charset="0"/>
              </a:rPr>
              <a:t>We refer to such a person as a </a:t>
            </a:r>
            <a:r>
              <a:rPr lang="en-ZA" sz="1800" b="1" dirty="0">
                <a:solidFill>
                  <a:srgbClr val="595959"/>
                </a:solidFill>
                <a:effectLst/>
                <a:latin typeface="Calibri" panose="020F0502020204030204" pitchFamily="34" charset="0"/>
                <a:ea typeface="Arial" panose="020B0604020202020204" pitchFamily="34" charset="0"/>
              </a:rPr>
              <a:t>positive role model</a:t>
            </a:r>
            <a:r>
              <a:rPr lang="en-ZA" sz="1800" dirty="0">
                <a:solidFill>
                  <a:srgbClr val="595959"/>
                </a:solidFill>
                <a:effectLst/>
                <a:latin typeface="Calibri" panose="020F0502020204030204" pitchFamily="34" charset="0"/>
                <a:ea typeface="Arial" panose="020B0604020202020204" pitchFamily="34" charset="0"/>
              </a:rPr>
              <a:t>. Maybe you found it difficult to this of someone. </a:t>
            </a:r>
            <a:endParaRPr lang="en-ZA" sz="1800" dirty="0">
              <a:effectLst/>
              <a:latin typeface="Times New Roman" panose="02020603050405020304" pitchFamily="18" charset="0"/>
              <a:ea typeface="Times New Roman" panose="02020603050405020304" pitchFamily="18" charset="0"/>
            </a:endParaRPr>
          </a:p>
          <a:p>
            <a:pPr marL="499110"/>
            <a:r>
              <a:rPr lang="en-ZA" sz="1800" dirty="0">
                <a:solidFill>
                  <a:srgbClr val="595959"/>
                </a:solidFill>
                <a:effectLst/>
                <a:latin typeface="Calibri" panose="020F050202020403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Calibri" panose="020F0502020204030204" pitchFamily="34" charset="0"/>
                <a:ea typeface="Arial" panose="020B0604020202020204" pitchFamily="34" charset="0"/>
              </a:rPr>
              <a:t>We’re going to look at a few examples from the local community in South Africa.</a:t>
            </a: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1</a:t>
            </a:fld>
            <a:endParaRPr lang="en-US" dirty="0"/>
          </a:p>
        </p:txBody>
      </p:sp>
    </p:spTree>
    <p:extLst>
      <p:ext uri="{BB962C8B-B14F-4D97-AF65-F5344CB8AC3E}">
        <p14:creationId xmlns:p14="http://schemas.microsoft.com/office/powerpoint/2010/main" val="384376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2- 8min Individual Activity</a:t>
            </a:r>
          </a:p>
          <a:p>
            <a:endParaRPr lang="en-US" dirty="0"/>
          </a:p>
          <a:p>
            <a:pPr marL="0" lvl="0" indent="0">
              <a:buFont typeface="Symbol" panose="05050102010706020507" pitchFamily="18" charset="2"/>
              <a:buNone/>
            </a:pPr>
            <a:r>
              <a:rPr lang="en-US" sz="1800" dirty="0">
                <a:solidFill>
                  <a:srgbClr val="000000"/>
                </a:solidFill>
                <a:effectLst/>
                <a:latin typeface="Calibri" panose="020F0502020204030204" pitchFamily="34" charset="0"/>
                <a:ea typeface="Arial" panose="020B0604020202020204" pitchFamily="34" charset="0"/>
              </a:rPr>
              <a:t>We have many stories in South Africa of how corrupt the police are. This is a policewoman who is making a difference. </a:t>
            </a:r>
            <a:endParaRPr lang="en-ZA" sz="1800" dirty="0">
              <a:solidFill>
                <a:schemeClr val="tx1"/>
              </a:solidFill>
              <a:effectLst/>
              <a:latin typeface="Times New Roman" panose="02020603050405020304" pitchFamily="18" charset="0"/>
              <a:ea typeface="Arial" panose="020B0604020202020204" pitchFamily="34" charset="0"/>
            </a:endParaRPr>
          </a:p>
          <a:p>
            <a:pPr marL="342900" lvl="0" indent="-342900">
              <a:buFont typeface="Symbol" panose="05050102010706020507" pitchFamily="18" charset="2"/>
              <a:buChar char=""/>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US" sz="1800" dirty="0">
                <a:solidFill>
                  <a:srgbClr val="000000"/>
                </a:solidFill>
                <a:effectLst/>
                <a:latin typeface="Calibri" panose="020F0502020204030204" pitchFamily="34" charset="0"/>
                <a:ea typeface="Arial" panose="020B0604020202020204" pitchFamily="34" charset="0"/>
              </a:rPr>
              <a:t>Read the impact that this police officer has had to the class:</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000000"/>
                </a:solidFill>
                <a:effectLst/>
                <a:latin typeface="Calibri" panose="020F050202020403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b="1" i="1" dirty="0">
                <a:solidFill>
                  <a:srgbClr val="000000"/>
                </a:solidFill>
                <a:effectLst/>
                <a:latin typeface="Calibri" panose="020F0502020204030204" pitchFamily="34" charset="0"/>
                <a:ea typeface="Arial" panose="020B0604020202020204" pitchFamily="34" charset="0"/>
              </a:rPr>
              <a:t>Sergeant Olga </a:t>
            </a:r>
            <a:r>
              <a:rPr lang="en-ZA" sz="1800" b="1" i="1" dirty="0" err="1">
                <a:solidFill>
                  <a:srgbClr val="000000"/>
                </a:solidFill>
                <a:effectLst/>
                <a:latin typeface="Calibri" panose="020F0502020204030204" pitchFamily="34" charset="0"/>
                <a:ea typeface="Arial" panose="020B0604020202020204" pitchFamily="34" charset="0"/>
              </a:rPr>
              <a:t>Masethla</a:t>
            </a:r>
            <a:r>
              <a:rPr lang="en-ZA" sz="1800" b="1" i="1" dirty="0">
                <a:solidFill>
                  <a:srgbClr val="000000"/>
                </a:solidFill>
                <a:effectLst/>
                <a:latin typeface="Calibri" panose="020F0502020204030204" pitchFamily="34" charset="0"/>
                <a:ea typeface="Arial" panose="020B0604020202020204" pitchFamily="34" charset="0"/>
              </a:rPr>
              <a:t> says her goal is to change those perceptions by involving herself closely with the community she oversees in crime-ridden eastern Johannesburg.</a:t>
            </a:r>
            <a:br>
              <a:rPr lang="en-ZA" sz="1800" b="1" i="1" dirty="0">
                <a:solidFill>
                  <a:srgbClr val="000000"/>
                </a:solidFill>
                <a:effectLst/>
                <a:latin typeface="Calibri" panose="020F0502020204030204" pitchFamily="34" charset="0"/>
                <a:ea typeface="Arial" panose="020B0604020202020204" pitchFamily="34" charset="0"/>
              </a:rPr>
            </a:br>
            <a:br>
              <a:rPr lang="en-ZA" sz="1800" b="1" i="1" dirty="0">
                <a:solidFill>
                  <a:srgbClr val="000000"/>
                </a:solidFill>
                <a:effectLst/>
                <a:latin typeface="Calibri" panose="020F0502020204030204" pitchFamily="34" charset="0"/>
                <a:ea typeface="Arial" panose="020B0604020202020204" pitchFamily="34" charset="0"/>
              </a:rPr>
            </a:br>
            <a:r>
              <a:rPr lang="en-ZA" sz="1800" b="1" i="1" dirty="0">
                <a:solidFill>
                  <a:srgbClr val="000000"/>
                </a:solidFill>
                <a:effectLst/>
                <a:latin typeface="Calibri" panose="020F0502020204030204" pitchFamily="34" charset="0"/>
                <a:ea typeface="Arial" panose="020B0604020202020204" pitchFamily="34" charset="0"/>
              </a:rPr>
              <a:t>Since </a:t>
            </a:r>
            <a:r>
              <a:rPr lang="en-ZA" sz="1800" b="1" i="1" dirty="0" err="1">
                <a:solidFill>
                  <a:srgbClr val="000000"/>
                </a:solidFill>
                <a:effectLst/>
                <a:latin typeface="Calibri" panose="020F0502020204030204" pitchFamily="34" charset="0"/>
                <a:ea typeface="Arial" panose="020B0604020202020204" pitchFamily="34" charset="0"/>
              </a:rPr>
              <a:t>Masethla</a:t>
            </a:r>
            <a:r>
              <a:rPr lang="en-ZA" sz="1800" b="1" i="1" dirty="0">
                <a:solidFill>
                  <a:srgbClr val="000000"/>
                </a:solidFill>
                <a:effectLst/>
                <a:latin typeface="Calibri" panose="020F0502020204030204" pitchFamily="34" charset="0"/>
                <a:ea typeface="Arial" panose="020B0604020202020204" pitchFamily="34" charset="0"/>
              </a:rPr>
              <a:t> started patrolling the area three years ago, residents say they have seen fewer incidents of property crime and domestic violence. "When I started the project, I didn’t do the project for any prestige. I did it because I loved what I’m doing, because to me policing is not a career, it's a calling," she said.</a:t>
            </a:r>
            <a:br>
              <a:rPr lang="en-ZA" sz="1800" b="1" i="1" dirty="0">
                <a:solidFill>
                  <a:srgbClr val="000000"/>
                </a:solidFill>
                <a:effectLst/>
                <a:latin typeface="Calibri" panose="020F0502020204030204" pitchFamily="34" charset="0"/>
                <a:ea typeface="Arial" panose="020B0604020202020204" pitchFamily="34" charset="0"/>
              </a:rPr>
            </a:br>
            <a:br>
              <a:rPr lang="en-ZA" sz="1800" b="1" i="1" dirty="0">
                <a:solidFill>
                  <a:srgbClr val="000000"/>
                </a:solidFill>
                <a:effectLst/>
                <a:latin typeface="Calibri" panose="020F0502020204030204" pitchFamily="34" charset="0"/>
                <a:ea typeface="Arial" panose="020B0604020202020204" pitchFamily="34" charset="0"/>
              </a:rPr>
            </a:br>
            <a:r>
              <a:rPr lang="en-ZA" sz="1800" b="1" i="1" dirty="0" err="1">
                <a:solidFill>
                  <a:srgbClr val="000000"/>
                </a:solidFill>
                <a:effectLst/>
                <a:latin typeface="Calibri" panose="020F0502020204030204" pitchFamily="34" charset="0"/>
                <a:ea typeface="Arial" panose="020B0604020202020204" pitchFamily="34" charset="0"/>
              </a:rPr>
              <a:t>Masethla</a:t>
            </a:r>
            <a:r>
              <a:rPr lang="en-ZA" sz="1800" b="1" i="1" dirty="0">
                <a:solidFill>
                  <a:srgbClr val="000000"/>
                </a:solidFill>
                <a:effectLst/>
                <a:latin typeface="Calibri" panose="020F0502020204030204" pitchFamily="34" charset="0"/>
                <a:ea typeface="Arial" panose="020B0604020202020204" pitchFamily="34" charset="0"/>
              </a:rPr>
              <a:t> has formed clubs for the elderly and the young in her patrol area. She uses these forums to involve the community in crime prevention and reporting.</a:t>
            </a:r>
            <a:br>
              <a:rPr lang="en-ZA" sz="1800" b="1" i="1" dirty="0">
                <a:solidFill>
                  <a:srgbClr val="000000"/>
                </a:solidFill>
                <a:effectLst/>
                <a:latin typeface="Calibri" panose="020F0502020204030204" pitchFamily="34" charset="0"/>
                <a:ea typeface="Arial" panose="020B0604020202020204" pitchFamily="34" charset="0"/>
              </a:rPr>
            </a:br>
            <a:r>
              <a:rPr lang="en-ZA" sz="1800" b="1" i="1" dirty="0">
                <a:solidFill>
                  <a:srgbClr val="000000"/>
                </a:solidFill>
                <a:effectLst/>
                <a:latin typeface="Calibri" panose="020F0502020204030204" pitchFamily="34" charset="0"/>
                <a:ea typeface="Arial" panose="020B0604020202020204" pitchFamily="34" charset="0"/>
              </a:rPr>
              <a:t>She has also started an exercise program for older women in the community.</a:t>
            </a:r>
            <a:br>
              <a:rPr lang="en-ZA" sz="1800" b="1" i="1" dirty="0">
                <a:solidFill>
                  <a:srgbClr val="000000"/>
                </a:solidFill>
                <a:effectLst/>
                <a:latin typeface="Calibri" panose="020F0502020204030204" pitchFamily="34" charset="0"/>
                <a:ea typeface="Arial" panose="020B0604020202020204" pitchFamily="34" charset="0"/>
              </a:rPr>
            </a:br>
            <a:r>
              <a:rPr lang="en-ZA" sz="1800" b="1" i="1" dirty="0">
                <a:solidFill>
                  <a:srgbClr val="000000"/>
                </a:solidFill>
                <a:effectLst/>
                <a:latin typeface="Calibri" panose="020F0502020204030204" pitchFamily="34" charset="0"/>
                <a:ea typeface="Arial" panose="020B0604020202020204" pitchFamily="34" charset="0"/>
              </a:rPr>
              <a:t>And she often speaks to children to educate them about police and crime prevention, says day-care operator </a:t>
            </a:r>
            <a:r>
              <a:rPr lang="en-ZA" sz="1800" b="1" i="1" dirty="0" err="1">
                <a:solidFill>
                  <a:srgbClr val="000000"/>
                </a:solidFill>
                <a:effectLst/>
                <a:latin typeface="Calibri" panose="020F0502020204030204" pitchFamily="34" charset="0"/>
                <a:ea typeface="Arial" panose="020B0604020202020204" pitchFamily="34" charset="0"/>
              </a:rPr>
              <a:t>Zakhele</a:t>
            </a:r>
            <a:r>
              <a:rPr lang="en-ZA" sz="1800" b="1" i="1" dirty="0">
                <a:solidFill>
                  <a:srgbClr val="000000"/>
                </a:solidFill>
                <a:effectLst/>
                <a:latin typeface="Calibri" panose="020F0502020204030204" pitchFamily="34" charset="0"/>
                <a:ea typeface="Arial" panose="020B0604020202020204" pitchFamily="34" charset="0"/>
              </a:rPr>
              <a:t> </a:t>
            </a:r>
            <a:r>
              <a:rPr lang="en-ZA" sz="1800" b="1" i="1" dirty="0" err="1">
                <a:solidFill>
                  <a:srgbClr val="000000"/>
                </a:solidFill>
                <a:effectLst/>
                <a:latin typeface="Calibri" panose="020F0502020204030204" pitchFamily="34" charset="0"/>
                <a:ea typeface="Arial" panose="020B0604020202020204" pitchFamily="34" charset="0"/>
              </a:rPr>
              <a:t>Lushaba</a:t>
            </a:r>
            <a:r>
              <a:rPr lang="en-ZA" sz="1800" b="1" i="1" dirty="0">
                <a:solidFill>
                  <a:srgbClr val="000000"/>
                </a:solidFill>
                <a:effectLst/>
                <a:latin typeface="Calibri" panose="020F0502020204030204" pitchFamily="34" charset="0"/>
                <a:ea typeface="Arial" panose="020B0604020202020204" pitchFamily="34" charset="0"/>
              </a:rPr>
              <a:t>.</a:t>
            </a:r>
            <a:br>
              <a:rPr lang="en-ZA" sz="1800" b="1" i="1" dirty="0">
                <a:solidFill>
                  <a:srgbClr val="000000"/>
                </a:solidFill>
                <a:effectLst/>
                <a:latin typeface="Calibri" panose="020F0502020204030204" pitchFamily="34" charset="0"/>
                <a:ea typeface="Arial" panose="020B0604020202020204" pitchFamily="34" charset="0"/>
              </a:rPr>
            </a:br>
            <a:r>
              <a:rPr lang="en-ZA" sz="1800" b="1" i="1" dirty="0">
                <a:solidFill>
                  <a:srgbClr val="000000"/>
                </a:solidFill>
                <a:effectLst/>
                <a:latin typeface="Calibri" panose="020F0502020204030204" pitchFamily="34" charset="0"/>
                <a:ea typeface="Arial" panose="020B0604020202020204" pitchFamily="34" charset="0"/>
              </a:rPr>
              <a:t>“She makes the friendship with the kids, and the kids when they saw Olga they feel happy and say Olga our friend our friend, and she always comes here and helps us with some blankets," said </a:t>
            </a:r>
            <a:r>
              <a:rPr lang="en-ZA" sz="1800" b="1" i="1" dirty="0" err="1">
                <a:solidFill>
                  <a:srgbClr val="000000"/>
                </a:solidFill>
                <a:effectLst/>
                <a:latin typeface="Calibri" panose="020F0502020204030204" pitchFamily="34" charset="0"/>
                <a:ea typeface="Arial" panose="020B0604020202020204" pitchFamily="34" charset="0"/>
              </a:rPr>
              <a:t>Lushaba</a:t>
            </a:r>
            <a:r>
              <a:rPr lang="en-ZA" sz="1800" b="1" i="1" dirty="0">
                <a:solidFill>
                  <a:srgbClr val="000000"/>
                </a:solidFill>
                <a:effectLst/>
                <a:latin typeface="Calibri" panose="020F0502020204030204" pitchFamily="34" charset="0"/>
                <a:ea typeface="Arial" panose="020B0604020202020204" pitchFamily="34" charset="0"/>
              </a:rPr>
              <a:t>.</a:t>
            </a:r>
            <a:br>
              <a:rPr lang="en-ZA" sz="1800" b="1" i="1" dirty="0">
                <a:solidFill>
                  <a:srgbClr val="000000"/>
                </a:solidFill>
                <a:effectLst/>
                <a:latin typeface="Calibri" panose="020F0502020204030204" pitchFamily="34" charset="0"/>
                <a:ea typeface="Arial" panose="020B0604020202020204" pitchFamily="34" charset="0"/>
              </a:rPr>
            </a:br>
            <a:r>
              <a:rPr lang="en-ZA" sz="1800" b="1" i="1" dirty="0" err="1">
                <a:solidFill>
                  <a:srgbClr val="000000"/>
                </a:solidFill>
                <a:effectLst/>
                <a:latin typeface="Calibri" panose="020F0502020204030204" pitchFamily="34" charset="0"/>
                <a:ea typeface="Arial" panose="020B0604020202020204" pitchFamily="34" charset="0"/>
              </a:rPr>
              <a:t>Masethla</a:t>
            </a:r>
            <a:r>
              <a:rPr lang="en-ZA" sz="1800" b="1" i="1" dirty="0">
                <a:solidFill>
                  <a:srgbClr val="000000"/>
                </a:solidFill>
                <a:effectLst/>
                <a:latin typeface="Calibri" panose="020F0502020204030204" pitchFamily="34" charset="0"/>
                <a:ea typeface="Arial" panose="020B0604020202020204" pitchFamily="34" charset="0"/>
              </a:rPr>
              <a:t> has received overwhelming support from other police officers, as well as from her bosses - like Lieutenant Colonel Andy </a:t>
            </a:r>
            <a:r>
              <a:rPr lang="en-ZA" sz="1800" b="1" i="1" dirty="0" err="1">
                <a:solidFill>
                  <a:srgbClr val="000000"/>
                </a:solidFill>
                <a:effectLst/>
                <a:latin typeface="Calibri" panose="020F0502020204030204" pitchFamily="34" charset="0"/>
                <a:ea typeface="Arial" panose="020B0604020202020204" pitchFamily="34" charset="0"/>
              </a:rPr>
              <a:t>Pieke</a:t>
            </a:r>
            <a:r>
              <a:rPr lang="en-ZA" sz="1800" b="1" i="1" dirty="0">
                <a:solidFill>
                  <a:srgbClr val="000000"/>
                </a:solidFill>
                <a:effectLst/>
                <a:latin typeface="Calibri" panose="020F0502020204030204" pitchFamily="34" charset="0"/>
                <a:ea typeface="Arial" panose="020B0604020202020204" pitchFamily="34" charset="0"/>
              </a:rPr>
              <a:t>. "You know we have a few bad apples, but the majority of our police members are doing their work properly," said </a:t>
            </a:r>
            <a:r>
              <a:rPr lang="en-ZA" sz="1800" b="1" i="1" dirty="0" err="1">
                <a:solidFill>
                  <a:srgbClr val="000000"/>
                </a:solidFill>
                <a:effectLst/>
                <a:latin typeface="Calibri" panose="020F0502020204030204" pitchFamily="34" charset="0"/>
                <a:ea typeface="Arial" panose="020B0604020202020204" pitchFamily="34" charset="0"/>
              </a:rPr>
              <a:t>Pieke</a:t>
            </a:r>
            <a:r>
              <a:rPr lang="en-ZA" sz="1800" b="1" i="1" dirty="0">
                <a:solidFill>
                  <a:srgbClr val="000000"/>
                </a:solidFill>
                <a:effectLst/>
                <a:latin typeface="Calibri" panose="020F0502020204030204" pitchFamily="34" charset="0"/>
                <a:ea typeface="Arial" panose="020B0604020202020204" pitchFamily="34" charset="0"/>
              </a:rPr>
              <a:t>.</a:t>
            </a:r>
            <a:br>
              <a:rPr lang="en-ZA" sz="1800" b="1" i="1" dirty="0">
                <a:solidFill>
                  <a:srgbClr val="000000"/>
                </a:solidFill>
                <a:effectLst/>
                <a:latin typeface="Calibri" panose="020F0502020204030204" pitchFamily="34" charset="0"/>
                <a:ea typeface="Arial" panose="020B0604020202020204" pitchFamily="34" charset="0"/>
              </a:rPr>
            </a:br>
            <a:r>
              <a:rPr lang="en-ZA" sz="1800" b="1" i="1" dirty="0">
                <a:solidFill>
                  <a:srgbClr val="000000"/>
                </a:solidFill>
                <a:effectLst/>
                <a:latin typeface="Calibri" panose="020F0502020204030204" pitchFamily="34" charset="0"/>
                <a:ea typeface="Arial" panose="020B0604020202020204" pitchFamily="34" charset="0"/>
              </a:rPr>
              <a:t>In this community, Sergeant Olga </a:t>
            </a:r>
            <a:r>
              <a:rPr lang="en-ZA" sz="1800" b="1" i="1" dirty="0" err="1">
                <a:solidFill>
                  <a:srgbClr val="000000"/>
                </a:solidFill>
                <a:effectLst/>
                <a:latin typeface="Calibri" panose="020F0502020204030204" pitchFamily="34" charset="0"/>
                <a:ea typeface="Arial" panose="020B0604020202020204" pitchFamily="34" charset="0"/>
              </a:rPr>
              <a:t>Masethla</a:t>
            </a:r>
            <a:r>
              <a:rPr lang="en-ZA" sz="1800" b="1" i="1" dirty="0">
                <a:solidFill>
                  <a:srgbClr val="000000"/>
                </a:solidFill>
                <a:effectLst/>
                <a:latin typeface="Calibri" panose="020F0502020204030204" pitchFamily="34" charset="0"/>
                <a:ea typeface="Arial" panose="020B0604020202020204" pitchFamily="34" charset="0"/>
              </a:rPr>
              <a:t> has given residents something to sing about.</a:t>
            </a:r>
            <a:endParaRPr lang="en-US" b="1" dirty="0"/>
          </a:p>
          <a:p>
            <a:endParaRPr lang="en-US" b="1" dirty="0"/>
          </a:p>
          <a:p>
            <a:r>
              <a:rPr lang="en-US" sz="1800" b="0" i="0" dirty="0">
                <a:solidFill>
                  <a:srgbClr val="595959"/>
                </a:solidFill>
                <a:effectLst/>
                <a:latin typeface="Arial" panose="020B0604020202020204" pitchFamily="34" charset="0"/>
                <a:ea typeface="Arial" panose="020B0604020202020204" pitchFamily="34" charset="0"/>
              </a:rPr>
              <a:t>Complete</a:t>
            </a:r>
            <a:r>
              <a:rPr lang="en-US" sz="1800" b="1" i="1" dirty="0">
                <a:solidFill>
                  <a:srgbClr val="595959"/>
                </a:solidFill>
                <a:effectLst/>
                <a:latin typeface="Arial" panose="020B0604020202020204" pitchFamily="34" charset="0"/>
                <a:ea typeface="Arial" panose="020B0604020202020204" pitchFamily="34" charset="0"/>
              </a:rPr>
              <a:t> </a:t>
            </a:r>
            <a:r>
              <a:rPr lang="af-ZA" sz="1800" b="1" i="1" dirty="0">
                <a:solidFill>
                  <a:srgbClr val="595959"/>
                </a:solidFill>
                <a:effectLst/>
                <a:latin typeface="Arial" panose="020B0604020202020204" pitchFamily="34" charset="0"/>
                <a:ea typeface="Arial" panose="020B0604020202020204" pitchFamily="34" charset="0"/>
              </a:rPr>
              <a:t>Activity 2</a:t>
            </a:r>
            <a:r>
              <a:rPr lang="af-ZA" sz="1800" dirty="0">
                <a:solidFill>
                  <a:srgbClr val="595959"/>
                </a:solidFill>
                <a:effectLst/>
                <a:latin typeface="Arial" panose="020B0604020202020204" pitchFamily="34" charset="0"/>
                <a:ea typeface="Arial" panose="020B0604020202020204" pitchFamily="34" charset="0"/>
              </a:rPr>
              <a:t> </a:t>
            </a:r>
            <a:r>
              <a:rPr lang="en-GB" sz="1800" dirty="0">
                <a:solidFill>
                  <a:srgbClr val="595959"/>
                </a:solidFill>
                <a:effectLst/>
                <a:latin typeface="Arial" panose="020B0604020202020204" pitchFamily="34" charset="0"/>
                <a:ea typeface="Arial" panose="020B0604020202020204" pitchFamily="34" charset="0"/>
              </a:rPr>
              <a:t>(</a:t>
            </a:r>
            <a:r>
              <a:rPr lang="en-GB" sz="1800" b="1" i="1" u="sng" dirty="0">
                <a:solidFill>
                  <a:srgbClr val="595959"/>
                </a:solidFill>
                <a:effectLst/>
                <a:latin typeface="Arial" panose="020B0604020202020204" pitchFamily="34" charset="0"/>
                <a:ea typeface="Arial" panose="020B0604020202020204" pitchFamily="34" charset="0"/>
              </a:rPr>
              <a:t>Lesson 6 – Worksheet)</a:t>
            </a:r>
            <a:r>
              <a:rPr lang="en-ZA" dirty="0">
                <a:effectLst/>
              </a:rPr>
              <a:t> </a:t>
            </a: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2</a:t>
            </a:fld>
            <a:endParaRPr lang="en-US" dirty="0"/>
          </a:p>
        </p:txBody>
      </p:sp>
    </p:spTree>
    <p:extLst>
      <p:ext uri="{BB962C8B-B14F-4D97-AF65-F5344CB8AC3E}">
        <p14:creationId xmlns:p14="http://schemas.microsoft.com/office/powerpoint/2010/main" val="226964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 Teaching 5min</a:t>
            </a:r>
          </a:p>
          <a:p>
            <a:endParaRPr lang="en-US" dirty="0"/>
          </a:p>
          <a:p>
            <a:pPr marL="0" lvl="0" indent="0">
              <a:buFont typeface="Symbol" panose="05050102010706020507" pitchFamily="18" charset="2"/>
              <a:buNone/>
            </a:pPr>
            <a:r>
              <a:rPr lang="en-US" sz="1800" dirty="0">
                <a:solidFill>
                  <a:srgbClr val="000000"/>
                </a:solidFill>
                <a:effectLst/>
                <a:latin typeface="Calibri" panose="020F0502020204030204" pitchFamily="34" charset="0"/>
                <a:ea typeface="Arial" panose="020B0604020202020204" pitchFamily="34" charset="0"/>
              </a:rPr>
              <a:t>Your parents (or guardians, or person who plays that role in your family) could also be positive role models to you. Often, young children model the behaviors they see in their parents. As teenagers, parents can have a positive effect in lifestyle choices by:</a:t>
            </a:r>
            <a:br>
              <a:rPr lang="en-US" sz="1800" dirty="0">
                <a:solidFill>
                  <a:srgbClr val="000000"/>
                </a:solidFill>
                <a:effectLst/>
                <a:latin typeface="Calibri" panose="020F0502020204030204" pitchFamily="34" charset="0"/>
                <a:ea typeface="Arial" panose="020B0604020202020204" pitchFamily="34"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US" sz="1800" dirty="0">
                <a:solidFill>
                  <a:srgbClr val="000000"/>
                </a:solidFill>
                <a:effectLst/>
                <a:latin typeface="Calibri" panose="020F0502020204030204" pitchFamily="34" charset="0"/>
                <a:ea typeface="Arial" panose="020B0604020202020204" pitchFamily="34" charset="0"/>
              </a:rPr>
              <a:t>Being supportive, encouraging and open to communicating on any topic.</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US" sz="1800" dirty="0">
                <a:solidFill>
                  <a:srgbClr val="000000"/>
                </a:solidFill>
                <a:effectLst/>
                <a:latin typeface="Calibri" panose="020F0502020204030204" pitchFamily="34" charset="0"/>
                <a:ea typeface="Arial" panose="020B0604020202020204" pitchFamily="34" charset="0"/>
              </a:rPr>
              <a:t>Reminding their children that they a precious and valuable and loved.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US" sz="1800" dirty="0">
                <a:solidFill>
                  <a:srgbClr val="000000"/>
                </a:solidFill>
                <a:effectLst/>
                <a:latin typeface="Calibri" panose="020F0502020204030204" pitchFamily="34" charset="0"/>
                <a:ea typeface="Arial" panose="020B0604020202020204" pitchFamily="34" charset="0"/>
              </a:rPr>
              <a:t>Educating their children on sexuality and the importance of decision making.</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US" sz="1800" dirty="0">
                <a:solidFill>
                  <a:srgbClr val="000000"/>
                </a:solidFill>
                <a:effectLst/>
                <a:latin typeface="Calibri" panose="020F0502020204030204" pitchFamily="34" charset="0"/>
                <a:ea typeface="Arial" panose="020B0604020202020204" pitchFamily="34" charset="0"/>
              </a:rPr>
              <a:t>Teaching their children about what is right and wrong and learning that choices have consequences.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US" sz="1800" dirty="0">
                <a:solidFill>
                  <a:srgbClr val="000000"/>
                </a:solidFill>
                <a:effectLst/>
                <a:latin typeface="Calibri" panose="020F0502020204030204" pitchFamily="34" charset="0"/>
                <a:ea typeface="Arial" panose="020B0604020202020204" pitchFamily="34" charset="0"/>
              </a:rPr>
              <a:t>Modelling good lifestyle habits by eating healthy and exercising.</a:t>
            </a:r>
            <a:br>
              <a:rPr lang="en-US" sz="1800" dirty="0">
                <a:solidFill>
                  <a:srgbClr val="000000"/>
                </a:solidFill>
                <a:effectLst/>
                <a:latin typeface="Calibri" panose="020F0502020204030204" pitchFamily="34" charset="0"/>
                <a:ea typeface="Arial" panose="020B0604020202020204" pitchFamily="34" charset="0"/>
              </a:rPr>
            </a:br>
            <a:endParaRPr lang="en-ZA"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Arial" panose="020B0604020202020204" pitchFamily="34" charset="0"/>
              </a:rPr>
              <a:t>Once you have spent some time thinking, I’m sure you could list many more ways that your parents could be positive role models.</a:t>
            </a: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3</a:t>
            </a:fld>
            <a:endParaRPr lang="en-US" dirty="0"/>
          </a:p>
        </p:txBody>
      </p:sp>
    </p:spTree>
    <p:extLst>
      <p:ext uri="{BB962C8B-B14F-4D97-AF65-F5344CB8AC3E}">
        <p14:creationId xmlns:p14="http://schemas.microsoft.com/office/powerpoint/2010/main" val="107805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Group discussion 3+2min</a:t>
            </a:r>
          </a:p>
          <a:p>
            <a:endParaRPr lang="en-US" dirty="0"/>
          </a:p>
          <a:p>
            <a:r>
              <a:rPr lang="en-US" sz="1800" dirty="0">
                <a:solidFill>
                  <a:srgbClr val="595959"/>
                </a:solidFill>
                <a:effectLst/>
                <a:latin typeface="Calibri" panose="020F0502020204030204" pitchFamily="34" charset="0"/>
                <a:ea typeface="Arial" panose="020B0604020202020204" pitchFamily="34" charset="0"/>
              </a:rPr>
              <a:t>Look at the images on the slide. In your groups, discuss FIVE examples of how your peers or friends can be positive role models to you? </a:t>
            </a:r>
            <a:br>
              <a:rPr lang="en-US" sz="1800" dirty="0">
                <a:solidFill>
                  <a:srgbClr val="595959"/>
                </a:solidFill>
                <a:effectLst/>
                <a:latin typeface="Calibri" panose="020F0502020204030204" pitchFamily="34" charset="0"/>
                <a:ea typeface="Arial" panose="020B0604020202020204" pitchFamily="34" charset="0"/>
              </a:rPr>
            </a:br>
            <a:r>
              <a:rPr lang="en-US" sz="1800" dirty="0">
                <a:solidFill>
                  <a:srgbClr val="595959"/>
                </a:solidFill>
                <a:effectLst/>
                <a:latin typeface="Calibri" panose="020F0502020204030204" pitchFamily="34" charset="0"/>
                <a:ea typeface="Arial" panose="020B0604020202020204" pitchFamily="34" charset="0"/>
              </a:rPr>
              <a:t>(Allow 3min for discussion and 2min for feedback from the class.)</a:t>
            </a:r>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4</a:t>
            </a:fld>
            <a:endParaRPr lang="en-US" dirty="0"/>
          </a:p>
        </p:txBody>
      </p:sp>
    </p:spTree>
    <p:extLst>
      <p:ext uri="{BB962C8B-B14F-4D97-AF65-F5344CB8AC3E}">
        <p14:creationId xmlns:p14="http://schemas.microsoft.com/office/powerpoint/2010/main" val="386215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5 + 6: Teaching 10min</a:t>
            </a:r>
          </a:p>
          <a:p>
            <a:endParaRPr lang="en-ZA" dirty="0"/>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Times New Roman" panose="02020603050405020304" pitchFamily="18" charset="0"/>
              </a:rPr>
              <a:t>Not only people you know like your friends and peers could be a positive influence on you, but also your faith or religion could impact your lifestyle.</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Times New Roman" panose="02020603050405020304" pitchFamily="18" charset="0"/>
              </a:rPr>
              <a:t>Being involved in a religious group in your community, would enable you to meet other people in your local community who are making a positive impact in their communities.</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Times New Roman" panose="02020603050405020304" pitchFamily="18" charset="0"/>
              </a:rPr>
              <a:t>Your religious community might believe and teach certain values that would have a positive impact on yourself and those around you.</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US" sz="1800" dirty="0" err="1">
                <a:solidFill>
                  <a:srgbClr val="595959"/>
                </a:solidFill>
                <a:effectLst/>
                <a:latin typeface="Calibri" panose="020F0502020204030204" pitchFamily="34" charset="0"/>
                <a:ea typeface="Times New Roman" panose="02020603050405020304" pitchFamily="18" charset="0"/>
              </a:rPr>
              <a:t>Eg.</a:t>
            </a:r>
            <a:r>
              <a:rPr lang="en-US" sz="1800" dirty="0">
                <a:solidFill>
                  <a:srgbClr val="595959"/>
                </a:solidFill>
                <a:effectLst/>
                <a:latin typeface="Calibri" panose="020F0502020204030204" pitchFamily="34" charset="0"/>
                <a:ea typeface="Times New Roman" panose="02020603050405020304" pitchFamily="18" charset="0"/>
              </a:rPr>
              <a:t> The Christian faith teaches you to forgive others when they have offended you. The Muslim faith promotes a healthy eating lifestyle. </a:t>
            </a:r>
            <a:br>
              <a:rPr lang="en-US" sz="1800" dirty="0">
                <a:solidFill>
                  <a:srgbClr val="595959"/>
                </a:solidFill>
                <a:effectLst/>
                <a:latin typeface="Calibri" panose="020F0502020204030204" pitchFamily="34" charset="0"/>
                <a:ea typeface="Times New Roman" panose="02020603050405020304" pitchFamily="18" charset="0"/>
              </a:rPr>
            </a:b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Times New Roman" panose="02020603050405020304" pitchFamily="18" charset="0"/>
              </a:rPr>
              <a:t>Most religions teach how to live in peace and to accept one another regardless of our differences.</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Times New Roman" panose="02020603050405020304" pitchFamily="18" charset="0"/>
              </a:rPr>
              <a:t>In the same way your cultural beliefs could have a positive influence on your lifestyle. Maybe you live in a community where sexual </a:t>
            </a:r>
            <a:r>
              <a:rPr lang="en-US" sz="1800" dirty="0" err="1">
                <a:solidFill>
                  <a:srgbClr val="595959"/>
                </a:solidFill>
                <a:effectLst/>
                <a:latin typeface="Calibri" panose="020F0502020204030204" pitchFamily="34" charset="0"/>
                <a:ea typeface="Times New Roman" panose="02020603050405020304" pitchFamily="18" charset="0"/>
              </a:rPr>
              <a:t>behaviour</a:t>
            </a:r>
            <a:r>
              <a:rPr lang="en-US" sz="1800" dirty="0">
                <a:solidFill>
                  <a:srgbClr val="595959"/>
                </a:solidFill>
                <a:effectLst/>
                <a:latin typeface="Calibri" panose="020F0502020204030204" pitchFamily="34" charset="0"/>
                <a:ea typeface="Times New Roman" panose="02020603050405020304" pitchFamily="18" charset="0"/>
              </a:rPr>
              <a:t> before marriage is disapproved of. This will protect you from teen pregnancy and other sexually transmitted infections (STI’s) if you listen to the advice of the community. Sometimes it’s just the traditions followed by a cultural group that remind you that you are not alone. E.g. Joining the Kaapse cloppers on 2de </a:t>
            </a:r>
            <a:r>
              <a:rPr lang="en-US" sz="1800" dirty="0" err="1">
                <a:solidFill>
                  <a:srgbClr val="595959"/>
                </a:solidFill>
                <a:effectLst/>
                <a:latin typeface="Calibri" panose="020F0502020204030204" pitchFamily="34" charset="0"/>
                <a:ea typeface="Times New Roman" panose="02020603050405020304" pitchFamily="18" charset="0"/>
              </a:rPr>
              <a:t>Nuwe</a:t>
            </a:r>
            <a:r>
              <a:rPr lang="en-US" sz="1800" dirty="0">
                <a:solidFill>
                  <a:srgbClr val="595959"/>
                </a:solidFill>
                <a:effectLst/>
                <a:latin typeface="Calibri" panose="020F0502020204030204" pitchFamily="34" charset="0"/>
                <a:ea typeface="Times New Roman" panose="02020603050405020304" pitchFamily="18" charset="0"/>
              </a:rPr>
              <a:t> Jaar for their celebration.</a:t>
            </a:r>
            <a:endParaRPr lang="en-ZA" sz="1800" dirty="0">
              <a:effectLst/>
              <a:latin typeface="Times New Roman" panose="02020603050405020304" pitchFamily="18" charset="0"/>
              <a:ea typeface="Times New Roman" panose="02020603050405020304" pitchFamily="18" charset="0"/>
            </a:endParaRPr>
          </a:p>
          <a:p>
            <a:r>
              <a:rPr lang="en-US" sz="1800" dirty="0">
                <a:solidFill>
                  <a:srgbClr val="595959"/>
                </a:solidFill>
                <a:effectLst/>
                <a:latin typeface="Calibri" panose="020F0502020204030204" pitchFamily="34" charset="0"/>
                <a:ea typeface="Times New Roman" panose="02020603050405020304" pitchFamily="18" charset="0"/>
              </a:rPr>
              <a:t>Your economic condition could also influence your lifestyle. Having money to purchase the healthy food you want to eat or pay for the gym contract where you could go exercise safely, makes it easier to make these positive changes. However, the reality is that not everyone has this privilege.</a:t>
            </a:r>
            <a:endParaRPr lang="en-ZA" dirty="0"/>
          </a:p>
        </p:txBody>
      </p:sp>
      <p:sp>
        <p:nvSpPr>
          <p:cNvPr id="4" name="Slide Number Placeholder 3"/>
          <p:cNvSpPr>
            <a:spLocks noGrp="1"/>
          </p:cNvSpPr>
          <p:nvPr>
            <p:ph type="sldNum" sz="quarter" idx="5"/>
          </p:nvPr>
        </p:nvSpPr>
        <p:spPr/>
        <p:txBody>
          <a:bodyPr/>
          <a:lstStyle/>
          <a:p>
            <a:fld id="{E73A15B4-6B30-5A43-A929-0D7B652DF7EF}" type="slidenum">
              <a:rPr lang="en-US" smtClean="0"/>
              <a:t>5</a:t>
            </a:fld>
            <a:endParaRPr lang="en-US" dirty="0"/>
          </a:p>
        </p:txBody>
      </p:sp>
    </p:spTree>
    <p:extLst>
      <p:ext uri="{BB962C8B-B14F-4D97-AF65-F5344CB8AC3E}">
        <p14:creationId xmlns:p14="http://schemas.microsoft.com/office/powerpoint/2010/main" val="85758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a:t>
            </a:r>
          </a:p>
          <a:p>
            <a:endParaRPr lang="en-US" dirty="0"/>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Arial" panose="020B0604020202020204" pitchFamily="34" charset="0"/>
              </a:rPr>
              <a:t>Who can remember the article we looked at in </a:t>
            </a:r>
            <a:r>
              <a:rPr lang="en-US" sz="1800" b="1" dirty="0">
                <a:solidFill>
                  <a:srgbClr val="595959"/>
                </a:solidFill>
                <a:effectLst/>
                <a:latin typeface="Calibri" panose="020F0502020204030204" pitchFamily="34" charset="0"/>
                <a:ea typeface="Arial" panose="020B0604020202020204" pitchFamily="34" charset="0"/>
              </a:rPr>
              <a:t>Lesson 1</a:t>
            </a:r>
            <a:r>
              <a:rPr lang="en-US" sz="1800" dirty="0">
                <a:solidFill>
                  <a:srgbClr val="595959"/>
                </a:solidFill>
                <a:effectLst/>
                <a:latin typeface="Calibri" panose="020F0502020204030204" pitchFamily="34" charset="0"/>
                <a:ea typeface="Arial" panose="020B0604020202020204" pitchFamily="34" charset="0"/>
              </a:rPr>
              <a:t> on the impact of social media on a healthy lifestyle. The article highlighted that social media could be both a negative and positive influence in your life. There are so many inspiring interviews and videos on YouTube that once you follow one thread you end up losing an hour of your day. </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Arial" panose="020B0604020202020204" pitchFamily="34" charset="0"/>
              </a:rPr>
              <a:t>It is good to recognize the positive influence that these different media platforms could have. You could learn to cook a healthy meal on Facebook/ Instagram from a group of friends, follow sports heroes in the news and sports matches, or watch a series that challenges you. </a:t>
            </a:r>
            <a:br>
              <a:rPr lang="en-US" sz="1800" dirty="0">
                <a:solidFill>
                  <a:srgbClr val="595959"/>
                </a:solidFill>
                <a:effectLst/>
                <a:latin typeface="Calibri" panose="020F0502020204030204" pitchFamily="34" charset="0"/>
                <a:ea typeface="Arial" panose="020B0604020202020204" pitchFamily="34" charset="0"/>
              </a:rPr>
            </a:br>
            <a:r>
              <a:rPr lang="en-US" sz="1800" dirty="0">
                <a:solidFill>
                  <a:srgbClr val="595959"/>
                </a:solidFill>
                <a:effectLst/>
                <a:latin typeface="Calibri" panose="020F0502020204030204" pitchFamily="34" charset="0"/>
                <a:ea typeface="Arial" panose="020B0604020202020204" pitchFamily="34" charset="0"/>
              </a:rPr>
              <a:t>Watch: </a:t>
            </a:r>
            <a:r>
              <a:rPr lang="en-US" sz="1800" u="sng" dirty="0">
                <a:solidFill>
                  <a:srgbClr val="595959"/>
                </a:solidFill>
                <a:effectLst/>
                <a:latin typeface="Calibri" panose="020F0502020204030204" pitchFamily="34" charset="0"/>
                <a:ea typeface="Arial" panose="020B0604020202020204" pitchFamily="34" charset="0"/>
                <a:hlinkClick r:id="rId3"/>
              </a:rPr>
              <a:t>https://www.youtube.com/watch?v=oMzYiY5wcHU</a:t>
            </a:r>
            <a:r>
              <a:rPr lang="en-US" sz="1800" dirty="0">
                <a:solidFill>
                  <a:srgbClr val="595959"/>
                </a:solidFill>
                <a:effectLst/>
                <a:latin typeface="Calibri" panose="020F0502020204030204" pitchFamily="34" charset="0"/>
                <a:ea typeface="Arial" panose="020B0604020202020204" pitchFamily="34" charset="0"/>
              </a:rPr>
              <a:t> (1min 36s)</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Arial" panose="020B0604020202020204" pitchFamily="34" charset="0"/>
              </a:rPr>
              <a:t>How can watching a series like this be a positive influence? (Ask the class for a response)</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Arial" panose="020B0604020202020204" pitchFamily="34" charset="0"/>
              </a:rPr>
              <a:t>Basically, this series would teach you how to live a sustainable life and leave a minimal carbon footprint.</a:t>
            </a:r>
            <a:endParaRPr lang="en-ZA" sz="1800" dirty="0">
              <a:effectLst/>
              <a:latin typeface="Times New Roman" panose="02020603050405020304" pitchFamily="18" charset="0"/>
              <a:ea typeface="Times New Roman" panose="02020603050405020304" pitchFamily="18" charset="0"/>
            </a:endParaRPr>
          </a:p>
          <a:p>
            <a:pPr marL="457200"/>
            <a:r>
              <a:rPr lang="en-US" sz="1800" dirty="0">
                <a:solidFill>
                  <a:srgbClr val="595959"/>
                </a:solidFill>
                <a:effectLst/>
                <a:latin typeface="Calibri" panose="020F050202020403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US" sz="1800" dirty="0">
                <a:solidFill>
                  <a:srgbClr val="595959"/>
                </a:solidFill>
                <a:effectLst/>
                <a:latin typeface="Calibri" panose="020F0502020204030204" pitchFamily="34" charset="0"/>
                <a:ea typeface="Arial" panose="020B0604020202020204" pitchFamily="34" charset="0"/>
              </a:rPr>
              <a:t>However, it’s important to manage your social media usage. Remember to put some boundaries in place so that you don’t waste time. E.g. No cell phones at the dinner table, when spending time with a friend, put the phone away and talk face to face. (If you need more ideas look at </a:t>
            </a:r>
            <a:r>
              <a:rPr lang="en-US" sz="1800" u="sng" dirty="0">
                <a:solidFill>
                  <a:srgbClr val="595959"/>
                </a:solidFill>
                <a:effectLst/>
                <a:latin typeface="Calibri" panose="020F0502020204030204" pitchFamily="34" charset="0"/>
                <a:ea typeface="Arial" panose="020B0604020202020204" pitchFamily="34" charset="0"/>
                <a:hlinkClick r:id="rId4"/>
              </a:rPr>
              <a:t>https://au.reachout.com/articles/5-ways-to-tame-your-social-media-use</a:t>
            </a:r>
            <a:r>
              <a:rPr lang="en-US" sz="1800" dirty="0">
                <a:solidFill>
                  <a:srgbClr val="595959"/>
                </a:solidFill>
                <a:effectLst/>
                <a:latin typeface="Calibri" panose="020F0502020204030204" pitchFamily="34" charset="0"/>
                <a:ea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6</a:t>
            </a:fld>
            <a:endParaRPr lang="en-US" dirty="0"/>
          </a:p>
        </p:txBody>
      </p:sp>
    </p:spTree>
    <p:extLst>
      <p:ext uri="{BB962C8B-B14F-4D97-AF65-F5344CB8AC3E}">
        <p14:creationId xmlns:p14="http://schemas.microsoft.com/office/powerpoint/2010/main" val="130177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 4min</a:t>
            </a:r>
          </a:p>
          <a:p>
            <a:endParaRPr lang="en-US" dirty="0"/>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Times New Roman" panose="02020603050405020304" pitchFamily="18" charset="0"/>
              </a:rPr>
              <a:t>(</a:t>
            </a:r>
            <a:r>
              <a:rPr lang="en-US" sz="1800" dirty="0">
                <a:solidFill>
                  <a:srgbClr val="FF0000"/>
                </a:solidFill>
                <a:effectLst/>
                <a:latin typeface="Calibri" panose="020F0502020204030204" pitchFamily="34" charset="0"/>
                <a:ea typeface="Times New Roman" panose="02020603050405020304" pitchFamily="18" charset="0"/>
              </a:rPr>
              <a:t>Note to teacher</a:t>
            </a:r>
            <a:r>
              <a:rPr lang="en-US" sz="1800" dirty="0">
                <a:solidFill>
                  <a:srgbClr val="595959"/>
                </a:solidFill>
                <a:effectLst/>
                <a:latin typeface="Calibri" panose="020F0502020204030204" pitchFamily="34" charset="0"/>
                <a:ea typeface="Times New Roman" panose="02020603050405020304" pitchFamily="18" charset="0"/>
              </a:rPr>
              <a:t>: This activity will take longer than the time allocated in class. Simply introduce </a:t>
            </a:r>
            <a:r>
              <a:rPr lang="en-US" sz="1800" b="1" i="1" dirty="0">
                <a:solidFill>
                  <a:srgbClr val="595959"/>
                </a:solidFill>
                <a:effectLst/>
                <a:latin typeface="Calibri" panose="020F0502020204030204" pitchFamily="34" charset="0"/>
                <a:ea typeface="Times New Roman" panose="02020603050405020304" pitchFamily="18" charset="0"/>
              </a:rPr>
              <a:t>Activity 3</a:t>
            </a:r>
            <a:r>
              <a:rPr lang="en-US" sz="1800" dirty="0">
                <a:solidFill>
                  <a:srgbClr val="595959"/>
                </a:solidFill>
                <a:effectLst/>
                <a:latin typeface="Calibri" panose="020F0502020204030204" pitchFamily="34" charset="0"/>
                <a:ea typeface="Times New Roman" panose="02020603050405020304" pitchFamily="18" charset="0"/>
              </a:rPr>
              <a:t> </a:t>
            </a:r>
            <a:r>
              <a:rPr lang="en-GB" sz="1800" dirty="0">
                <a:solidFill>
                  <a:srgbClr val="000000"/>
                </a:solidFill>
                <a:effectLst/>
                <a:latin typeface="Calibri" panose="020F0502020204030204" pitchFamily="34" charset="0"/>
                <a:ea typeface="Arial" panose="020B0604020202020204" pitchFamily="34" charset="0"/>
              </a:rPr>
              <a:t>(</a:t>
            </a:r>
            <a:r>
              <a:rPr lang="en-GB" sz="1800" b="1" i="1" u="sng" dirty="0">
                <a:solidFill>
                  <a:srgbClr val="000000"/>
                </a:solidFill>
                <a:effectLst/>
                <a:latin typeface="Calibri" panose="020F0502020204030204" pitchFamily="34" charset="0"/>
                <a:ea typeface="Arial" panose="020B0604020202020204" pitchFamily="34" charset="0"/>
              </a:rPr>
              <a:t>Lesson 6 – Worksheet</a:t>
            </a:r>
            <a:r>
              <a:rPr lang="en-ZA" sz="1800" dirty="0">
                <a:solidFill>
                  <a:srgbClr val="000000"/>
                </a:solidFill>
                <a:effectLst/>
                <a:latin typeface="Calibri" panose="020F0502020204030204" pitchFamily="34" charset="0"/>
                <a:ea typeface="Arial" panose="020B0604020202020204" pitchFamily="34" charset="0"/>
              </a:rPr>
              <a:t>)</a:t>
            </a:r>
            <a:r>
              <a:rPr lang="en-US" sz="1800" dirty="0">
                <a:solidFill>
                  <a:srgbClr val="595959"/>
                </a:solidFill>
                <a:effectLst/>
                <a:latin typeface="Calibri" panose="020F0502020204030204" pitchFamily="34" charset="0"/>
                <a:ea typeface="Times New Roman" panose="02020603050405020304" pitchFamily="18" charset="0"/>
              </a:rPr>
              <a:t> and then move on to the reflection.  Leave 3min for the reflection activity to wrap up this section.)</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US" sz="1800" dirty="0">
                <a:solidFill>
                  <a:srgbClr val="595959"/>
                </a:solidFill>
                <a:effectLst/>
                <a:latin typeface="Calibri" panose="020F0502020204030204" pitchFamily="34" charset="0"/>
                <a:ea typeface="Times New Roman" panose="02020603050405020304" pitchFamily="18" charset="0"/>
              </a:rPr>
              <a:t>As we come to the end of this series of lessons, you will now have an opportunity to let your skills and knowledge on the content covered. These questions will give you an opportunity to practice the type of questions that might come up in the year end examinations. You will have to finish this activity for </a:t>
            </a:r>
            <a:r>
              <a:rPr lang="en-US" sz="1800" dirty="0">
                <a:solidFill>
                  <a:srgbClr val="595959"/>
                </a:solidFill>
                <a:effectLst/>
                <a:highlight>
                  <a:srgbClr val="FFFF00"/>
                </a:highlight>
                <a:latin typeface="Calibri" panose="020F0502020204030204" pitchFamily="34" charset="0"/>
                <a:ea typeface="Times New Roman" panose="02020603050405020304" pitchFamily="18" charset="0"/>
              </a:rPr>
              <a:t>homework.</a:t>
            </a:r>
            <a:br>
              <a:rPr lang="en-US" sz="1800" dirty="0">
                <a:solidFill>
                  <a:srgbClr val="595959"/>
                </a:solidFill>
                <a:effectLst/>
                <a:latin typeface="Calibri" panose="020F050202020403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Arial" panose="020B0604020202020204" pitchFamily="34" charset="0"/>
              </a:rPr>
              <a:t>Complete </a:t>
            </a:r>
            <a:r>
              <a:rPr lang="af-ZA" sz="1800" b="1" i="1" dirty="0">
                <a:solidFill>
                  <a:srgbClr val="000000"/>
                </a:solidFill>
                <a:effectLst/>
                <a:latin typeface="Calibri" panose="020F0502020204030204" pitchFamily="34" charset="0"/>
                <a:ea typeface="Arial" panose="020B0604020202020204" pitchFamily="34" charset="0"/>
              </a:rPr>
              <a:t>Activity 3</a:t>
            </a:r>
            <a:r>
              <a:rPr lang="af-ZA" sz="1800" dirty="0">
                <a:solidFill>
                  <a:srgbClr val="000000"/>
                </a:solidFill>
                <a:effectLst/>
                <a:latin typeface="Calibri" panose="020F0502020204030204" pitchFamily="34" charset="0"/>
                <a:ea typeface="Arial" panose="020B0604020202020204" pitchFamily="34" charset="0"/>
              </a:rPr>
              <a:t> </a:t>
            </a:r>
            <a:r>
              <a:rPr lang="en-GB" sz="1800" dirty="0">
                <a:solidFill>
                  <a:srgbClr val="000000"/>
                </a:solidFill>
                <a:effectLst/>
                <a:latin typeface="Calibri" panose="020F0502020204030204" pitchFamily="34" charset="0"/>
                <a:ea typeface="Arial" panose="020B0604020202020204" pitchFamily="34" charset="0"/>
              </a:rPr>
              <a:t>(</a:t>
            </a:r>
            <a:r>
              <a:rPr lang="en-GB" sz="1800" b="1" i="1" u="sng" dirty="0">
                <a:solidFill>
                  <a:srgbClr val="000000"/>
                </a:solidFill>
                <a:effectLst/>
                <a:latin typeface="Calibri" panose="020F0502020204030204" pitchFamily="34" charset="0"/>
                <a:ea typeface="Arial" panose="020B0604020202020204" pitchFamily="34" charset="0"/>
              </a:rPr>
              <a:t>Lesson 6 – Worksheet</a:t>
            </a:r>
            <a:r>
              <a:rPr lang="en-ZA" sz="1800" dirty="0">
                <a:solidFill>
                  <a:srgbClr val="000000"/>
                </a:solidFill>
                <a:effectLst/>
                <a:latin typeface="Calibri" panose="020F0502020204030204" pitchFamily="34" charset="0"/>
                <a:ea typeface="Arial" panose="020B0604020202020204" pitchFamily="34" charset="0"/>
              </a:rPr>
              <a:t>) for </a:t>
            </a:r>
            <a:r>
              <a:rPr lang="en-ZA" sz="1800" dirty="0">
                <a:solidFill>
                  <a:srgbClr val="000000"/>
                </a:solidFill>
                <a:effectLst/>
                <a:highlight>
                  <a:srgbClr val="FFFF00"/>
                </a:highlight>
                <a:latin typeface="Calibri" panose="020F0502020204030204" pitchFamily="34" charset="0"/>
                <a:ea typeface="Arial" panose="020B0604020202020204" pitchFamily="34" charset="0"/>
              </a:rPr>
              <a:t>homework.</a:t>
            </a:r>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7</a:t>
            </a:fld>
            <a:endParaRPr lang="en-US" dirty="0"/>
          </a:p>
        </p:txBody>
      </p:sp>
    </p:spTree>
    <p:extLst>
      <p:ext uri="{BB962C8B-B14F-4D97-AF65-F5344CB8AC3E}">
        <p14:creationId xmlns:p14="http://schemas.microsoft.com/office/powerpoint/2010/main" val="359440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 3min Reflection</a:t>
            </a:r>
          </a:p>
          <a:p>
            <a:endParaRPr lang="en-US" dirty="0"/>
          </a:p>
          <a:p>
            <a:pPr marL="0" lvl="0" indent="0" fontAlgn="base">
              <a:buFont typeface="Symbol" panose="05050102010706020507" pitchFamily="18" charset="2"/>
              <a:buNone/>
            </a:pPr>
            <a:r>
              <a:rPr lang="en-GB" sz="1800" u="none" strike="noStrike" dirty="0">
                <a:solidFill>
                  <a:srgbClr val="595959"/>
                </a:solidFill>
                <a:effectLst/>
                <a:highlight>
                  <a:srgbClr val="FFFFFF"/>
                </a:highlight>
                <a:latin typeface="Calibri" panose="020F0502020204030204" pitchFamily="34" charset="0"/>
                <a:ea typeface="Arial" panose="020B0604020202020204" pitchFamily="34" charset="0"/>
              </a:rPr>
              <a:t>As we finish off this lesson, read through and answer the questions on </a:t>
            </a:r>
            <a:r>
              <a:rPr lang="af-ZA" sz="1800" b="1" i="1" u="none" strike="noStrike" dirty="0">
                <a:solidFill>
                  <a:srgbClr val="595959"/>
                </a:solidFill>
                <a:effectLst/>
                <a:highlight>
                  <a:srgbClr val="FFFFFF"/>
                </a:highlight>
                <a:latin typeface="Calibri" panose="020F0502020204030204" pitchFamily="34" charset="0"/>
                <a:ea typeface="Arial" panose="020B0604020202020204" pitchFamily="34" charset="0"/>
              </a:rPr>
              <a:t>Activity 4</a:t>
            </a:r>
            <a:r>
              <a:rPr lang="af-ZA" sz="1800" u="none" strike="noStrike" dirty="0">
                <a:solidFill>
                  <a:srgbClr val="595959"/>
                </a:solidFill>
                <a:effectLst/>
                <a:highlight>
                  <a:srgbClr val="FFFFFF"/>
                </a:highlight>
                <a:latin typeface="Calibri" panose="020F0502020204030204" pitchFamily="34" charset="0"/>
                <a:ea typeface="Arial" panose="020B0604020202020204" pitchFamily="34" charset="0"/>
              </a:rPr>
              <a:t> </a:t>
            </a:r>
            <a:r>
              <a:rPr lang="en-GB" sz="1800" u="none" strike="noStrike" dirty="0">
                <a:solidFill>
                  <a:srgbClr val="595959"/>
                </a:solidFill>
                <a:effectLst/>
                <a:highlight>
                  <a:srgbClr val="FFFFFF"/>
                </a:highlight>
                <a:latin typeface="Calibri" panose="020F0502020204030204" pitchFamily="34" charset="0"/>
                <a:ea typeface="Arial" panose="020B0604020202020204" pitchFamily="34" charset="0"/>
              </a:rPr>
              <a:t>(</a:t>
            </a:r>
            <a:r>
              <a:rPr lang="en-GB" sz="1800" b="1" i="1" u="sng" strike="noStrike" dirty="0">
                <a:solidFill>
                  <a:srgbClr val="595959"/>
                </a:solidFill>
                <a:effectLst/>
                <a:highlight>
                  <a:srgbClr val="FFFFFF"/>
                </a:highlight>
                <a:latin typeface="Calibri" panose="020F0502020204030204" pitchFamily="34" charset="0"/>
                <a:ea typeface="Arial" panose="020B0604020202020204" pitchFamily="34" charset="0"/>
              </a:rPr>
              <a:t>Lesson 6 – Worksheet</a:t>
            </a:r>
            <a:r>
              <a:rPr lang="en-GB" sz="1800" u="none" strike="noStrike" dirty="0">
                <a:solidFill>
                  <a:srgbClr val="595959"/>
                </a:solidFill>
                <a:effectLst/>
                <a:highlight>
                  <a:srgbClr val="FFFFFF"/>
                </a:highlight>
                <a:latin typeface="Calibri" panose="020F0502020204030204" pitchFamily="34" charset="0"/>
                <a:ea typeface="Arial" panose="020B0604020202020204" pitchFamily="34" charset="0"/>
              </a:rPr>
              <a:t>), as you reflect on the following:</a:t>
            </a:r>
            <a:endParaRPr lang="en-ZA" sz="1800" u="none" strike="noStrike" dirty="0">
              <a:effectLst/>
              <a:latin typeface="Times New Roman" panose="02020603050405020304" pitchFamily="18" charset="0"/>
              <a:ea typeface="Times New Roman" panose="02020603050405020304" pitchFamily="18" charset="0"/>
            </a:endParaRPr>
          </a:p>
          <a:p>
            <a:pPr marL="457200"/>
            <a:r>
              <a:rPr lang="en-ZA" sz="1800" b="1" dirty="0">
                <a:solidFill>
                  <a:srgbClr val="595959"/>
                </a:solidFill>
                <a:effectLst/>
                <a:highlight>
                  <a:srgbClr val="FFFFFF"/>
                </a:highlight>
                <a:latin typeface="Calibri" panose="020F050202020403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highlight>
                  <a:srgbClr val="FFFFFF"/>
                </a:highlight>
                <a:latin typeface="Calibri" panose="020F0502020204030204" pitchFamily="34" charset="0"/>
                <a:ea typeface="Arial" panose="020B0604020202020204" pitchFamily="34" charset="0"/>
              </a:rPr>
              <a:t>Name THREE positive characteristics in your life that would make you a good role model for others?</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highlight>
                  <a:srgbClr val="FFFFFF"/>
                </a:highlight>
                <a:latin typeface="Calibri" panose="020F0502020204030204" pitchFamily="34" charset="0"/>
                <a:ea typeface="Arial" panose="020B0604020202020204" pitchFamily="34" charset="0"/>
              </a:rPr>
              <a:t>Consider your teachers at school. What positive experiences with them has had a positive influence on you?</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800" dirty="0">
                <a:solidFill>
                  <a:srgbClr val="595959"/>
                </a:solidFill>
                <a:effectLst/>
                <a:highlight>
                  <a:srgbClr val="FFFFFF"/>
                </a:highlight>
                <a:latin typeface="Calibri" panose="020F0502020204030204" pitchFamily="34" charset="0"/>
                <a:ea typeface="Arial" panose="020B0604020202020204" pitchFamily="34" charset="0"/>
              </a:rPr>
              <a:t>Identify what you are looking for in a role model to inspire you. Commit to researching, talking to people - if you can’t say you have any positive role models yet.</a:t>
            </a:r>
            <a:endParaRPr lang="en-US" sz="1800" dirty="0"/>
          </a:p>
          <a:p>
            <a:pPr marL="0" lvl="0" indent="0">
              <a:buFont typeface="Wingdings" panose="05000000000000000000" pitchFamily="2" charset="2"/>
              <a:buNone/>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8</a:t>
            </a:fld>
            <a:endParaRPr lang="en-US" dirty="0"/>
          </a:p>
        </p:txBody>
      </p:sp>
    </p:spTree>
    <p:extLst>
      <p:ext uri="{BB962C8B-B14F-4D97-AF65-F5344CB8AC3E}">
        <p14:creationId xmlns:p14="http://schemas.microsoft.com/office/powerpoint/2010/main" val="411437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BB4-F890-1253-1C57-786DF665B4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C98C83-9C96-B8FE-CE38-0C23BF719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80BA2B-6589-B78D-29B6-8DC5707ADFA2}"/>
              </a:ext>
            </a:extLst>
          </p:cNvPr>
          <p:cNvSpPr>
            <a:spLocks noGrp="1"/>
          </p:cNvSpPr>
          <p:nvPr>
            <p:ph type="dt" sz="half" idx="10"/>
          </p:nvPr>
        </p:nvSpPr>
        <p:spPr/>
        <p:txBody>
          <a:bodyPr/>
          <a:lstStyle/>
          <a:p>
            <a:fld id="{46FF191E-5EA3-1A4E-9CD5-8E72467E027F}" type="datetimeFigureOut">
              <a:rPr lang="en-US" smtClean="0"/>
              <a:t>6/17/2023</a:t>
            </a:fld>
            <a:endParaRPr lang="en-US" dirty="0"/>
          </a:p>
        </p:txBody>
      </p:sp>
      <p:sp>
        <p:nvSpPr>
          <p:cNvPr id="5" name="Footer Placeholder 4">
            <a:extLst>
              <a:ext uri="{FF2B5EF4-FFF2-40B4-BE49-F238E27FC236}">
                <a16:creationId xmlns:a16="http://schemas.microsoft.com/office/drawing/2014/main" id="{2008438D-F679-2B5D-E9F2-C0D814A8A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29CB6-0FD4-8252-37E7-49F3A336C83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3165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455-6D69-4D05-4B0A-0B805B7495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1E2853-35D7-C93D-99E8-8657D535B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EDE03-2A47-8275-63DB-877C5EA3B87F}"/>
              </a:ext>
            </a:extLst>
          </p:cNvPr>
          <p:cNvSpPr>
            <a:spLocks noGrp="1"/>
          </p:cNvSpPr>
          <p:nvPr>
            <p:ph type="dt" sz="half" idx="10"/>
          </p:nvPr>
        </p:nvSpPr>
        <p:spPr/>
        <p:txBody>
          <a:bodyPr/>
          <a:lstStyle/>
          <a:p>
            <a:fld id="{46FF191E-5EA3-1A4E-9CD5-8E72467E027F}" type="datetimeFigureOut">
              <a:rPr lang="en-US" smtClean="0"/>
              <a:t>6/17/2023</a:t>
            </a:fld>
            <a:endParaRPr lang="en-US" dirty="0"/>
          </a:p>
        </p:txBody>
      </p:sp>
      <p:sp>
        <p:nvSpPr>
          <p:cNvPr id="5" name="Footer Placeholder 4">
            <a:extLst>
              <a:ext uri="{FF2B5EF4-FFF2-40B4-BE49-F238E27FC236}">
                <a16:creationId xmlns:a16="http://schemas.microsoft.com/office/drawing/2014/main" id="{D9805282-0298-2DBB-AB9E-86253E44D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9FD22-2ECA-52AE-61EF-DC72BAD8ED6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4018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67BA-7464-F64E-FF9E-97335BC717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8C449-0B8B-E5C4-EF9C-91E5B54E2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CF815-7F84-3A93-9C1F-0A80250413BA}"/>
              </a:ext>
            </a:extLst>
          </p:cNvPr>
          <p:cNvSpPr>
            <a:spLocks noGrp="1"/>
          </p:cNvSpPr>
          <p:nvPr>
            <p:ph type="dt" sz="half" idx="10"/>
          </p:nvPr>
        </p:nvSpPr>
        <p:spPr/>
        <p:txBody>
          <a:bodyPr/>
          <a:lstStyle/>
          <a:p>
            <a:fld id="{46FF191E-5EA3-1A4E-9CD5-8E72467E027F}" type="datetimeFigureOut">
              <a:rPr lang="en-US" smtClean="0"/>
              <a:t>6/17/2023</a:t>
            </a:fld>
            <a:endParaRPr lang="en-US" dirty="0"/>
          </a:p>
        </p:txBody>
      </p:sp>
      <p:sp>
        <p:nvSpPr>
          <p:cNvPr id="5" name="Footer Placeholder 4">
            <a:extLst>
              <a:ext uri="{FF2B5EF4-FFF2-40B4-BE49-F238E27FC236}">
                <a16:creationId xmlns:a16="http://schemas.microsoft.com/office/drawing/2014/main" id="{1A3E2EAA-B723-2997-B134-6AA6880E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9D3F1-4481-0369-1133-593850934D9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00298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9F8-5516-830E-0584-A38110FC47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4CF16-D9D4-5A3B-F5FC-C06F5B84E9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2AC47-13AA-D383-A1BA-186F27AB93BB}"/>
              </a:ext>
            </a:extLst>
          </p:cNvPr>
          <p:cNvSpPr>
            <a:spLocks noGrp="1"/>
          </p:cNvSpPr>
          <p:nvPr>
            <p:ph type="dt" sz="half" idx="10"/>
          </p:nvPr>
        </p:nvSpPr>
        <p:spPr/>
        <p:txBody>
          <a:bodyPr/>
          <a:lstStyle/>
          <a:p>
            <a:fld id="{46FF191E-5EA3-1A4E-9CD5-8E72467E027F}" type="datetimeFigureOut">
              <a:rPr lang="en-US" smtClean="0"/>
              <a:t>6/17/2023</a:t>
            </a:fld>
            <a:endParaRPr lang="en-US" dirty="0"/>
          </a:p>
        </p:txBody>
      </p:sp>
      <p:sp>
        <p:nvSpPr>
          <p:cNvPr id="5" name="Footer Placeholder 4">
            <a:extLst>
              <a:ext uri="{FF2B5EF4-FFF2-40B4-BE49-F238E27FC236}">
                <a16:creationId xmlns:a16="http://schemas.microsoft.com/office/drawing/2014/main" id="{EE544D17-0D62-3128-6080-B3434C690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434926-F0FC-5352-E55D-CCE53DF5A5F3}"/>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23958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36F-AFD2-3381-B9E8-E31935E40F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2629F8-D18B-922C-A8EE-734462EFD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CD5FA3-6BB2-BBA4-6EBD-3FBFA0E90412}"/>
              </a:ext>
            </a:extLst>
          </p:cNvPr>
          <p:cNvSpPr>
            <a:spLocks noGrp="1"/>
          </p:cNvSpPr>
          <p:nvPr>
            <p:ph type="dt" sz="half" idx="10"/>
          </p:nvPr>
        </p:nvSpPr>
        <p:spPr/>
        <p:txBody>
          <a:bodyPr/>
          <a:lstStyle/>
          <a:p>
            <a:fld id="{46FF191E-5EA3-1A4E-9CD5-8E72467E027F}" type="datetimeFigureOut">
              <a:rPr lang="en-US" smtClean="0"/>
              <a:t>6/17/2023</a:t>
            </a:fld>
            <a:endParaRPr lang="en-US" dirty="0"/>
          </a:p>
        </p:txBody>
      </p:sp>
      <p:sp>
        <p:nvSpPr>
          <p:cNvPr id="5" name="Footer Placeholder 4">
            <a:extLst>
              <a:ext uri="{FF2B5EF4-FFF2-40B4-BE49-F238E27FC236}">
                <a16:creationId xmlns:a16="http://schemas.microsoft.com/office/drawing/2014/main" id="{83C1EEB7-E7E4-2D5A-1F25-95411C4C9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CC3-30F8-2420-EAA4-8DC0EA4E4C7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69303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1169-6DE2-1478-50A0-1648560A5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3735C-C877-557E-E334-34A8F481F7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EF305-471F-6D1E-5849-6C6799C273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A30EB-33E7-A4C3-6C37-06F84F29A045}"/>
              </a:ext>
            </a:extLst>
          </p:cNvPr>
          <p:cNvSpPr>
            <a:spLocks noGrp="1"/>
          </p:cNvSpPr>
          <p:nvPr>
            <p:ph type="dt" sz="half" idx="10"/>
          </p:nvPr>
        </p:nvSpPr>
        <p:spPr/>
        <p:txBody>
          <a:bodyPr/>
          <a:lstStyle/>
          <a:p>
            <a:fld id="{46FF191E-5EA3-1A4E-9CD5-8E72467E027F}" type="datetimeFigureOut">
              <a:rPr lang="en-US" smtClean="0"/>
              <a:t>6/17/2023</a:t>
            </a:fld>
            <a:endParaRPr lang="en-US" dirty="0"/>
          </a:p>
        </p:txBody>
      </p:sp>
      <p:sp>
        <p:nvSpPr>
          <p:cNvPr id="6" name="Footer Placeholder 5">
            <a:extLst>
              <a:ext uri="{FF2B5EF4-FFF2-40B4-BE49-F238E27FC236}">
                <a16:creationId xmlns:a16="http://schemas.microsoft.com/office/drawing/2014/main" id="{40C5FD49-C3F4-6A05-D59E-814EB0C0DC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2DC3C-221F-5DF5-50F3-462AA3928E4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5696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1AA-7C9A-4F66-99BC-EACFFAB21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178541-0679-B252-8B11-0F10F8E9C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16468-BD63-C72A-8F56-C0CE497FF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3C859D-D60A-DD97-040A-2E36DAD6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156EB-A624-9B1A-38CF-22F61269B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A7C94A-4A86-A833-1BB0-BCECC910A00E}"/>
              </a:ext>
            </a:extLst>
          </p:cNvPr>
          <p:cNvSpPr>
            <a:spLocks noGrp="1"/>
          </p:cNvSpPr>
          <p:nvPr>
            <p:ph type="dt" sz="half" idx="10"/>
          </p:nvPr>
        </p:nvSpPr>
        <p:spPr/>
        <p:txBody>
          <a:bodyPr/>
          <a:lstStyle/>
          <a:p>
            <a:fld id="{46FF191E-5EA3-1A4E-9CD5-8E72467E027F}" type="datetimeFigureOut">
              <a:rPr lang="en-US" smtClean="0"/>
              <a:t>6/17/2023</a:t>
            </a:fld>
            <a:endParaRPr lang="en-US" dirty="0"/>
          </a:p>
        </p:txBody>
      </p:sp>
      <p:sp>
        <p:nvSpPr>
          <p:cNvPr id="8" name="Footer Placeholder 7">
            <a:extLst>
              <a:ext uri="{FF2B5EF4-FFF2-40B4-BE49-F238E27FC236}">
                <a16:creationId xmlns:a16="http://schemas.microsoft.com/office/drawing/2014/main" id="{913F4322-D682-EA3D-0CED-F3D582C2E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A7A666-063C-6972-91BC-9B315A587FC1}"/>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85528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758-1BB3-5C3F-1C9D-CEBB21C52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21F7EA-B274-6C54-C1F0-14D8D4E28C46}"/>
              </a:ext>
            </a:extLst>
          </p:cNvPr>
          <p:cNvSpPr>
            <a:spLocks noGrp="1"/>
          </p:cNvSpPr>
          <p:nvPr>
            <p:ph type="dt" sz="half" idx="10"/>
          </p:nvPr>
        </p:nvSpPr>
        <p:spPr/>
        <p:txBody>
          <a:bodyPr/>
          <a:lstStyle/>
          <a:p>
            <a:fld id="{46FF191E-5EA3-1A4E-9CD5-8E72467E027F}" type="datetimeFigureOut">
              <a:rPr lang="en-US" smtClean="0"/>
              <a:t>6/17/2023</a:t>
            </a:fld>
            <a:endParaRPr lang="en-US" dirty="0"/>
          </a:p>
        </p:txBody>
      </p:sp>
      <p:sp>
        <p:nvSpPr>
          <p:cNvPr id="4" name="Footer Placeholder 3">
            <a:extLst>
              <a:ext uri="{FF2B5EF4-FFF2-40B4-BE49-F238E27FC236}">
                <a16:creationId xmlns:a16="http://schemas.microsoft.com/office/drawing/2014/main" id="{F9B0D4A7-99E3-0DF6-F0C6-35264427FC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1ADDA-2C9D-E04F-FB5B-2B55CC4D0CD2}"/>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6658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5567-EFCD-13D4-CC4E-DCD166EA9D2D}"/>
              </a:ext>
            </a:extLst>
          </p:cNvPr>
          <p:cNvSpPr>
            <a:spLocks noGrp="1"/>
          </p:cNvSpPr>
          <p:nvPr>
            <p:ph type="dt" sz="half" idx="10"/>
          </p:nvPr>
        </p:nvSpPr>
        <p:spPr/>
        <p:txBody>
          <a:bodyPr/>
          <a:lstStyle/>
          <a:p>
            <a:fld id="{46FF191E-5EA3-1A4E-9CD5-8E72467E027F}" type="datetimeFigureOut">
              <a:rPr lang="en-US" smtClean="0"/>
              <a:t>6/17/2023</a:t>
            </a:fld>
            <a:endParaRPr lang="en-US" dirty="0"/>
          </a:p>
        </p:txBody>
      </p:sp>
      <p:sp>
        <p:nvSpPr>
          <p:cNvPr id="3" name="Footer Placeholder 2">
            <a:extLst>
              <a:ext uri="{FF2B5EF4-FFF2-40B4-BE49-F238E27FC236}">
                <a16:creationId xmlns:a16="http://schemas.microsoft.com/office/drawing/2014/main" id="{6A468FA3-D8F5-72F0-5F89-34E3CC0596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1B09ED-15DC-66C1-8271-50BEA8A910E6}"/>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43591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F12-61F4-EE3E-3F36-090823792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4B9619-B1B0-D0DB-3F58-08C2379E1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4727B8-7E9F-23C9-C1A8-B9882B956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8B9DF-A7D1-5924-CC73-2ADD6D2C07ED}"/>
              </a:ext>
            </a:extLst>
          </p:cNvPr>
          <p:cNvSpPr>
            <a:spLocks noGrp="1"/>
          </p:cNvSpPr>
          <p:nvPr>
            <p:ph type="dt" sz="half" idx="10"/>
          </p:nvPr>
        </p:nvSpPr>
        <p:spPr/>
        <p:txBody>
          <a:bodyPr/>
          <a:lstStyle/>
          <a:p>
            <a:fld id="{46FF191E-5EA3-1A4E-9CD5-8E72467E027F}" type="datetimeFigureOut">
              <a:rPr lang="en-US" smtClean="0"/>
              <a:t>6/17/2023</a:t>
            </a:fld>
            <a:endParaRPr lang="en-US" dirty="0"/>
          </a:p>
        </p:txBody>
      </p:sp>
      <p:sp>
        <p:nvSpPr>
          <p:cNvPr id="6" name="Footer Placeholder 5">
            <a:extLst>
              <a:ext uri="{FF2B5EF4-FFF2-40B4-BE49-F238E27FC236}">
                <a16:creationId xmlns:a16="http://schemas.microsoft.com/office/drawing/2014/main" id="{EC018767-E94D-5D54-8302-6BA12329C4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E86FFD-8341-9FC6-70A4-E38E6FA6E0D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8498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C9B-6606-329A-6766-EB7DD957B7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6F9E2E-D2D1-633C-0CC8-2C069A443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8E892-94BB-0310-860D-17E9D026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9D228-3576-FD32-DA8B-2B36EF810511}"/>
              </a:ext>
            </a:extLst>
          </p:cNvPr>
          <p:cNvSpPr>
            <a:spLocks noGrp="1"/>
          </p:cNvSpPr>
          <p:nvPr>
            <p:ph type="dt" sz="half" idx="10"/>
          </p:nvPr>
        </p:nvSpPr>
        <p:spPr/>
        <p:txBody>
          <a:bodyPr/>
          <a:lstStyle/>
          <a:p>
            <a:fld id="{46FF191E-5EA3-1A4E-9CD5-8E72467E027F}" type="datetimeFigureOut">
              <a:rPr lang="en-US" smtClean="0"/>
              <a:t>6/17/2023</a:t>
            </a:fld>
            <a:endParaRPr lang="en-US" dirty="0"/>
          </a:p>
        </p:txBody>
      </p:sp>
      <p:sp>
        <p:nvSpPr>
          <p:cNvPr id="6" name="Footer Placeholder 5">
            <a:extLst>
              <a:ext uri="{FF2B5EF4-FFF2-40B4-BE49-F238E27FC236}">
                <a16:creationId xmlns:a16="http://schemas.microsoft.com/office/drawing/2014/main" id="{B8C70CA0-CF9F-5D29-D966-0B647838A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DEDE5-5BAA-7BFA-A413-C9936DBF6170}"/>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4741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7CA5A-1DA2-861E-5C06-8A9B0E3BF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704E5A-D8F7-A043-BD3E-58289DF2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435A-D1DB-0F3A-440A-080EB6C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191E-5EA3-1A4E-9CD5-8E72467E027F}" type="datetimeFigureOut">
              <a:rPr lang="en-US" smtClean="0"/>
              <a:t>6/17/2023</a:t>
            </a:fld>
            <a:endParaRPr lang="en-US" dirty="0"/>
          </a:p>
        </p:txBody>
      </p:sp>
      <p:sp>
        <p:nvSpPr>
          <p:cNvPr id="5" name="Footer Placeholder 4">
            <a:extLst>
              <a:ext uri="{FF2B5EF4-FFF2-40B4-BE49-F238E27FC236}">
                <a16:creationId xmlns:a16="http://schemas.microsoft.com/office/drawing/2014/main" id="{20CBEBA6-0CE6-704B-B7B5-EAEA2D0C9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83EC18-25AE-1158-307E-895B1036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3337-DE74-AF4A-947B-965F43DE0139}" type="slidenum">
              <a:rPr lang="en-US" smtClean="0"/>
              <a:t>‹#›</a:t>
            </a:fld>
            <a:endParaRPr lang="en-US" dirty="0"/>
          </a:p>
        </p:txBody>
      </p:sp>
    </p:spTree>
    <p:extLst>
      <p:ext uri="{BB962C8B-B14F-4D97-AF65-F5344CB8AC3E}">
        <p14:creationId xmlns:p14="http://schemas.microsoft.com/office/powerpoint/2010/main" val="365256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08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51D5-41E8-A3C8-37A1-1D54A6C6D30A}"/>
              </a:ext>
            </a:extLst>
          </p:cNvPr>
          <p:cNvSpPr>
            <a:spLocks noGrp="1"/>
          </p:cNvSpPr>
          <p:nvPr>
            <p:ph type="title"/>
          </p:nvPr>
        </p:nvSpPr>
        <p:spPr>
          <a:xfrm>
            <a:off x="3970420" y="365125"/>
            <a:ext cx="7383380" cy="1325563"/>
          </a:xfrm>
        </p:spPr>
        <p:txBody>
          <a:bodyPr/>
          <a:lstStyle/>
          <a:p>
            <a:r>
              <a:rPr lang="en-US" dirty="0"/>
              <a:t>Positive role model…</a:t>
            </a:r>
          </a:p>
        </p:txBody>
      </p:sp>
      <p:sp>
        <p:nvSpPr>
          <p:cNvPr id="3" name="Content Placeholder 2">
            <a:extLst>
              <a:ext uri="{FF2B5EF4-FFF2-40B4-BE49-F238E27FC236}">
                <a16:creationId xmlns:a16="http://schemas.microsoft.com/office/drawing/2014/main" id="{17DC4A80-835C-E1CA-F848-DA99AB4C6D43}"/>
              </a:ext>
            </a:extLst>
          </p:cNvPr>
          <p:cNvSpPr>
            <a:spLocks noGrp="1"/>
          </p:cNvSpPr>
          <p:nvPr>
            <p:ph idx="1"/>
          </p:nvPr>
        </p:nvSpPr>
        <p:spPr>
          <a:xfrm>
            <a:off x="3970420" y="1825625"/>
            <a:ext cx="7383379" cy="4351338"/>
          </a:xfrm>
        </p:spPr>
        <p:txBody>
          <a:bodyPr>
            <a:normAutofit/>
          </a:bodyPr>
          <a:lstStyle/>
          <a:p>
            <a:r>
              <a:rPr lang="en-ZA" b="0" i="0" u="none" strike="noStrike" dirty="0">
                <a:solidFill>
                  <a:srgbClr val="222F3A"/>
                </a:solidFill>
                <a:effectLst/>
              </a:rPr>
              <a:t>changed those perceptions by involving herself closely with the community she oversees in crime-ridden eastern Johannesburg.</a:t>
            </a:r>
          </a:p>
          <a:p>
            <a:r>
              <a:rPr lang="en-ZA" b="0" i="0" u="none" strike="noStrike" dirty="0">
                <a:solidFill>
                  <a:srgbClr val="222F3A"/>
                </a:solidFill>
                <a:effectLst/>
              </a:rPr>
              <a:t>residents say they have seen fewer incidents of property crime and domestic violence.</a:t>
            </a:r>
          </a:p>
          <a:p>
            <a:r>
              <a:rPr lang="en-ZA" b="0" i="0" u="none" strike="noStrike" dirty="0">
                <a:solidFill>
                  <a:srgbClr val="222F3A"/>
                </a:solidFill>
                <a:effectLst/>
              </a:rPr>
              <a:t>formed clubs for the elderly and the young in her patrol area. </a:t>
            </a:r>
          </a:p>
          <a:p>
            <a:r>
              <a:rPr lang="en-ZA" b="0" i="0" u="none" strike="noStrike" dirty="0">
                <a:solidFill>
                  <a:srgbClr val="222F3A"/>
                </a:solidFill>
                <a:effectLst/>
              </a:rPr>
              <a:t>started an exercise program for older members of the community.</a:t>
            </a:r>
            <a:br>
              <a:rPr lang="en-ZA" dirty="0"/>
            </a:br>
            <a:endParaRPr lang="en-US" dirty="0"/>
          </a:p>
        </p:txBody>
      </p:sp>
      <p:pic>
        <p:nvPicPr>
          <p:cNvPr id="1026" name="Picture 2" descr="SA Police Service 🇿🇦 on Twitter: &quot;Meet Sgt Njengabo Olga ...">
            <a:extLst>
              <a:ext uri="{FF2B5EF4-FFF2-40B4-BE49-F238E27FC236}">
                <a16:creationId xmlns:a16="http://schemas.microsoft.com/office/drawing/2014/main" id="{3E715699-E462-0F78-333D-215701493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949826"/>
            <a:ext cx="3322092" cy="49583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24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80C1-3611-6BE1-C6FC-B6B8E23D2A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7BBE84-8CFD-4F03-BF88-1447DF13DFFB}"/>
              </a:ext>
            </a:extLst>
          </p:cNvPr>
          <p:cNvSpPr>
            <a:spLocks noGrp="1"/>
          </p:cNvSpPr>
          <p:nvPr>
            <p:ph idx="1"/>
          </p:nvPr>
        </p:nvSpPr>
        <p:spPr/>
        <p:txBody>
          <a:bodyPr/>
          <a:lstStyle/>
          <a:p>
            <a:endParaRPr lang="en-US"/>
          </a:p>
        </p:txBody>
      </p:sp>
      <p:pic>
        <p:nvPicPr>
          <p:cNvPr id="2050" name="Picture 2" descr="Parents as Role Models - Alabama Cooperative Extension System">
            <a:extLst>
              <a:ext uri="{FF2B5EF4-FFF2-40B4-BE49-F238E27FC236}">
                <a16:creationId xmlns:a16="http://schemas.microsoft.com/office/drawing/2014/main" id="{B65135A8-91D2-2B35-A2CD-1C11676D1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7611"/>
            <a:ext cx="12192000" cy="8113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620267-C47C-6D10-1419-ED096147B521}"/>
              </a:ext>
            </a:extLst>
          </p:cNvPr>
          <p:cNvSpPr>
            <a:spLocks noGrp="1"/>
          </p:cNvSpPr>
          <p:nvPr>
            <p:ph type="title"/>
          </p:nvPr>
        </p:nvSpPr>
        <p:spPr>
          <a:xfrm>
            <a:off x="544111" y="1316444"/>
            <a:ext cx="3816095" cy="3694372"/>
          </a:xfrm>
        </p:spPr>
        <p:txBody>
          <a:bodyPr>
            <a:normAutofit/>
          </a:bodyPr>
          <a:lstStyle/>
          <a:p>
            <a:r>
              <a:rPr lang="en-US" dirty="0"/>
              <a:t>How can your peers or friends be positive role models to you?</a:t>
            </a:r>
          </a:p>
        </p:txBody>
      </p:sp>
      <p:pic>
        <p:nvPicPr>
          <p:cNvPr id="3074" name="Picture 2" descr="Encourage positive peer pressure - ReachOut Parents">
            <a:extLst>
              <a:ext uri="{FF2B5EF4-FFF2-40B4-BE49-F238E27FC236}">
                <a16:creationId xmlns:a16="http://schemas.microsoft.com/office/drawing/2014/main" id="{769DABF2-E8B0-A66E-BB41-7843102EDE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9877"/>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The causal effect of secondary school peers on educational aspirations -  Education and Employers">
            <a:extLst>
              <a:ext uri="{FF2B5EF4-FFF2-40B4-BE49-F238E27FC236}">
                <a16:creationId xmlns:a16="http://schemas.microsoft.com/office/drawing/2014/main" id="{9BA5BEAE-FBA0-6EAF-2EB6-492BF8BF03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661" b="20198"/>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46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5F05-0401-61BA-B843-8777C32506F4}"/>
              </a:ext>
            </a:extLst>
          </p:cNvPr>
          <p:cNvSpPr>
            <a:spLocks noGrp="1"/>
          </p:cNvSpPr>
          <p:nvPr>
            <p:ph type="title"/>
          </p:nvPr>
        </p:nvSpPr>
        <p:spPr/>
        <p:txBody>
          <a:bodyPr/>
          <a:lstStyle/>
          <a:p>
            <a:endParaRPr lang="en-ZA"/>
          </a:p>
        </p:txBody>
      </p:sp>
      <p:pic>
        <p:nvPicPr>
          <p:cNvPr id="5" name="Content Placeholder 4" descr="A person speaking into a microphone in front of a large crowd&#10;&#10;Description automatically generated with medium confidence">
            <a:extLst>
              <a:ext uri="{FF2B5EF4-FFF2-40B4-BE49-F238E27FC236}">
                <a16:creationId xmlns:a16="http://schemas.microsoft.com/office/drawing/2014/main" id="{40A26BB1-29AF-C2AE-D6A6-896614001E88}"/>
              </a:ext>
            </a:extLst>
          </p:cNvPr>
          <p:cNvPicPr>
            <a:picLocks noGrp="1" noChangeAspect="1"/>
          </p:cNvPicPr>
          <p:nvPr>
            <p:ph idx="1"/>
          </p:nvPr>
        </p:nvPicPr>
        <p:blipFill>
          <a:blip r:embed="rId3"/>
          <a:stretch>
            <a:fillRect/>
          </a:stretch>
        </p:blipFill>
        <p:spPr>
          <a:xfrm>
            <a:off x="-660153" y="-809469"/>
            <a:ext cx="13512305" cy="9004685"/>
          </a:xfrm>
        </p:spPr>
      </p:pic>
      <p:pic>
        <p:nvPicPr>
          <p:cNvPr id="7" name="Picture 6">
            <a:extLst>
              <a:ext uri="{FF2B5EF4-FFF2-40B4-BE49-F238E27FC236}">
                <a16:creationId xmlns:a16="http://schemas.microsoft.com/office/drawing/2014/main" id="{74CE1B51-56A5-02D9-B2B2-109E054AFE3E}"/>
              </a:ext>
            </a:extLst>
          </p:cNvPr>
          <p:cNvPicPr>
            <a:picLocks noChangeAspect="1"/>
          </p:cNvPicPr>
          <p:nvPr/>
        </p:nvPicPr>
        <p:blipFill>
          <a:blip r:embed="rId4"/>
          <a:stretch>
            <a:fillRect/>
          </a:stretch>
        </p:blipFill>
        <p:spPr>
          <a:xfrm>
            <a:off x="1603362" y="0"/>
            <a:ext cx="6491328" cy="1467809"/>
          </a:xfrm>
          <a:prstGeom prst="rect">
            <a:avLst/>
          </a:prstGeom>
        </p:spPr>
      </p:pic>
      <p:pic>
        <p:nvPicPr>
          <p:cNvPr id="8" name="Picture 7">
            <a:extLst>
              <a:ext uri="{FF2B5EF4-FFF2-40B4-BE49-F238E27FC236}">
                <a16:creationId xmlns:a16="http://schemas.microsoft.com/office/drawing/2014/main" id="{11AE97DC-3463-2697-6804-4943F50F2A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833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E0F1-0D99-A85B-FA51-F24DDEC730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5636A0-15C8-8094-1952-1614B6A62EC9}"/>
              </a:ext>
            </a:extLst>
          </p:cNvPr>
          <p:cNvSpPr>
            <a:spLocks noGrp="1"/>
          </p:cNvSpPr>
          <p:nvPr>
            <p:ph idx="1"/>
          </p:nvPr>
        </p:nvSpPr>
        <p:spPr/>
        <p:txBody>
          <a:bodyPr/>
          <a:lstStyle/>
          <a:p>
            <a:endParaRPr lang="en-US"/>
          </a:p>
        </p:txBody>
      </p:sp>
      <p:pic>
        <p:nvPicPr>
          <p:cNvPr id="5122" name="Picture 2" descr="Down To Earth With Zac Efron | Tectonic Plates Clip | Netflix - YouTube">
            <a:extLst>
              <a:ext uri="{FF2B5EF4-FFF2-40B4-BE49-F238E27FC236}">
                <a16:creationId xmlns:a16="http://schemas.microsoft.com/office/drawing/2014/main" id="{3D2E2369-50E9-22A1-D1C9-DCC73673B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88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AF5B-64D2-24A7-9E6D-B2C3E4515238}"/>
              </a:ext>
            </a:extLst>
          </p:cNvPr>
          <p:cNvSpPr>
            <a:spLocks noGrp="1"/>
          </p:cNvSpPr>
          <p:nvPr>
            <p:ph type="title"/>
          </p:nvPr>
        </p:nvSpPr>
        <p:spPr/>
        <p:txBody>
          <a:bodyPr/>
          <a:lstStyle/>
          <a:p>
            <a:endParaRPr lang="en-US"/>
          </a:p>
        </p:txBody>
      </p:sp>
      <p:pic>
        <p:nvPicPr>
          <p:cNvPr id="4" name="Picture 2" descr="149,228 The Word Activities Images, Stock Photos &amp; Vectors | Shutterstock">
            <a:extLst>
              <a:ext uri="{FF2B5EF4-FFF2-40B4-BE49-F238E27FC236}">
                <a16:creationId xmlns:a16="http://schemas.microsoft.com/office/drawing/2014/main" id="{4A7D7B9F-576B-47D7-3349-4E3A653B97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512956"/>
            <a:ext cx="12192000" cy="8577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01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FB06-39BE-BDA8-E727-09F0E2E86AC0}"/>
              </a:ext>
            </a:extLst>
          </p:cNvPr>
          <p:cNvSpPr>
            <a:spLocks noGrp="1"/>
          </p:cNvSpPr>
          <p:nvPr>
            <p:ph type="title"/>
          </p:nvPr>
        </p:nvSpPr>
        <p:spPr/>
        <p:txBody>
          <a:bodyPr/>
          <a:lstStyle/>
          <a:p>
            <a:r>
              <a:rPr lang="en-US" dirty="0">
                <a:solidFill>
                  <a:schemeClr val="accent4">
                    <a:lumMod val="40000"/>
                    <a:lumOff val="60000"/>
                  </a:schemeClr>
                </a:solidFill>
              </a:rPr>
              <a:t>REFLECTION</a:t>
            </a:r>
          </a:p>
        </p:txBody>
      </p:sp>
      <p:sp>
        <p:nvSpPr>
          <p:cNvPr id="3" name="Content Placeholder 2">
            <a:extLst>
              <a:ext uri="{FF2B5EF4-FFF2-40B4-BE49-F238E27FC236}">
                <a16:creationId xmlns:a16="http://schemas.microsoft.com/office/drawing/2014/main" id="{C43623CA-FA8C-14BF-2B2B-B0F0CCF7F84D}"/>
              </a:ext>
            </a:extLst>
          </p:cNvPr>
          <p:cNvSpPr>
            <a:spLocks noGrp="1"/>
          </p:cNvSpPr>
          <p:nvPr>
            <p:ph idx="1"/>
          </p:nvPr>
        </p:nvSpPr>
        <p:spPr/>
        <p:txBody>
          <a:bodyPr/>
          <a:lstStyle/>
          <a:p>
            <a:endParaRPr lang="en-US"/>
          </a:p>
        </p:txBody>
      </p:sp>
      <p:pic>
        <p:nvPicPr>
          <p:cNvPr id="4" name="Picture 2" descr="Reflection: Looking Back and Looking Forward">
            <a:extLst>
              <a:ext uri="{FF2B5EF4-FFF2-40B4-BE49-F238E27FC236}">
                <a16:creationId xmlns:a16="http://schemas.microsoft.com/office/drawing/2014/main" id="{7C70E08B-76AD-B012-82D8-FE994E2CC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55" y="0"/>
            <a:ext cx="1310511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691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9896</TotalTime>
  <Words>1695</Words>
  <Application>Microsoft Office PowerPoint</Application>
  <PresentationFormat>Widescreen</PresentationFormat>
  <Paragraphs>87</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Symbol</vt:lpstr>
      <vt:lpstr>Times New Roman</vt:lpstr>
      <vt:lpstr>Wingdings</vt:lpstr>
      <vt:lpstr>Office Theme</vt:lpstr>
      <vt:lpstr>PowerPoint Presentation</vt:lpstr>
      <vt:lpstr>Positive role model…</vt:lpstr>
      <vt:lpstr>PowerPoint Presentation</vt:lpstr>
      <vt:lpstr>How can your peers or friends be positive role models to you?</vt:lpstr>
      <vt:lpstr>PowerPoint Presentation</vt:lpstr>
      <vt:lpstr>PowerPoint Presentation</vt:lpstr>
      <vt:lpstr>PowerPoint Presentation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20</cp:revision>
  <dcterms:created xsi:type="dcterms:W3CDTF">2023-02-17T20:03:06Z</dcterms:created>
  <dcterms:modified xsi:type="dcterms:W3CDTF">2023-06-17T07:04:14Z</dcterms:modified>
</cp:coreProperties>
</file>