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1" roundtripDataSignature="AMtx7mgdWU1oA23xvSoLNMlotQPmDGB8B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9107" autoAdjust="0"/>
  </p:normalViewPr>
  <p:slideViewPr>
    <p:cSldViewPr snapToGrid="0">
      <p:cViewPr varScale="1">
        <p:scale>
          <a:sx n="67" d="100"/>
          <a:sy n="67" d="100"/>
        </p:scale>
        <p:origin x="2238" y="72"/>
      </p:cViewPr>
      <p:guideLst/>
    </p:cSldViewPr>
  </p:slideViewPr>
  <p:notesTextViewPr>
    <p:cViewPr>
      <p:scale>
        <a:sx n="1" d="1"/>
        <a:sy n="1" d="1"/>
      </p:scale>
      <p:origin x="0" y="-186"/>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customschemas.google.com/relationships/presentationmetadata" Target="metadata"/><Relationship Id="rId5" Type="http://schemas.openxmlformats.org/officeDocument/2006/relationships/slide" Target="slides/slide4.xml"/><Relationship Id="rId15" Type="http://schemas.openxmlformats.org/officeDocument/2006/relationships/tableStyles" Target="tableStyles.xml"/><Relationship Id="rId4" Type="http://schemas.openxmlformats.org/officeDocument/2006/relationships/slide" Target="slides/slide3.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Slide 1 : 8 min intro</a:t>
            </a:r>
            <a:endParaRPr dirty="0"/>
          </a:p>
          <a:p>
            <a:pPr marL="0" lvl="0" indent="0" algn="l" rtl="0">
              <a:spcBef>
                <a:spcPts val="0"/>
              </a:spcBef>
              <a:spcAft>
                <a:spcPts val="0"/>
              </a:spcAft>
              <a:buNone/>
            </a:pPr>
            <a:r>
              <a:rPr lang="en-US" dirty="0"/>
              <a:t>Good day Grade 11’s. We start a new series of lessons today that gives you some of the skills you will need in the months to come.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Have any of you got brothers or sister that have a job? Maybe you have a part time job on the weekends. What would you say are the pro’s and con’s to having a part time job while you are also trying to pass grade 11. I’m going to ask you to share some of your thoughts and we’re going to write them directly onto our list. Let’s see how many reasons you could come up with.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Here are a few obvious possibilities…</a:t>
            </a:r>
            <a:endParaRPr dirty="0"/>
          </a:p>
          <a:p>
            <a:pPr marL="0" lvl="0" indent="0" algn="l" rtl="0">
              <a:spcBef>
                <a:spcPts val="0"/>
              </a:spcBef>
              <a:spcAft>
                <a:spcPts val="0"/>
              </a:spcAft>
              <a:buNone/>
            </a:pPr>
            <a:r>
              <a:rPr lang="en-US" dirty="0"/>
              <a:t>Pro’s:</a:t>
            </a:r>
            <a:endParaRPr dirty="0"/>
          </a:p>
          <a:p>
            <a:pPr marL="0" lvl="0" indent="0" algn="l" rtl="0">
              <a:spcBef>
                <a:spcPts val="0"/>
              </a:spcBef>
              <a:spcAft>
                <a:spcPts val="0"/>
              </a:spcAft>
              <a:buNone/>
            </a:pPr>
            <a:r>
              <a:rPr lang="en-US" dirty="0"/>
              <a:t>You could have some extra spending money for yourself</a:t>
            </a:r>
            <a:endParaRPr dirty="0"/>
          </a:p>
          <a:p>
            <a:pPr marL="0" lvl="0" indent="0" algn="l" rtl="0">
              <a:spcBef>
                <a:spcPts val="0"/>
              </a:spcBef>
              <a:spcAft>
                <a:spcPts val="0"/>
              </a:spcAft>
              <a:buNone/>
            </a:pPr>
            <a:r>
              <a:rPr lang="en-US" dirty="0"/>
              <a:t>Be more independent</a:t>
            </a:r>
            <a:endParaRPr dirty="0"/>
          </a:p>
          <a:p>
            <a:pPr marL="0" lvl="0" indent="0" algn="l" rtl="0">
              <a:spcBef>
                <a:spcPts val="0"/>
              </a:spcBef>
              <a:spcAft>
                <a:spcPts val="0"/>
              </a:spcAft>
              <a:buNone/>
            </a:pPr>
            <a:r>
              <a:rPr lang="en-US" dirty="0"/>
              <a:t>Not have to ask for money from your parents all the time</a:t>
            </a:r>
            <a:endParaRPr dirty="0"/>
          </a:p>
          <a:p>
            <a:pPr marL="0" lvl="0" indent="0" algn="l" rtl="0">
              <a:spcBef>
                <a:spcPts val="0"/>
              </a:spcBef>
              <a:spcAft>
                <a:spcPts val="0"/>
              </a:spcAft>
              <a:buNone/>
            </a:pPr>
            <a:r>
              <a:rPr lang="en-US" dirty="0"/>
              <a:t>Learn some skills to see how you operate in the working environment</a:t>
            </a:r>
            <a:endParaRPr dirty="0"/>
          </a:p>
          <a:p>
            <a:pPr marL="0" lvl="0" indent="0" algn="l" rtl="0">
              <a:spcBef>
                <a:spcPts val="0"/>
              </a:spcBef>
              <a:spcAft>
                <a:spcPts val="0"/>
              </a:spcAft>
              <a:buNone/>
            </a:pPr>
            <a:r>
              <a:rPr lang="en-US" dirty="0"/>
              <a:t>Learn to manage your money</a:t>
            </a:r>
            <a:endParaRPr dirty="0"/>
          </a:p>
          <a:p>
            <a:pPr marL="0" lvl="0" indent="0" algn="l" rtl="0">
              <a:spcBef>
                <a:spcPts val="0"/>
              </a:spcBef>
              <a:spcAft>
                <a:spcPts val="0"/>
              </a:spcAft>
              <a:buNone/>
            </a:pPr>
            <a:r>
              <a:rPr lang="en-US" dirty="0"/>
              <a:t>Start saving for the future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Con’s:</a:t>
            </a:r>
            <a:endParaRPr dirty="0"/>
          </a:p>
          <a:p>
            <a:pPr marL="0" lvl="0" indent="0" algn="l" rtl="0">
              <a:spcBef>
                <a:spcPts val="0"/>
              </a:spcBef>
              <a:spcAft>
                <a:spcPts val="0"/>
              </a:spcAft>
              <a:buNone/>
            </a:pPr>
            <a:r>
              <a:rPr lang="en-US" dirty="0"/>
              <a:t>The long hours could impact time allocated on studying</a:t>
            </a:r>
            <a:endParaRPr dirty="0"/>
          </a:p>
          <a:p>
            <a:pPr marL="0" lvl="0" indent="0" algn="l" rtl="0">
              <a:spcBef>
                <a:spcPts val="0"/>
              </a:spcBef>
              <a:spcAft>
                <a:spcPts val="0"/>
              </a:spcAft>
              <a:buNone/>
            </a:pPr>
            <a:r>
              <a:rPr lang="en-US" dirty="0"/>
              <a:t>Will not have as much time to spend with friends on weekends</a:t>
            </a:r>
            <a:endParaRPr dirty="0"/>
          </a:p>
          <a:p>
            <a:pPr marL="0" lvl="0" indent="0" algn="l" rtl="0">
              <a:spcBef>
                <a:spcPts val="0"/>
              </a:spcBef>
              <a:spcAft>
                <a:spcPts val="0"/>
              </a:spcAft>
              <a:buNone/>
            </a:pPr>
            <a:r>
              <a:rPr lang="en-US" dirty="0"/>
              <a:t>Long hours could impact the body which in turn would influence performance in sport and at school</a:t>
            </a:r>
            <a:endParaRPr dirty="0"/>
          </a:p>
          <a:p>
            <a:pPr marL="0" lvl="0" indent="0" algn="l" rtl="0">
              <a:spcBef>
                <a:spcPts val="0"/>
              </a:spcBef>
              <a:spcAft>
                <a:spcPts val="0"/>
              </a:spcAft>
              <a:buNone/>
            </a:pPr>
            <a:r>
              <a:rPr lang="en-US" dirty="0"/>
              <a:t>Tiredness after a working weekend could result in a lack of concentration on a Monday at school</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As you can see there are many benefits and challenges to working while you are still at school. Whether you work now or in the future, the reality is there is a whole world out there, a language even that you need to know to apply for a job, apply to study or even just to be aware of how to prepare for an interview. In the next five lessons we will be focusing on helping you develop these skills that you will use in the near future.</a:t>
            </a:r>
            <a:endParaRPr dirty="0"/>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Slide 2 &amp;3: 5+9+6min (Teaching and Individual research activity</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If you decide to start looking for work, where would you even start looking for advertisements of job opening? (allow learners time to respond)</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Maybe some of you have seen the community board at your local grocery stores. Often, they have a list of jobs open, but also people have an opportunity to put their names and contact numbers on the board advertising their availability to work. The challenge with only advertising on the community board is that you only reach people in your local community. A benefit though is that if you found a job, you wouldn’t have to travel far from where you live.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What are some other places where you might hear about a job opening? (Allow time for learners to respond)</a:t>
            </a:r>
            <a:endParaRPr dirty="0"/>
          </a:p>
          <a:p>
            <a:pPr marL="0" marR="0" lvl="0" indent="0" algn="l" rtl="0">
              <a:lnSpc>
                <a:spcPct val="100000"/>
              </a:lnSpc>
              <a:spcBef>
                <a:spcPts val="0"/>
              </a:spcBef>
              <a:spcAft>
                <a:spcPts val="0"/>
              </a:spcAft>
              <a:buClr>
                <a:schemeClr val="dk1"/>
              </a:buClr>
              <a:buSzPts val="1200"/>
              <a:buFont typeface="Calibri"/>
              <a:buNone/>
            </a:pPr>
            <a:r>
              <a:rPr lang="en-US" dirty="0"/>
              <a:t>You could look in your local newspaper.</a:t>
            </a:r>
            <a:endParaRPr dirty="0"/>
          </a:p>
          <a:p>
            <a:pPr marL="0" lvl="0" indent="0" algn="l" rtl="0">
              <a:spcBef>
                <a:spcPts val="0"/>
              </a:spcBef>
              <a:spcAft>
                <a:spcPts val="0"/>
              </a:spcAft>
              <a:buNone/>
            </a:pPr>
            <a:r>
              <a:rPr lang="en-US" dirty="0"/>
              <a:t>Some of you might have heard of internet platforms like “LinkedIn” or searching on sites like “</a:t>
            </a:r>
            <a:r>
              <a:rPr lang="en-US" dirty="0" err="1"/>
              <a:t>careersa</a:t>
            </a:r>
            <a:r>
              <a:rPr lang="en-US" dirty="0"/>
              <a:t>”. There are many platforms online that share job openings.</a:t>
            </a:r>
            <a:endParaRPr dirty="0"/>
          </a:p>
          <a:p>
            <a:pPr marL="0" lvl="0" indent="0" algn="l" rtl="0">
              <a:spcBef>
                <a:spcPts val="0"/>
              </a:spcBef>
              <a:spcAft>
                <a:spcPts val="0"/>
              </a:spcAft>
              <a:buNone/>
            </a:pPr>
            <a:endParaRPr dirty="0"/>
          </a:p>
          <a:p>
            <a:pPr marL="0" marR="0" lvl="0" indent="0" algn="l" rtl="0">
              <a:lnSpc>
                <a:spcPct val="100000"/>
              </a:lnSpc>
              <a:spcBef>
                <a:spcPts val="0"/>
              </a:spcBef>
              <a:spcAft>
                <a:spcPts val="0"/>
              </a:spcAft>
              <a:buClr>
                <a:schemeClr val="dk1"/>
              </a:buClr>
              <a:buSzPts val="1200"/>
              <a:buFont typeface="Calibri"/>
              <a:buNone/>
            </a:pPr>
            <a:r>
              <a:rPr lang="en-US" dirty="0"/>
              <a:t>We are going to give you some time now to do a bit of research. On your worksheet, look at </a:t>
            </a:r>
            <a:r>
              <a:rPr lang="en-US" sz="1200" b="1" i="1" dirty="0">
                <a:solidFill>
                  <a:srgbClr val="595959"/>
                </a:solidFill>
                <a:latin typeface="Arial"/>
                <a:ea typeface="Arial"/>
                <a:cs typeface="Arial"/>
                <a:sym typeface="Arial"/>
              </a:rPr>
              <a:t>Activity 1</a:t>
            </a:r>
            <a:r>
              <a:rPr lang="en-US" sz="1200" dirty="0">
                <a:solidFill>
                  <a:srgbClr val="595959"/>
                </a:solidFill>
                <a:latin typeface="Arial"/>
                <a:ea typeface="Arial"/>
                <a:cs typeface="Arial"/>
                <a:sym typeface="Arial"/>
              </a:rPr>
              <a:t> (</a:t>
            </a:r>
            <a:r>
              <a:rPr lang="en-US" sz="1200" b="1" i="1" u="sng" dirty="0">
                <a:solidFill>
                  <a:srgbClr val="595959"/>
                </a:solidFill>
                <a:latin typeface="Arial"/>
                <a:ea typeface="Arial"/>
                <a:cs typeface="Arial"/>
                <a:sym typeface="Arial"/>
              </a:rPr>
              <a:t>Lesson 1 – Worksheet).</a:t>
            </a:r>
            <a:endParaRPr dirty="0"/>
          </a:p>
          <a:p>
            <a:pPr marL="0" lvl="0" indent="0" algn="l" rtl="0">
              <a:spcBef>
                <a:spcPts val="0"/>
              </a:spcBef>
              <a:spcAft>
                <a:spcPts val="0"/>
              </a:spcAft>
              <a:buNone/>
            </a:pPr>
            <a:endParaRPr dirty="0"/>
          </a:p>
        </p:txBody>
      </p:sp>
      <p:sp>
        <p:nvSpPr>
          <p:cNvPr id="92" name="Google Shape;9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Slide 3- teaching</a:t>
            </a:r>
            <a:endParaRPr dirty="0"/>
          </a:p>
          <a:p>
            <a:pPr marL="0" lvl="0" indent="0" algn="l" rtl="0">
              <a:spcBef>
                <a:spcPts val="0"/>
              </a:spcBef>
              <a:spcAft>
                <a:spcPts val="0"/>
              </a:spcAft>
              <a:buNone/>
            </a:pPr>
            <a:endParaRPr dirty="0"/>
          </a:p>
          <a:p>
            <a:pPr marL="0" marR="0" lvl="0" indent="0" algn="l" rtl="0">
              <a:lnSpc>
                <a:spcPct val="100000"/>
              </a:lnSpc>
              <a:spcBef>
                <a:spcPts val="0"/>
              </a:spcBef>
              <a:spcAft>
                <a:spcPts val="0"/>
              </a:spcAft>
              <a:buClr>
                <a:schemeClr val="dk1"/>
              </a:buClr>
              <a:buSzPts val="1200"/>
              <a:buFont typeface="Calibri"/>
              <a:buNone/>
            </a:pPr>
            <a:r>
              <a:rPr lang="en-US" dirty="0"/>
              <a:t>Ok, let’s recap and look at what you found out by using this example (i.e. Slide 3).</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US" dirty="0"/>
              <a:t>The job vacancy would be for a job as a call </a:t>
            </a:r>
            <a:r>
              <a:rPr lang="en-US" dirty="0" err="1"/>
              <a:t>centre</a:t>
            </a:r>
            <a:r>
              <a:rPr lang="en-US" dirty="0"/>
              <a:t> agent in Sandton with a basic salary of R27 500 – R80 000. The fluctuation in the amount is because the salary is based on commission. There are some benefits which include 50% medical aid and 100% funeral cover.</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US" dirty="0"/>
              <a:t>The reality is this is not a job you would be able to do while you are still at school. They do indicate in their requirements that the applicant needs to be between 23 and 45 years old with a matric certificate. </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US" dirty="0"/>
              <a:t>However, let’s imagine for a moment that you did meet all the requirements and you were interested in applying for this job. What would the next step be? What would you need to have to apply for the job? (Ask learners to give input. )</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US" dirty="0"/>
              <a:t>Maybe these were some of your responses:</a:t>
            </a:r>
            <a:endParaRPr dirty="0"/>
          </a:p>
          <a:p>
            <a:pPr marL="0" marR="0" lvl="0" indent="0" algn="l" rtl="0">
              <a:lnSpc>
                <a:spcPct val="100000"/>
              </a:lnSpc>
              <a:spcBef>
                <a:spcPts val="0"/>
              </a:spcBef>
              <a:spcAft>
                <a:spcPts val="0"/>
              </a:spcAft>
              <a:buClr>
                <a:schemeClr val="dk1"/>
              </a:buClr>
              <a:buSzPts val="1200"/>
              <a:buFont typeface="Calibri"/>
              <a:buNone/>
            </a:pPr>
            <a:r>
              <a:rPr lang="en-US" dirty="0"/>
              <a:t>Have your own CV</a:t>
            </a:r>
            <a:endParaRPr dirty="0"/>
          </a:p>
          <a:p>
            <a:pPr marL="0" marR="0" lvl="0" indent="0" algn="l" rtl="0">
              <a:lnSpc>
                <a:spcPct val="100000"/>
              </a:lnSpc>
              <a:spcBef>
                <a:spcPts val="0"/>
              </a:spcBef>
              <a:spcAft>
                <a:spcPts val="0"/>
              </a:spcAft>
              <a:buClr>
                <a:schemeClr val="dk1"/>
              </a:buClr>
              <a:buSzPts val="1200"/>
              <a:buFont typeface="Calibri"/>
              <a:buNone/>
            </a:pPr>
            <a:r>
              <a:rPr lang="en-US" dirty="0"/>
              <a:t>Driver’s </a:t>
            </a:r>
            <a:r>
              <a:rPr lang="en-US" dirty="0" err="1"/>
              <a:t>licence</a:t>
            </a:r>
            <a:endParaRPr dirty="0"/>
          </a:p>
          <a:p>
            <a:pPr marL="0" marR="0" lvl="0" indent="0" algn="l" rtl="0">
              <a:lnSpc>
                <a:spcPct val="100000"/>
              </a:lnSpc>
              <a:spcBef>
                <a:spcPts val="0"/>
              </a:spcBef>
              <a:spcAft>
                <a:spcPts val="0"/>
              </a:spcAft>
              <a:buClr>
                <a:schemeClr val="dk1"/>
              </a:buClr>
              <a:buSzPts val="1200"/>
              <a:buFont typeface="Calibri"/>
              <a:buNone/>
            </a:pPr>
            <a:r>
              <a:rPr lang="en-US" dirty="0"/>
              <a:t>ID Document</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US" dirty="0"/>
              <a:t>Knowing what you need and how to apply for a job is important. You are living in South Africa and living here has requirements about working here. You will now need to go to the following link </a:t>
            </a:r>
            <a:r>
              <a:rPr lang="en-US" b="1" dirty="0"/>
              <a:t>https://www.gov.za/issues/finding-job-0</a:t>
            </a:r>
            <a:r>
              <a:rPr lang="en-US" dirty="0"/>
              <a:t> and complete </a:t>
            </a:r>
            <a:r>
              <a:rPr lang="en-US" sz="1200" b="1" i="1" dirty="0">
                <a:solidFill>
                  <a:srgbClr val="595959"/>
                </a:solidFill>
                <a:latin typeface="Arial"/>
                <a:ea typeface="Arial"/>
                <a:cs typeface="Arial"/>
                <a:sym typeface="Arial"/>
              </a:rPr>
              <a:t>Activity 2</a:t>
            </a:r>
            <a:r>
              <a:rPr lang="en-US" sz="1200" dirty="0">
                <a:solidFill>
                  <a:srgbClr val="595959"/>
                </a:solidFill>
                <a:latin typeface="Arial"/>
                <a:ea typeface="Arial"/>
                <a:cs typeface="Arial"/>
                <a:sym typeface="Arial"/>
              </a:rPr>
              <a:t> (</a:t>
            </a:r>
            <a:r>
              <a:rPr lang="en-US" sz="1200" b="1" i="1" u="sng" dirty="0">
                <a:solidFill>
                  <a:srgbClr val="595959"/>
                </a:solidFill>
                <a:latin typeface="Arial"/>
                <a:ea typeface="Arial"/>
                <a:cs typeface="Arial"/>
                <a:sym typeface="Arial"/>
              </a:rPr>
              <a:t>Lesson 1 – Worksheet).</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spcBef>
                <a:spcPts val="0"/>
              </a:spcBef>
              <a:spcAft>
                <a:spcPts val="0"/>
              </a:spcAft>
              <a:buNone/>
            </a:pPr>
            <a:endParaRPr dirty="0"/>
          </a:p>
        </p:txBody>
      </p:sp>
      <p:sp>
        <p:nvSpPr>
          <p:cNvPr id="99" name="Google Shape;9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Slide 4&amp;5: 3+3+3min</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US" dirty="0"/>
              <a:t>One of the requirements of applying for a job is writing an application letter. This is letter will give the person filtering through applications a glimpse into who you are and what you have to bring to the company. It will be the first introduction they have to you. This letter needs to convince them that you will be an asset to their company. Let’s read the letter on this slide 4 … Would you employ this young man? Why not? (Allow time for the learners to reply.)</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US" dirty="0"/>
              <a:t>Possible responses:</a:t>
            </a:r>
            <a:endParaRPr dirty="0"/>
          </a:p>
          <a:p>
            <a:pPr marL="0" marR="0" lvl="0" indent="0" algn="l" rtl="0">
              <a:lnSpc>
                <a:spcPct val="100000"/>
              </a:lnSpc>
              <a:spcBef>
                <a:spcPts val="0"/>
              </a:spcBef>
              <a:spcAft>
                <a:spcPts val="0"/>
              </a:spcAft>
              <a:buClr>
                <a:schemeClr val="dk1"/>
              </a:buClr>
              <a:buSzPts val="1200"/>
              <a:buFont typeface="Calibri"/>
              <a:buNone/>
            </a:pPr>
            <a:r>
              <a:rPr lang="en-US" dirty="0"/>
              <a:t>NO! because…</a:t>
            </a:r>
            <a:endParaRPr dirty="0"/>
          </a:p>
          <a:p>
            <a:pPr marL="0" marR="0" lvl="0" indent="0" algn="l" rtl="0">
              <a:lnSpc>
                <a:spcPct val="100000"/>
              </a:lnSpc>
              <a:spcBef>
                <a:spcPts val="0"/>
              </a:spcBef>
              <a:spcAft>
                <a:spcPts val="0"/>
              </a:spcAft>
              <a:buClr>
                <a:schemeClr val="dk1"/>
              </a:buClr>
              <a:buSzPts val="1200"/>
              <a:buFont typeface="Calibri"/>
              <a:buNone/>
            </a:pPr>
            <a:r>
              <a:rPr lang="en-US" dirty="0"/>
              <a:t>The hand-written note seems rushed and not serious about the job</a:t>
            </a:r>
            <a:endParaRPr dirty="0"/>
          </a:p>
          <a:p>
            <a:pPr marL="0" marR="0" lvl="0" indent="0" algn="l" rtl="0">
              <a:lnSpc>
                <a:spcPct val="100000"/>
              </a:lnSpc>
              <a:spcBef>
                <a:spcPts val="0"/>
              </a:spcBef>
              <a:spcAft>
                <a:spcPts val="0"/>
              </a:spcAft>
              <a:buClr>
                <a:schemeClr val="dk1"/>
              </a:buClr>
              <a:buSzPts val="1200"/>
              <a:buFont typeface="Calibri"/>
              <a:buNone/>
            </a:pPr>
            <a:r>
              <a:rPr lang="en-US" dirty="0"/>
              <a:t>The bad spelling shows a lack of education</a:t>
            </a:r>
            <a:endParaRPr dirty="0"/>
          </a:p>
          <a:p>
            <a:pPr marL="0" marR="0" lvl="0" indent="0" algn="l" rtl="0">
              <a:lnSpc>
                <a:spcPct val="100000"/>
              </a:lnSpc>
              <a:spcBef>
                <a:spcPts val="0"/>
              </a:spcBef>
              <a:spcAft>
                <a:spcPts val="0"/>
              </a:spcAft>
              <a:buClr>
                <a:schemeClr val="dk1"/>
              </a:buClr>
              <a:buSzPts val="1200"/>
              <a:buFont typeface="Calibri"/>
              <a:buNone/>
            </a:pPr>
            <a:r>
              <a:rPr lang="en-US" dirty="0"/>
              <a:t>The fact that the CV could fit on the back of the page means there is very little information in it.</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US" dirty="0"/>
              <a:t>So, how do you write an application letter and what should be in it.</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US" dirty="0"/>
              <a:t>Let’s look at the two letters on the next slide (Slide 5). Both use the correct format but respond differently. Let’s see what we can learn.</a:t>
            </a:r>
            <a:endParaRPr dirty="0"/>
          </a:p>
          <a:p>
            <a:pPr marL="0" lvl="0" indent="0" algn="l" rtl="0">
              <a:spcBef>
                <a:spcPts val="0"/>
              </a:spcBef>
              <a:spcAft>
                <a:spcPts val="0"/>
              </a:spcAft>
              <a:buNone/>
            </a:pPr>
            <a:endParaRPr dirty="0"/>
          </a:p>
        </p:txBody>
      </p:sp>
      <p:sp>
        <p:nvSpPr>
          <p:cNvPr id="111" name="Google Shape;11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Slide 5:</a:t>
            </a:r>
            <a:endParaRPr dirty="0"/>
          </a:p>
          <a:p>
            <a:pPr marL="0" lvl="0" indent="0" algn="l" rtl="0">
              <a:spcBef>
                <a:spcPts val="0"/>
              </a:spcBef>
              <a:spcAft>
                <a:spcPts val="0"/>
              </a:spcAft>
              <a:buNone/>
            </a:pPr>
            <a:endParaRPr b="0" i="0" u="none" strike="noStrike" dirty="0">
              <a:solidFill>
                <a:srgbClr val="363636"/>
              </a:solidFill>
              <a:latin typeface="Arial"/>
              <a:ea typeface="Arial"/>
              <a:cs typeface="Arial"/>
              <a:sym typeface="Arial"/>
            </a:endParaRPr>
          </a:p>
          <a:p>
            <a:pPr marL="0" lvl="0" indent="0" algn="l" rtl="0">
              <a:spcBef>
                <a:spcPts val="0"/>
              </a:spcBef>
              <a:spcAft>
                <a:spcPts val="0"/>
              </a:spcAft>
              <a:buNone/>
            </a:pPr>
            <a:r>
              <a:rPr lang="en-US" b="0" i="0" u="none" strike="noStrike" dirty="0">
                <a:solidFill>
                  <a:srgbClr val="363636"/>
                </a:solidFill>
                <a:latin typeface="Arial"/>
                <a:ea typeface="Arial"/>
                <a:cs typeface="Arial"/>
                <a:sym typeface="Arial"/>
              </a:rPr>
              <a:t>What can we learn from these two letters?</a:t>
            </a:r>
            <a:endParaRPr dirty="0"/>
          </a:p>
          <a:p>
            <a:pPr marL="228600" lvl="0" indent="-228600" algn="l" rtl="0">
              <a:spcBef>
                <a:spcPts val="0"/>
              </a:spcBef>
              <a:spcAft>
                <a:spcPts val="0"/>
              </a:spcAft>
              <a:buClr>
                <a:srgbClr val="363636"/>
              </a:buClr>
              <a:buSzPts val="1200"/>
              <a:buFont typeface="Arial"/>
              <a:buAutoNum type="arabicParenR"/>
            </a:pPr>
            <a:r>
              <a:rPr lang="en-US" b="0" i="0" u="none" strike="noStrike" dirty="0">
                <a:solidFill>
                  <a:srgbClr val="363636"/>
                </a:solidFill>
                <a:latin typeface="Arial"/>
                <a:ea typeface="Arial"/>
                <a:cs typeface="Arial"/>
                <a:sym typeface="Arial"/>
              </a:rPr>
              <a:t>Start by typing your letter on a computer</a:t>
            </a:r>
            <a:endParaRPr dirty="0"/>
          </a:p>
          <a:p>
            <a:pPr marL="228600" lvl="0" indent="-228600" algn="l" rtl="0">
              <a:spcBef>
                <a:spcPts val="0"/>
              </a:spcBef>
              <a:spcAft>
                <a:spcPts val="0"/>
              </a:spcAft>
              <a:buClr>
                <a:srgbClr val="363636"/>
              </a:buClr>
              <a:buSzPts val="1200"/>
              <a:buFont typeface="Arial"/>
              <a:buAutoNum type="arabicParenR"/>
            </a:pPr>
            <a:r>
              <a:rPr lang="en-US" b="0" i="0" u="none" strike="noStrike" dirty="0">
                <a:solidFill>
                  <a:srgbClr val="363636"/>
                </a:solidFill>
                <a:latin typeface="Arial"/>
                <a:ea typeface="Arial"/>
                <a:cs typeface="Arial"/>
                <a:sym typeface="Arial"/>
              </a:rPr>
              <a:t>Use the correct format for a formal letter</a:t>
            </a:r>
            <a:endParaRPr dirty="0"/>
          </a:p>
          <a:p>
            <a:pPr marL="0" lvl="0" indent="-76200" algn="l" rtl="0">
              <a:spcBef>
                <a:spcPts val="0"/>
              </a:spcBef>
              <a:spcAft>
                <a:spcPts val="0"/>
              </a:spcAft>
              <a:buClr>
                <a:srgbClr val="363636"/>
              </a:buClr>
              <a:buSzPts val="1200"/>
              <a:buAutoNum type="arabicParenR"/>
            </a:pPr>
            <a:r>
              <a:rPr lang="en-US" sz="1100" dirty="0">
                <a:solidFill>
                  <a:srgbClr val="404040"/>
                </a:solidFill>
                <a:latin typeface="Arial"/>
                <a:ea typeface="Arial"/>
                <a:cs typeface="Arial"/>
                <a:sym typeface="Arial"/>
              </a:rPr>
              <a:t>   Indicate where you came across the information about this job vacancy and state the name of the job that you are applying for.</a:t>
            </a:r>
            <a:endParaRPr dirty="0"/>
          </a:p>
          <a:p>
            <a:pPr marL="228600" lvl="0" indent="-228600" algn="l" rtl="0">
              <a:spcBef>
                <a:spcPts val="0"/>
              </a:spcBef>
              <a:spcAft>
                <a:spcPts val="0"/>
              </a:spcAft>
              <a:buClr>
                <a:srgbClr val="363636"/>
              </a:buClr>
              <a:buSzPts val="1200"/>
              <a:buFont typeface="Arial"/>
              <a:buAutoNum type="arabicParenR"/>
            </a:pPr>
            <a:r>
              <a:rPr lang="en-US" b="0" i="0" u="none" strike="noStrike" dirty="0">
                <a:solidFill>
                  <a:srgbClr val="363636"/>
                </a:solidFill>
                <a:latin typeface="Arial"/>
                <a:ea typeface="Arial"/>
                <a:cs typeface="Arial"/>
                <a:sym typeface="Arial"/>
              </a:rPr>
              <a:t>Express what skills/ values you have that would that benefit the company</a:t>
            </a:r>
            <a:endParaRPr dirty="0"/>
          </a:p>
          <a:p>
            <a:pPr marL="228600" lvl="0" indent="-228600" algn="l" rtl="0">
              <a:spcBef>
                <a:spcPts val="0"/>
              </a:spcBef>
              <a:spcAft>
                <a:spcPts val="0"/>
              </a:spcAft>
              <a:buClr>
                <a:srgbClr val="363636"/>
              </a:buClr>
              <a:buSzPts val="1200"/>
              <a:buFont typeface="Arial"/>
              <a:buAutoNum type="arabicParenR"/>
            </a:pPr>
            <a:r>
              <a:rPr lang="en-US" b="0" i="0" u="none" strike="noStrike" dirty="0">
                <a:solidFill>
                  <a:srgbClr val="363636"/>
                </a:solidFill>
                <a:latin typeface="Arial"/>
                <a:ea typeface="Arial"/>
                <a:cs typeface="Arial"/>
                <a:sym typeface="Arial"/>
              </a:rPr>
              <a:t>Include past job experience and what you have learnt</a:t>
            </a:r>
            <a:endParaRPr dirty="0"/>
          </a:p>
          <a:p>
            <a:pPr marL="228600" lvl="0" indent="-228600" algn="l" rtl="0">
              <a:spcBef>
                <a:spcPts val="0"/>
              </a:spcBef>
              <a:spcAft>
                <a:spcPts val="0"/>
              </a:spcAft>
              <a:buClr>
                <a:srgbClr val="363636"/>
              </a:buClr>
              <a:buSzPts val="1200"/>
              <a:buFont typeface="Arial"/>
              <a:buAutoNum type="arabicParenR"/>
            </a:pPr>
            <a:r>
              <a:rPr lang="en-US" b="0" i="0" u="none" strike="noStrike" dirty="0">
                <a:solidFill>
                  <a:srgbClr val="363636"/>
                </a:solidFill>
                <a:latin typeface="Arial"/>
                <a:ea typeface="Arial"/>
                <a:cs typeface="Arial"/>
                <a:sym typeface="Arial"/>
              </a:rPr>
              <a:t>Concluding thoughts</a:t>
            </a:r>
            <a:endParaRPr dirty="0"/>
          </a:p>
          <a:p>
            <a:pPr marL="228600" lvl="0" indent="-228600" algn="l" rtl="0">
              <a:spcBef>
                <a:spcPts val="0"/>
              </a:spcBef>
              <a:spcAft>
                <a:spcPts val="0"/>
              </a:spcAft>
              <a:buClr>
                <a:srgbClr val="363636"/>
              </a:buClr>
              <a:buSzPts val="1200"/>
              <a:buFont typeface="Arial"/>
              <a:buAutoNum type="arabicParenR"/>
            </a:pPr>
            <a:r>
              <a:rPr lang="en-US" b="0" i="0" u="none" strike="noStrike" dirty="0">
                <a:solidFill>
                  <a:srgbClr val="363636"/>
                </a:solidFill>
                <a:latin typeface="Arial"/>
                <a:ea typeface="Arial"/>
                <a:cs typeface="Arial"/>
                <a:sym typeface="Arial"/>
              </a:rPr>
              <a:t>Remember to include the mention of attaching your CV to the application.</a:t>
            </a:r>
            <a:endParaRPr dirty="0"/>
          </a:p>
          <a:p>
            <a:pPr marL="228600" lvl="0" indent="-152400" algn="l" rtl="0">
              <a:spcBef>
                <a:spcPts val="0"/>
              </a:spcBef>
              <a:spcAft>
                <a:spcPts val="0"/>
              </a:spcAft>
              <a:buClr>
                <a:schemeClr val="dk1"/>
              </a:buClr>
              <a:buSzPts val="1200"/>
              <a:buFont typeface="Calibri"/>
              <a:buNone/>
            </a:pPr>
            <a:endParaRPr b="0" i="0" u="none" strike="noStrike" dirty="0">
              <a:solidFill>
                <a:srgbClr val="363636"/>
              </a:solidFill>
              <a:latin typeface="Arial"/>
              <a:ea typeface="Arial"/>
              <a:cs typeface="Arial"/>
              <a:sym typeface="Arial"/>
            </a:endParaRPr>
          </a:p>
          <a:p>
            <a:pPr marL="0" lvl="0" indent="0" algn="l" rtl="0">
              <a:spcBef>
                <a:spcPts val="0"/>
              </a:spcBef>
              <a:spcAft>
                <a:spcPts val="0"/>
              </a:spcAft>
              <a:buNone/>
            </a:pPr>
            <a:r>
              <a:rPr lang="en-US" dirty="0"/>
              <a:t>Once you have decided you are going to apply, you will need to complete an application form. There might be a link online or an actual form that you will need to fill in. </a:t>
            </a:r>
            <a:br>
              <a:rPr lang="en-US" dirty="0"/>
            </a:br>
            <a:r>
              <a:rPr lang="en-ZA" sz="1800" dirty="0">
                <a:solidFill>
                  <a:srgbClr val="000000"/>
                </a:solidFill>
                <a:effectLst/>
                <a:latin typeface="Calibri" panose="020F0502020204030204" pitchFamily="34" charset="0"/>
                <a:ea typeface="Arial" panose="020B0604020202020204" pitchFamily="34" charset="0"/>
              </a:rPr>
              <a:t>Remember to double check when you are finished - that everything is complete and you have left nothing out.</a:t>
            </a:r>
            <a:br>
              <a:rPr lang="en-US" dirty="0"/>
            </a:br>
            <a:endParaRPr lang="en-US" dirty="0"/>
          </a:p>
          <a:p>
            <a:pPr marL="0" lvl="0" indent="0" algn="l" rtl="0">
              <a:spcBef>
                <a:spcPts val="0"/>
              </a:spcBef>
              <a:spcAft>
                <a:spcPts val="0"/>
              </a:spcAft>
              <a:buNone/>
            </a:pPr>
            <a:r>
              <a:rPr lang="en-US" dirty="0"/>
              <a:t>If you are applying online, ensure that you have all the documents ready to upload. You will also need to include your ID document, any certificates </a:t>
            </a:r>
            <a:r>
              <a:rPr lang="en-US" dirty="0" err="1"/>
              <a:t>eg</a:t>
            </a:r>
            <a:r>
              <a:rPr lang="en-US" dirty="0"/>
              <a:t> NSC (National Senior Certificate- the certificate you receive when passing matric). Make sure you certify your documents if you need to hand in an application form directly to the company.</a:t>
            </a:r>
            <a:br>
              <a:rPr lang="en-US" dirty="0"/>
            </a:br>
            <a:r>
              <a:rPr lang="en-ZA" sz="1800" b="1" dirty="0">
                <a:solidFill>
                  <a:srgbClr val="000000"/>
                </a:solidFill>
                <a:effectLst/>
                <a:latin typeface="Calibri" panose="020F0502020204030204" pitchFamily="34" charset="0"/>
                <a:ea typeface="Arial" panose="020B0604020202020204" pitchFamily="34" charset="0"/>
              </a:rPr>
              <a:t>Hint!</a:t>
            </a:r>
            <a:r>
              <a:rPr lang="en-ZA" sz="1800" dirty="0">
                <a:solidFill>
                  <a:srgbClr val="000000"/>
                </a:solidFill>
                <a:effectLst/>
                <a:latin typeface="Calibri" panose="020F0502020204030204" pitchFamily="34" charset="0"/>
                <a:ea typeface="Arial" panose="020B0604020202020204" pitchFamily="34" charset="0"/>
              </a:rPr>
              <a:t> Make copies of everything you submit.</a:t>
            </a:r>
            <a:endParaRPr dirty="0"/>
          </a:p>
          <a:p>
            <a:pPr marL="0" lvl="0" indent="0" algn="l" rtl="0">
              <a:spcBef>
                <a:spcPts val="0"/>
              </a:spcBef>
              <a:spcAft>
                <a:spcPts val="0"/>
              </a:spcAft>
              <a:buNone/>
            </a:pPr>
            <a:endParaRPr b="0" i="0" u="none" strike="noStrike" dirty="0">
              <a:solidFill>
                <a:srgbClr val="363636"/>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r>
              <a:rPr lang="en-US" dirty="0"/>
              <a:t>Take a moment to start </a:t>
            </a:r>
            <a:r>
              <a:rPr lang="en-US" sz="1200" b="1" i="1" dirty="0">
                <a:solidFill>
                  <a:srgbClr val="404040"/>
                </a:solidFill>
                <a:latin typeface="Arial"/>
                <a:ea typeface="Arial"/>
                <a:cs typeface="Arial"/>
                <a:sym typeface="Arial"/>
              </a:rPr>
              <a:t>Activity  3</a:t>
            </a:r>
            <a:r>
              <a:rPr lang="en-US" sz="1200" dirty="0">
                <a:solidFill>
                  <a:srgbClr val="404040"/>
                </a:solidFill>
                <a:latin typeface="Arial"/>
                <a:ea typeface="Arial"/>
                <a:cs typeface="Arial"/>
                <a:sym typeface="Arial"/>
              </a:rPr>
              <a:t> </a:t>
            </a:r>
            <a:r>
              <a:rPr lang="en-US" sz="1200" dirty="0">
                <a:solidFill>
                  <a:srgbClr val="595959"/>
                </a:solidFill>
                <a:latin typeface="Arial"/>
                <a:ea typeface="Arial"/>
                <a:cs typeface="Arial"/>
                <a:sym typeface="Arial"/>
              </a:rPr>
              <a:t>(</a:t>
            </a:r>
            <a:r>
              <a:rPr lang="en-US" sz="1200" b="1" i="1" u="sng" dirty="0">
                <a:solidFill>
                  <a:srgbClr val="595959"/>
                </a:solidFill>
                <a:latin typeface="Arial"/>
                <a:ea typeface="Arial"/>
                <a:cs typeface="Arial"/>
                <a:sym typeface="Arial"/>
              </a:rPr>
              <a:t>Lesson 1 – Worksheet</a:t>
            </a:r>
            <a:r>
              <a:rPr lang="en-US" sz="1200" dirty="0">
                <a:solidFill>
                  <a:srgbClr val="595959"/>
                </a:solidFill>
                <a:latin typeface="Arial"/>
                <a:ea typeface="Arial"/>
                <a:cs typeface="Arial"/>
                <a:sym typeface="Arial"/>
              </a:rPr>
              <a:t>). You will need to complete it for homework and bring to class for the next lesson.</a:t>
            </a:r>
            <a:endParaRPr dirty="0"/>
          </a:p>
          <a:p>
            <a:pPr marL="0" lvl="0" indent="0" algn="l" rtl="0">
              <a:spcBef>
                <a:spcPts val="0"/>
              </a:spcBef>
              <a:spcAft>
                <a:spcPts val="0"/>
              </a:spcAft>
              <a:buNone/>
            </a:pPr>
            <a:endParaRPr b="0" i="0" u="none" strike="noStrike" dirty="0">
              <a:solidFill>
                <a:srgbClr val="363636"/>
              </a:solidFill>
              <a:latin typeface="Arial"/>
              <a:ea typeface="Arial"/>
              <a:cs typeface="Arial"/>
              <a:sym typeface="Arial"/>
            </a:endParaRPr>
          </a:p>
          <a:p>
            <a:pPr marL="0" lvl="0" indent="0" algn="l" rtl="0">
              <a:spcBef>
                <a:spcPts val="0"/>
              </a:spcBef>
              <a:spcAft>
                <a:spcPts val="0"/>
              </a:spcAft>
              <a:buNone/>
            </a:pPr>
            <a:endParaRPr b="0" i="0" u="none" strike="noStrike" dirty="0">
              <a:solidFill>
                <a:srgbClr val="363636"/>
              </a:solidFill>
              <a:latin typeface="Arial"/>
              <a:ea typeface="Arial"/>
              <a:cs typeface="Arial"/>
              <a:sym typeface="Arial"/>
            </a:endParaRPr>
          </a:p>
        </p:txBody>
      </p:sp>
      <p:sp>
        <p:nvSpPr>
          <p:cNvPr id="118" name="Google Shape;11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Slide 6: Twitter Reflection Activity  3min</a:t>
            </a:r>
            <a:endParaRPr/>
          </a:p>
          <a:p>
            <a:pPr marL="0" lvl="0" indent="0" algn="l" rtl="0">
              <a:spcBef>
                <a:spcPts val="0"/>
              </a:spcBef>
              <a:spcAft>
                <a:spcPts val="0"/>
              </a:spcAft>
              <a:buNone/>
            </a:pPr>
            <a:endParaRPr/>
          </a:p>
          <a:p>
            <a:pPr marL="0" lvl="0" indent="0" algn="l" rtl="0">
              <a:spcBef>
                <a:spcPts val="0"/>
              </a:spcBef>
              <a:spcAft>
                <a:spcPts val="0"/>
              </a:spcAft>
              <a:buNone/>
            </a:pPr>
            <a:r>
              <a:rPr lang="en-US"/>
              <a:t>Quickly reflect on today’s lesson and the tips/ideas that you would take away from it. Compose a short reflection in the form of a “Tweet” (no more than 120 characters in length) on what stood out to you. </a:t>
            </a:r>
            <a:endParaRPr/>
          </a:p>
        </p:txBody>
      </p:sp>
      <p:sp>
        <p:nvSpPr>
          <p:cNvPr id="130" name="Google Shape;13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6"/>
          <p:cNvSpPr>
            <a:spLocks noGrp="1"/>
          </p:cNvSpPr>
          <p:nvPr>
            <p:ph type="pic" idx="2"/>
          </p:nvPr>
        </p:nvSpPr>
        <p:spPr>
          <a:xfrm>
            <a:off x="5183188" y="987425"/>
            <a:ext cx="6172200" cy="4873625"/>
          </a:xfrm>
          <a:prstGeom prst="rect">
            <a:avLst/>
          </a:prstGeom>
          <a:noFill/>
          <a:ln>
            <a:noFill/>
          </a:ln>
        </p:spPr>
      </p:sp>
      <p:sp>
        <p:nvSpPr>
          <p:cNvPr id="68" name="Google Shape;68;p1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pic>
        <p:nvPicPr>
          <p:cNvPr id="2" name="Picture 1">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sp>
        <p:nvSpPr>
          <p:cNvPr id="94" name="Google Shape;94;p2"/>
          <p:cNvSpPr/>
          <p:nvPr/>
        </p:nvSpPr>
        <p:spPr>
          <a:xfrm>
            <a:off x="1524" y="0"/>
            <a:ext cx="12188952"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5" name="Google Shape;95;p2" descr="10 New Job Board Alternatives for Accelerating Your Job Search -  CareerEnlightenment.com"/>
          <p:cNvPicPr preferRelativeResize="0"/>
          <p:nvPr/>
        </p:nvPicPr>
        <p:blipFill rotWithShape="1">
          <a:blip r:embed="rId3">
            <a:alphaModFix/>
          </a:blip>
          <a:srcRect b="25014"/>
          <a:stretch/>
        </p:blipFill>
        <p:spPr>
          <a:xfrm>
            <a:off x="20" y="1282"/>
            <a:ext cx="12191980" cy="6856718"/>
          </a:xfrm>
          <a:prstGeom prst="rect">
            <a:avLst/>
          </a:prstGeom>
          <a:noFill/>
          <a:ln>
            <a:noFill/>
          </a:ln>
        </p:spPr>
      </p:pic>
      <p:pic>
        <p:nvPicPr>
          <p:cNvPr id="4" name="Picture 3">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3"/>
          <p:cNvSpPr txBox="1">
            <a:spLocks noGrp="1"/>
          </p:cNvSpPr>
          <p:nvPr>
            <p:ph type="title"/>
          </p:nvPr>
        </p:nvSpPr>
        <p:spPr>
          <a:xfrm>
            <a:off x="270642" y="0"/>
            <a:ext cx="52578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Example…</a:t>
            </a:r>
            <a:endParaRPr/>
          </a:p>
        </p:txBody>
      </p:sp>
      <p:pic>
        <p:nvPicPr>
          <p:cNvPr id="102" name="Google Shape;102;p3" descr="A screenshot of a web page&#10;&#10;Description automatically generated with medium confidence"/>
          <p:cNvPicPr preferRelativeResize="0">
            <a:picLocks noGrp="1"/>
          </p:cNvPicPr>
          <p:nvPr>
            <p:ph type="body" idx="1"/>
          </p:nvPr>
        </p:nvPicPr>
        <p:blipFill rotWithShape="1">
          <a:blip r:embed="rId3">
            <a:alphaModFix/>
          </a:blip>
          <a:srcRect l="37248" t="62619" r="11168" b="11287"/>
          <a:stretch/>
        </p:blipFill>
        <p:spPr>
          <a:xfrm>
            <a:off x="110701" y="945646"/>
            <a:ext cx="5985299" cy="1892147"/>
          </a:xfrm>
          <a:prstGeom prst="rect">
            <a:avLst/>
          </a:prstGeom>
          <a:noFill/>
          <a:ln>
            <a:noFill/>
          </a:ln>
        </p:spPr>
      </p:pic>
      <p:pic>
        <p:nvPicPr>
          <p:cNvPr id="103" name="Google Shape;103;p3" descr="A screenshot of a computer&#10;&#10;Description automatically generated with medium confidence"/>
          <p:cNvPicPr preferRelativeResize="0"/>
          <p:nvPr/>
        </p:nvPicPr>
        <p:blipFill rotWithShape="1">
          <a:blip r:embed="rId4">
            <a:alphaModFix/>
          </a:blip>
          <a:srcRect l="38509" t="15812" r="11607" b="16518"/>
          <a:stretch/>
        </p:blipFill>
        <p:spPr>
          <a:xfrm>
            <a:off x="6255941" y="160172"/>
            <a:ext cx="5668373" cy="4805965"/>
          </a:xfrm>
          <a:prstGeom prst="rect">
            <a:avLst/>
          </a:prstGeom>
          <a:noFill/>
          <a:ln>
            <a:noFill/>
          </a:ln>
        </p:spPr>
      </p:pic>
      <p:pic>
        <p:nvPicPr>
          <p:cNvPr id="104" name="Google Shape;104;p3" descr="A screenshot of a computer&#10;&#10;Description automatically generated with medium confidence"/>
          <p:cNvPicPr preferRelativeResize="0"/>
          <p:nvPr/>
        </p:nvPicPr>
        <p:blipFill rotWithShape="1">
          <a:blip r:embed="rId5">
            <a:alphaModFix/>
          </a:blip>
          <a:srcRect l="37999" t="19467" r="12304" b="22759"/>
          <a:stretch/>
        </p:blipFill>
        <p:spPr>
          <a:xfrm>
            <a:off x="614855" y="2939658"/>
            <a:ext cx="4913587" cy="3570234"/>
          </a:xfrm>
          <a:prstGeom prst="rect">
            <a:avLst/>
          </a:prstGeom>
          <a:noFill/>
          <a:ln>
            <a:noFill/>
          </a:ln>
        </p:spPr>
      </p:pic>
      <p:sp>
        <p:nvSpPr>
          <p:cNvPr id="105" name="Google Shape;105;p3"/>
          <p:cNvSpPr txBox="1"/>
          <p:nvPr/>
        </p:nvSpPr>
        <p:spPr>
          <a:xfrm>
            <a:off x="6255940" y="5773568"/>
            <a:ext cx="5668373" cy="477054"/>
          </a:xfrm>
          <a:prstGeom prst="rect">
            <a:avLst/>
          </a:prstGeom>
          <a:solidFill>
            <a:schemeClr val="lt1">
              <a:alpha val="65882"/>
            </a:schemeClr>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500"/>
              <a:buFont typeface="Calibri"/>
              <a:buNone/>
            </a:pPr>
            <a:r>
              <a:rPr lang="en-US" sz="2500" b="0" i="0" u="none" strike="noStrike" cap="none">
                <a:solidFill>
                  <a:schemeClr val="dk1"/>
                </a:solidFill>
                <a:latin typeface="Calibri"/>
                <a:ea typeface="Calibri"/>
                <a:cs typeface="Calibri"/>
                <a:sym typeface="Calibri"/>
              </a:rPr>
              <a:t>https://www.gov.za/issues/finding-job-0</a:t>
            </a:r>
            <a:endParaRPr/>
          </a:p>
        </p:txBody>
      </p:sp>
      <p:sp>
        <p:nvSpPr>
          <p:cNvPr id="106" name="Google Shape;106;p3"/>
          <p:cNvSpPr/>
          <p:nvPr/>
        </p:nvSpPr>
        <p:spPr>
          <a:xfrm>
            <a:off x="7407918" y="5054381"/>
            <a:ext cx="3569695" cy="630942"/>
          </a:xfrm>
          <a:prstGeom prst="rect">
            <a:avLst/>
          </a:prstGeom>
          <a:solidFill>
            <a:schemeClr val="lt1">
              <a:alpha val="68235"/>
            </a:schemeClr>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500" b="0" i="0" u="none" strike="noStrike" cap="none">
                <a:solidFill>
                  <a:schemeClr val="dk1"/>
                </a:solidFill>
                <a:latin typeface="Calibri"/>
                <a:ea typeface="Calibri"/>
                <a:cs typeface="Calibri"/>
                <a:sym typeface="Calibri"/>
              </a:rPr>
              <a:t>What comes next?</a:t>
            </a:r>
            <a:endParaRPr/>
          </a:p>
        </p:txBody>
      </p:sp>
      <p:pic>
        <p:nvPicPr>
          <p:cNvPr id="107" name="Google Shape;107;p3" descr="A picture containing graphics&#10;&#10;Description automatically generated"/>
          <p:cNvPicPr preferRelativeResize="0"/>
          <p:nvPr/>
        </p:nvPicPr>
        <p:blipFill rotWithShape="1">
          <a:blip r:embed="rId6">
            <a:alphaModFix/>
          </a:blip>
          <a:srcRect/>
          <a:stretch/>
        </p:blipFill>
        <p:spPr>
          <a:xfrm rot="8358228">
            <a:off x="4725153" y="4761771"/>
            <a:ext cx="1926459" cy="2023591"/>
          </a:xfrm>
          <a:prstGeom prst="rect">
            <a:avLst/>
          </a:prstGeom>
          <a:noFill/>
          <a:ln>
            <a:noFill/>
          </a:ln>
        </p:spPr>
      </p:pic>
      <p:pic>
        <p:nvPicPr>
          <p:cNvPr id="9" name="Picture 8">
            <a:extLst>
              <a:ext uri="{FF2B5EF4-FFF2-40B4-BE49-F238E27FC236}">
                <a16:creationId xmlns:a16="http://schemas.microsoft.com/office/drawing/2014/main" id="{B7E81ACF-19F2-0D4D-7E1B-BC31088DD50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4"/>
          <p:cNvSpPr txBox="1">
            <a:spLocks noGrp="1"/>
          </p:cNvSpPr>
          <p:nvPr>
            <p:ph type="title"/>
          </p:nvPr>
        </p:nvSpPr>
        <p:spPr>
          <a:xfrm>
            <a:off x="6096000" y="2103437"/>
            <a:ext cx="5257800" cy="132556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1"/>
              </a:buClr>
              <a:buSzPct val="100000"/>
              <a:buFont typeface="Calibri"/>
              <a:buNone/>
            </a:pPr>
            <a:r>
              <a:rPr lang="en-US" sz="6100">
                <a:solidFill>
                  <a:schemeClr val="lt1"/>
                </a:solidFill>
              </a:rPr>
              <a:t>Would you employ this young man?</a:t>
            </a:r>
            <a:br>
              <a:rPr lang="en-US"/>
            </a:br>
            <a:endParaRPr/>
          </a:p>
        </p:txBody>
      </p:sp>
      <p:pic>
        <p:nvPicPr>
          <p:cNvPr id="114" name="Google Shape;114;p4" descr="Application Letters That Get Results | WhiteHat Copy"/>
          <p:cNvPicPr preferRelativeResize="0"/>
          <p:nvPr/>
        </p:nvPicPr>
        <p:blipFill rotWithShape="1">
          <a:blip r:embed="rId3">
            <a:alphaModFix/>
          </a:blip>
          <a:srcRect/>
          <a:stretch/>
        </p:blipFill>
        <p:spPr>
          <a:xfrm>
            <a:off x="644094" y="0"/>
            <a:ext cx="4866650" cy="6492875"/>
          </a:xfrm>
          <a:prstGeom prst="rect">
            <a:avLst/>
          </a:prstGeom>
          <a:noFill/>
          <a:ln>
            <a:noFill/>
          </a:ln>
        </p:spPr>
      </p:pic>
      <p:pic>
        <p:nvPicPr>
          <p:cNvPr id="4" name="Picture 3">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5"/>
          <p:cNvSpPr/>
          <p:nvPr/>
        </p:nvSpPr>
        <p:spPr>
          <a:xfrm>
            <a:off x="0" y="0"/>
            <a:ext cx="12192000" cy="6858000"/>
          </a:xfrm>
          <a:prstGeom prst="rect">
            <a:avLst/>
          </a:prstGeom>
          <a:solidFill>
            <a:srgbClr val="7F7F7F">
              <a:alpha val="2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1" name="Google Shape;121;p5"/>
          <p:cNvSpPr/>
          <p:nvPr/>
        </p:nvSpPr>
        <p:spPr>
          <a:xfrm>
            <a:off x="477012" y="480060"/>
            <a:ext cx="11237976" cy="5897880"/>
          </a:xfrm>
          <a:prstGeom prst="rect">
            <a:avLst/>
          </a:prstGeom>
          <a:solidFill>
            <a:srgbClr val="FFFFFF"/>
          </a:solidFill>
          <a:ln>
            <a:noFill/>
          </a:ln>
          <a:effectLst>
            <a:outerShdw blurRad="63500" dist="17780" dir="5400000" algn="t" rotWithShape="0">
              <a:srgbClr val="000000">
                <a:alpha val="4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2" name="Google Shape;122;p5"/>
          <p:cNvPicPr preferRelativeResize="0"/>
          <p:nvPr/>
        </p:nvPicPr>
        <p:blipFill rotWithShape="1">
          <a:blip r:embed="rId3">
            <a:alphaModFix/>
          </a:blip>
          <a:srcRect/>
          <a:stretch/>
        </p:blipFill>
        <p:spPr>
          <a:xfrm>
            <a:off x="1138368" y="643466"/>
            <a:ext cx="4304914" cy="5571066"/>
          </a:xfrm>
          <a:prstGeom prst="rect">
            <a:avLst/>
          </a:prstGeom>
          <a:noFill/>
          <a:ln>
            <a:noFill/>
          </a:ln>
        </p:spPr>
      </p:pic>
      <p:cxnSp>
        <p:nvCxnSpPr>
          <p:cNvPr id="123" name="Google Shape;123;p5"/>
          <p:cNvCxnSpPr/>
          <p:nvPr/>
        </p:nvCxnSpPr>
        <p:spPr>
          <a:xfrm>
            <a:off x="6079958" y="1143000"/>
            <a:ext cx="0" cy="4572000"/>
          </a:xfrm>
          <a:prstGeom prst="straightConnector1">
            <a:avLst/>
          </a:prstGeom>
          <a:noFill/>
          <a:ln w="9525" cap="flat" cmpd="sng">
            <a:solidFill>
              <a:srgbClr val="4E4E4E"/>
            </a:solidFill>
            <a:prstDash val="solid"/>
            <a:miter lim="800000"/>
            <a:headEnd type="none" w="sm" len="sm"/>
            <a:tailEnd type="none" w="sm" len="sm"/>
          </a:ln>
        </p:spPr>
      </p:cxnSp>
      <p:pic>
        <p:nvPicPr>
          <p:cNvPr id="124" name="Google Shape;124;p5" descr="A picture containing text, letter, receipt, document&#10;&#10;Description automatically generated"/>
          <p:cNvPicPr preferRelativeResize="0">
            <a:picLocks noGrp="1"/>
          </p:cNvPicPr>
          <p:nvPr>
            <p:ph type="body" idx="1"/>
          </p:nvPr>
        </p:nvPicPr>
        <p:blipFill rotWithShape="1">
          <a:blip r:embed="rId4">
            <a:alphaModFix/>
          </a:blip>
          <a:srcRect/>
          <a:stretch/>
        </p:blipFill>
        <p:spPr>
          <a:xfrm>
            <a:off x="6930410" y="643467"/>
            <a:ext cx="3941529" cy="5571066"/>
          </a:xfrm>
          <a:prstGeom prst="rect">
            <a:avLst/>
          </a:prstGeom>
          <a:noFill/>
          <a:ln>
            <a:noFill/>
          </a:ln>
        </p:spPr>
      </p:pic>
      <p:sp>
        <p:nvSpPr>
          <p:cNvPr id="125" name="Google Shape;125;p5"/>
          <p:cNvSpPr/>
          <p:nvPr/>
        </p:nvSpPr>
        <p:spPr>
          <a:xfrm>
            <a:off x="565971" y="516813"/>
            <a:ext cx="585417"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0" i="0" u="none" strike="noStrike" cap="none">
                <a:solidFill>
                  <a:schemeClr val="dk1"/>
                </a:solidFill>
                <a:latin typeface="Calibri"/>
                <a:ea typeface="Calibri"/>
                <a:cs typeface="Calibri"/>
                <a:sym typeface="Calibri"/>
              </a:rPr>
              <a:t>A</a:t>
            </a:r>
            <a:endParaRPr/>
          </a:p>
        </p:txBody>
      </p:sp>
      <p:sp>
        <p:nvSpPr>
          <p:cNvPr id="126" name="Google Shape;126;p5"/>
          <p:cNvSpPr/>
          <p:nvPr/>
        </p:nvSpPr>
        <p:spPr>
          <a:xfrm>
            <a:off x="6435949" y="643466"/>
            <a:ext cx="561372"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0" i="0" u="none" strike="noStrike" cap="none">
                <a:solidFill>
                  <a:schemeClr val="dk1"/>
                </a:solidFill>
                <a:latin typeface="Calibri"/>
                <a:ea typeface="Calibri"/>
                <a:cs typeface="Calibri"/>
                <a:sym typeface="Calibri"/>
              </a:rPr>
              <a:t>B</a:t>
            </a:r>
            <a:endParaRPr sz="5400" b="0" i="0" u="none" strike="noStrike" cap="none">
              <a:solidFill>
                <a:schemeClr val="dk1"/>
              </a:solidFill>
              <a:latin typeface="Calibri"/>
              <a:ea typeface="Calibri"/>
              <a:cs typeface="Calibri"/>
              <a:sym typeface="Calibri"/>
            </a:endParaRPr>
          </a:p>
        </p:txBody>
      </p:sp>
      <p:pic>
        <p:nvPicPr>
          <p:cNvPr id="9" name="Picture 8">
            <a:extLst>
              <a:ext uri="{FF2B5EF4-FFF2-40B4-BE49-F238E27FC236}">
                <a16:creationId xmlns:a16="http://schemas.microsoft.com/office/drawing/2014/main" id="{B7E81ACF-19F2-0D4D-7E1B-BC31088DD5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8901" y="48006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1"/>
        <p:cNvGrpSpPr/>
        <p:nvPr/>
      </p:nvGrpSpPr>
      <p:grpSpPr>
        <a:xfrm>
          <a:off x="0" y="0"/>
          <a:ext cx="0" cy="0"/>
          <a:chOff x="0" y="0"/>
          <a:chExt cx="0" cy="0"/>
        </a:xfrm>
      </p:grpSpPr>
      <p:sp>
        <p:nvSpPr>
          <p:cNvPr id="132" name="Google Shape;132;p6"/>
          <p:cNvSpPr/>
          <p:nvPr/>
        </p:nvSpPr>
        <p:spPr>
          <a:xfrm>
            <a:off x="1524" y="0"/>
            <a:ext cx="12188952"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33" name="Google Shape;133;p6" descr="Ten Years of Twitter: 5 tweets that made history | Mint"/>
          <p:cNvPicPr preferRelativeResize="0">
            <a:picLocks noGrp="1"/>
          </p:cNvPicPr>
          <p:nvPr>
            <p:ph type="body" idx="1"/>
          </p:nvPr>
        </p:nvPicPr>
        <p:blipFill rotWithShape="1">
          <a:blip r:embed="rId3">
            <a:alphaModFix/>
          </a:blip>
          <a:srcRect t="10192" b="5554"/>
          <a:stretch/>
        </p:blipFill>
        <p:spPr>
          <a:xfrm>
            <a:off x="20" y="1282"/>
            <a:ext cx="12191980" cy="6856718"/>
          </a:xfrm>
          <a:prstGeom prst="rect">
            <a:avLst/>
          </a:prstGeom>
          <a:noFill/>
          <a:ln>
            <a:noFill/>
          </a:ln>
        </p:spPr>
      </p:pic>
      <p:pic>
        <p:nvPicPr>
          <p:cNvPr id="4" name="Picture 3">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TotalTime>
  <Words>1328</Words>
  <Application>Microsoft Office PowerPoint</Application>
  <PresentationFormat>Widescreen</PresentationFormat>
  <Paragraphs>95</Paragraphs>
  <Slides>6</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PowerPoint Presentation</vt:lpstr>
      <vt:lpstr>PowerPoint Presentation</vt:lpstr>
      <vt:lpstr>Example…</vt:lpstr>
      <vt:lpstr>Would you employ this young man?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Leigh-Ann Pringle</dc:creator>
  <cp:lastModifiedBy>Carsten Gertz</cp:lastModifiedBy>
  <cp:revision>2</cp:revision>
  <dcterms:created xsi:type="dcterms:W3CDTF">2023-02-17T20:03:06Z</dcterms:created>
  <dcterms:modified xsi:type="dcterms:W3CDTF">2023-06-14T12:54:39Z</dcterms:modified>
</cp:coreProperties>
</file>