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iW3wgv4jKqhrOpRz7+N9MnQSkd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42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1 &amp; 2: 10 min intro &amp; Group activity</a:t>
            </a:r>
            <a:endParaRPr/>
          </a:p>
          <a:p>
            <a:pPr marL="0" lvl="0" indent="0" algn="l" rtl="0">
              <a:spcBef>
                <a:spcPts val="0"/>
              </a:spcBef>
              <a:spcAft>
                <a:spcPts val="0"/>
              </a:spcAft>
              <a:buNone/>
            </a:pPr>
            <a:endParaRPr/>
          </a:p>
          <a:p>
            <a:pPr marL="0" lvl="0" indent="0" algn="l" rtl="0">
              <a:spcBef>
                <a:spcPts val="0"/>
              </a:spcBef>
              <a:spcAft>
                <a:spcPts val="0"/>
              </a:spcAft>
              <a:buNone/>
            </a:pPr>
            <a:r>
              <a:rPr lang="en-ZA" sz="1100">
                <a:solidFill>
                  <a:srgbClr val="595959"/>
                </a:solidFill>
                <a:latin typeface="Arial"/>
                <a:ea typeface="Arial"/>
                <a:cs typeface="Arial"/>
                <a:sym typeface="Arial"/>
              </a:rPr>
              <a:t>Welcome back to a new term. By this stage of the year, I’m sure you’ve settled into being a senior in high school. Maybe some of you could even look back at the person you were at the beginning of the year and you recognize that you have changed. Some of you are a little taller, some a little more muscles and some just a little bit happier. </a:t>
            </a: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Change is part of life and part of growing up. You are not the person you were in primary school and you have different needs and responsibilities than you did in primary school. During your life you will take on many different life roles at different stages. These include being a young child, student, parent, friend, employee and many others. Each of these roles carry different responsibilities eg. Being a young child you were dependant on your parents. It was your responsibility to listen to your parents.</a:t>
            </a:r>
            <a:endParaRPr sz="1100">
              <a:solidFill>
                <a:srgbClr val="595959"/>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2: </a:t>
            </a:r>
            <a:endParaRPr/>
          </a:p>
          <a:p>
            <a:pPr marL="0" lvl="0" indent="0" algn="l" rtl="0">
              <a:spcBef>
                <a:spcPts val="0"/>
              </a:spcBef>
              <a:spcAft>
                <a:spcPts val="0"/>
              </a:spcAft>
              <a:buNone/>
            </a:pPr>
            <a:endParaRPr sz="1200"/>
          </a:p>
          <a:p>
            <a:pPr marL="0" marR="0" lvl="0" indent="0" algn="l" rtl="0">
              <a:lnSpc>
                <a:spcPct val="100000"/>
              </a:lnSpc>
              <a:spcBef>
                <a:spcPts val="0"/>
              </a:spcBef>
              <a:spcAft>
                <a:spcPts val="0"/>
              </a:spcAft>
              <a:buClr>
                <a:schemeClr val="dk1"/>
              </a:buClr>
              <a:buSzPts val="1200"/>
              <a:buFont typeface="Calibri"/>
              <a:buNone/>
            </a:pPr>
            <a:r>
              <a:rPr lang="en-ZA"/>
              <a:t>In your groups look at the list of life roles on the slide. Can you come up with TWO responsibilities for each of these roles? </a:t>
            </a:r>
            <a:endParaRPr/>
          </a:p>
          <a:p>
            <a:pPr marL="0" marR="0" lvl="0" indent="0" algn="l" rtl="0">
              <a:lnSpc>
                <a:spcPct val="100000"/>
              </a:lnSpc>
              <a:spcBef>
                <a:spcPts val="0"/>
              </a:spcBef>
              <a:spcAft>
                <a:spcPts val="0"/>
              </a:spcAft>
              <a:buClr>
                <a:schemeClr val="dk1"/>
              </a:buClr>
              <a:buSzPts val="1200"/>
              <a:buFont typeface="Calibri"/>
              <a:buNone/>
            </a:pPr>
            <a:r>
              <a:rPr lang="en-ZA"/>
              <a:t>(Note to teacher- Allow 6min for each group to work through the list. Provide paper for each group to make notes on. Ask each group to appoint a leader to provide feedback to the class. Allow 2min for feedback by choosing a few groups to respond.)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ZA"/>
              <a:t>Well done class! What insightful responses. Just to summarise then, </a:t>
            </a:r>
            <a:r>
              <a:rPr lang="en-ZA" b="0" i="0" u="none" strike="noStrike">
                <a:solidFill>
                  <a:srgbClr val="202124"/>
                </a:solidFill>
                <a:latin typeface="Arial"/>
                <a:ea typeface="Arial"/>
                <a:cs typeface="Arial"/>
                <a:sym typeface="Arial"/>
              </a:rPr>
              <a:t>as you go through life, you have a range of roles: </a:t>
            </a:r>
            <a:r>
              <a:rPr lang="en-ZA" b="0" i="0" u="none" strike="noStrike">
                <a:solidFill>
                  <a:srgbClr val="040C28"/>
                </a:solidFill>
                <a:latin typeface="Arial"/>
                <a:ea typeface="Arial"/>
                <a:cs typeface="Arial"/>
                <a:sym typeface="Arial"/>
              </a:rPr>
              <a:t>employee, provider, caregiver, spouse or partner, parent, grandparent</a:t>
            </a:r>
            <a:r>
              <a:rPr lang="en-ZA" b="0" i="0" u="none" strike="noStrike">
                <a:solidFill>
                  <a:srgbClr val="202124"/>
                </a:solidFill>
                <a:latin typeface="Arial"/>
                <a:ea typeface="Arial"/>
                <a:cs typeface="Arial"/>
                <a:sym typeface="Arial"/>
              </a:rPr>
              <a:t>. Each of these roles comes with different expectations. Some of the expectations/ responsibilities could be:</a:t>
            </a:r>
            <a:endParaRPr/>
          </a:p>
          <a:p>
            <a:pPr marL="0" lvl="0" indent="0" algn="l" rtl="0">
              <a:spcBef>
                <a:spcPts val="0"/>
              </a:spcBef>
              <a:spcAft>
                <a:spcPts val="0"/>
              </a:spcAft>
              <a:buNone/>
            </a:pPr>
            <a:r>
              <a:rPr lang="en-ZA"/>
              <a:t>student:- working hard at studies</a:t>
            </a:r>
            <a:endParaRPr/>
          </a:p>
          <a:p>
            <a:pPr marL="0" lvl="0" indent="0" algn="l" rtl="0">
              <a:spcBef>
                <a:spcPts val="0"/>
              </a:spcBef>
              <a:spcAft>
                <a:spcPts val="0"/>
              </a:spcAft>
              <a:buNone/>
            </a:pPr>
            <a:r>
              <a:rPr lang="en-ZA"/>
              <a:t>parent- responsible for looking after your children</a:t>
            </a:r>
            <a:endParaRPr/>
          </a:p>
          <a:p>
            <a:pPr marL="0" lvl="0" indent="0" algn="l" rtl="0">
              <a:spcBef>
                <a:spcPts val="0"/>
              </a:spcBef>
              <a:spcAft>
                <a:spcPts val="0"/>
              </a:spcAft>
              <a:buNone/>
            </a:pPr>
            <a:r>
              <a:rPr lang="en-ZA"/>
              <a:t>Friend- listener, reliable, confidante of another friend</a:t>
            </a:r>
            <a:endParaRPr/>
          </a:p>
          <a:p>
            <a:pPr marL="0" lvl="0" indent="0" algn="l" rtl="0">
              <a:spcBef>
                <a:spcPts val="0"/>
              </a:spcBef>
              <a:spcAft>
                <a:spcPts val="0"/>
              </a:spcAft>
              <a:buNone/>
            </a:pPr>
            <a:r>
              <a:rPr lang="en-ZA"/>
              <a:t>Employee- independent, can support self and take initiative</a:t>
            </a:r>
            <a:endParaRPr/>
          </a:p>
          <a:p>
            <a:pPr marL="0" lvl="0" indent="0" algn="l" rtl="0">
              <a:spcBef>
                <a:spcPts val="0"/>
              </a:spcBef>
              <a:spcAft>
                <a:spcPts val="0"/>
              </a:spcAft>
              <a:buNone/>
            </a:pPr>
            <a:r>
              <a:rPr lang="en-ZA"/>
              <a:t>Bread winner- the person earning an income to provide for the family to buy groceries and basic needs.</a:t>
            </a:r>
            <a:endParaRPr/>
          </a:p>
          <a:p>
            <a:pPr marL="0" lvl="0" indent="0" algn="l" rtl="0">
              <a:spcBef>
                <a:spcPts val="0"/>
              </a:spcBef>
              <a:spcAft>
                <a:spcPts val="0"/>
              </a:spcAft>
              <a:buNone/>
            </a:pPr>
            <a:r>
              <a:rPr lang="en-ZA"/>
              <a:t>Leader- make decisions and guide those that your are called to lead by giving clear instructions.</a:t>
            </a:r>
            <a:endParaRPr/>
          </a:p>
          <a:p>
            <a:pPr marL="0" lvl="0" indent="0" algn="l" rtl="0">
              <a:spcBef>
                <a:spcPts val="0"/>
              </a:spcBef>
              <a:spcAft>
                <a:spcPts val="0"/>
              </a:spcAft>
              <a:buNone/>
            </a:pPr>
            <a:endParaRPr/>
          </a:p>
          <a:p>
            <a:pPr marL="0" lvl="0" indent="0" algn="l" rtl="0">
              <a:spcBef>
                <a:spcPts val="0"/>
              </a:spcBef>
              <a:spcAft>
                <a:spcPts val="0"/>
              </a:spcAft>
              <a:buNone/>
            </a:pPr>
            <a:r>
              <a:rPr lang="en-ZA"/>
              <a:t>A person could have more than one role</a:t>
            </a: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3: 5min Activity and teach</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ZA"/>
              <a:t>(Learners to write these definitions into their worksheet on </a:t>
            </a:r>
            <a:r>
              <a:rPr lang="en-ZA" sz="1200" b="1" i="1">
                <a:solidFill>
                  <a:srgbClr val="595959"/>
                </a:solidFill>
                <a:latin typeface="Arial"/>
                <a:ea typeface="Arial"/>
                <a:cs typeface="Arial"/>
                <a:sym typeface="Arial"/>
              </a:rPr>
              <a:t>Activity 1</a:t>
            </a:r>
            <a:r>
              <a:rPr lang="en-ZA" sz="1200">
                <a:solidFill>
                  <a:srgbClr val="595959"/>
                </a:solidFill>
                <a:latin typeface="Arial"/>
                <a:ea typeface="Arial"/>
                <a:cs typeface="Arial"/>
                <a:sym typeface="Arial"/>
              </a:rPr>
              <a:t> (</a:t>
            </a:r>
            <a:r>
              <a:rPr lang="en-ZA" sz="1200" b="1" i="1" u="sng">
                <a:solidFill>
                  <a:srgbClr val="595959"/>
                </a:solidFill>
                <a:latin typeface="Arial"/>
                <a:ea typeface="Arial"/>
                <a:cs typeface="Arial"/>
                <a:sym typeface="Arial"/>
              </a:rPr>
              <a:t>Lesson 1 – Worksheet).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ZA"/>
              <a:t>A person could have more than one role at a time. In different roles you could be</a:t>
            </a:r>
            <a:endParaRPr/>
          </a:p>
          <a:p>
            <a:pPr marL="0" lvl="0" indent="0" algn="l" rtl="0">
              <a:spcBef>
                <a:spcPts val="0"/>
              </a:spcBef>
              <a:spcAft>
                <a:spcPts val="0"/>
              </a:spcAft>
              <a:buNone/>
            </a:pPr>
            <a:endParaRPr/>
          </a:p>
          <a:p>
            <a:pPr marL="0" lvl="0" indent="0" algn="l" rtl="0">
              <a:spcBef>
                <a:spcPts val="0"/>
              </a:spcBef>
              <a:spcAft>
                <a:spcPts val="0"/>
              </a:spcAft>
              <a:buNone/>
            </a:pPr>
            <a:r>
              <a:rPr lang="en-ZA"/>
              <a:t>Read out these definitions so the learner can write it on their summary sheets.</a:t>
            </a:r>
            <a:endParaRPr/>
          </a:p>
          <a:p>
            <a:pPr marL="0" lvl="0" indent="0" algn="l" rtl="0">
              <a:spcBef>
                <a:spcPts val="0"/>
              </a:spcBef>
              <a:spcAft>
                <a:spcPts val="0"/>
              </a:spcAft>
              <a:buNone/>
            </a:pPr>
            <a:r>
              <a:rPr lang="en-ZA"/>
              <a:t>Dependent- you need others to help you like a newborn baby.</a:t>
            </a:r>
            <a:endParaRPr/>
          </a:p>
          <a:p>
            <a:pPr marL="0" lvl="0" indent="0" algn="l" rtl="0">
              <a:spcBef>
                <a:spcPts val="0"/>
              </a:spcBef>
              <a:spcAft>
                <a:spcPts val="0"/>
              </a:spcAft>
              <a:buNone/>
            </a:pPr>
            <a:r>
              <a:rPr lang="en-ZA"/>
              <a:t>Independent- you do not need others help and support</a:t>
            </a:r>
            <a:endParaRPr/>
          </a:p>
          <a:p>
            <a:pPr marL="0" lvl="0" indent="0" algn="l" rtl="0">
              <a:spcBef>
                <a:spcPts val="0"/>
              </a:spcBef>
              <a:spcAft>
                <a:spcPts val="0"/>
              </a:spcAft>
              <a:buNone/>
            </a:pPr>
            <a:r>
              <a:rPr lang="en-ZA"/>
              <a:t>Interdependent- You and someone else depend on one another or need each others support</a:t>
            </a:r>
            <a:endParaRPr/>
          </a:p>
          <a:p>
            <a:pPr marL="0" lvl="0" indent="0" algn="l" rtl="0">
              <a:spcBef>
                <a:spcPts val="0"/>
              </a:spcBef>
              <a:spcAft>
                <a:spcPts val="0"/>
              </a:spcAft>
              <a:buNone/>
            </a:pPr>
            <a:endParaRPr/>
          </a:p>
          <a:p>
            <a:pPr marL="0" lvl="0" indent="0" algn="l" rtl="0">
              <a:spcBef>
                <a:spcPts val="0"/>
              </a:spcBef>
              <a:spcAft>
                <a:spcPts val="0"/>
              </a:spcAft>
              <a:buNone/>
            </a:pPr>
            <a:r>
              <a:rPr lang="en-ZA"/>
              <a:t>There are different competencies and skills that you can learn ad practice to handle the different life roles. Eg. In your role as a family member you could be helpful by doing chores, loving, take responsibility, sharing with your siblings.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lt1"/>
              </a:buClr>
              <a:buSzPts val="1200"/>
              <a:buFont typeface="Calibri"/>
              <a:buNone/>
            </a:pPr>
            <a:r>
              <a:rPr lang="en-ZA"/>
              <a:t>As you grow older so your life roles will continue to change. There are times some roles will become less important. Example, starting a part time job, you might have less time for your friends. Sometimes circumstances influence the change of roles. You could have a parent who gets ill and now you have to take care of them so you cant take part in sport anymore.</a:t>
            </a:r>
            <a:endParaRPr/>
          </a:p>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4: Individual Activity 8min</a:t>
            </a:r>
            <a:endParaRPr/>
          </a:p>
          <a:p>
            <a:pPr marL="0" lvl="0" indent="0" algn="l" rtl="0">
              <a:spcBef>
                <a:spcPts val="0"/>
              </a:spcBef>
              <a:spcAft>
                <a:spcPts val="0"/>
              </a:spcAft>
              <a:buNone/>
            </a:pPr>
            <a:endParaRPr/>
          </a:p>
          <a:p>
            <a:pPr marL="0" lvl="0" indent="0" algn="l" rtl="0">
              <a:spcBef>
                <a:spcPts val="0"/>
              </a:spcBef>
              <a:spcAft>
                <a:spcPts val="0"/>
              </a:spcAft>
              <a:buNone/>
            </a:pPr>
            <a:r>
              <a:rPr lang="en-ZA" sz="1100">
                <a:solidFill>
                  <a:srgbClr val="404040"/>
                </a:solidFill>
                <a:latin typeface="Arial"/>
                <a:ea typeface="Arial"/>
                <a:cs typeface="Arial"/>
                <a:sym typeface="Arial"/>
              </a:rPr>
              <a:t>Most of you probably have dreams of playing sport or going on a holiday one day overseas or maybe its just hanging out with your best friends on a special holiday. Sometimes our life roles can change in an instant because we do not take responsibility for the role we are in. Being a teenager and getting pregnant then becoming a parent, is an example of how our roles may change -and not being responsible.</a:t>
            </a:r>
            <a:endParaRPr sz="1100">
              <a:solidFill>
                <a:srgbClr val="404040"/>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40404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404040"/>
                </a:solidFill>
                <a:latin typeface="Arial"/>
                <a:ea typeface="Arial"/>
                <a:cs typeface="Arial"/>
                <a:sym typeface="Arial"/>
              </a:rPr>
              <a:t>Read the case study of Ruby, Xolani and Sesethu then answer the questions in </a:t>
            </a:r>
            <a:r>
              <a:rPr lang="en-ZA" sz="1100" b="1" i="1">
                <a:solidFill>
                  <a:srgbClr val="404040"/>
                </a:solidFill>
                <a:latin typeface="Arial"/>
                <a:ea typeface="Arial"/>
                <a:cs typeface="Arial"/>
                <a:sym typeface="Arial"/>
              </a:rPr>
              <a:t>Activity 2</a:t>
            </a:r>
            <a:r>
              <a:rPr lang="en-ZA" sz="1100">
                <a:solidFill>
                  <a:srgbClr val="404040"/>
                </a:solidFill>
                <a:latin typeface="Arial"/>
                <a:ea typeface="Arial"/>
                <a:cs typeface="Arial"/>
                <a:sym typeface="Arial"/>
              </a:rPr>
              <a:t> (</a:t>
            </a:r>
            <a:r>
              <a:rPr lang="en-ZA" sz="1100" b="1" i="1" u="sng">
                <a:solidFill>
                  <a:srgbClr val="404040"/>
                </a:solidFill>
                <a:latin typeface="Arial"/>
                <a:ea typeface="Arial"/>
                <a:cs typeface="Arial"/>
                <a:sym typeface="Arial"/>
              </a:rPr>
              <a:t>Lesson 1 – Worksheet). </a:t>
            </a:r>
            <a:r>
              <a:rPr lang="en-ZA" sz="1100">
                <a:solidFill>
                  <a:srgbClr val="404040"/>
                </a:solidFill>
                <a:latin typeface="Arial"/>
                <a:ea typeface="Arial"/>
                <a:cs typeface="Arial"/>
                <a:sym typeface="Arial"/>
              </a:rPr>
              <a:t> Reflect on how change can influence your roles and responsibility.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5:</a:t>
            </a:r>
            <a:endParaRPr/>
          </a:p>
          <a:p>
            <a:pPr marL="0" lvl="0" indent="0" algn="l" rtl="0">
              <a:spcBef>
                <a:spcPts val="0"/>
              </a:spcBef>
              <a:spcAft>
                <a:spcPts val="0"/>
              </a:spcAft>
              <a:buNone/>
            </a:pPr>
            <a:endParaRPr/>
          </a:p>
          <a:p>
            <a:pPr marL="0" lvl="0" indent="0" algn="l" rtl="0">
              <a:spcBef>
                <a:spcPts val="0"/>
              </a:spcBef>
              <a:spcAft>
                <a:spcPts val="0"/>
              </a:spcAft>
              <a:buNone/>
            </a:pPr>
            <a:r>
              <a:rPr lang="en-ZA" sz="1100">
                <a:solidFill>
                  <a:srgbClr val="404040"/>
                </a:solidFill>
                <a:latin typeface="Arial"/>
                <a:ea typeface="Arial"/>
                <a:cs typeface="Arial"/>
                <a:sym typeface="Arial"/>
              </a:rPr>
              <a:t>(</a:t>
            </a:r>
            <a:r>
              <a:rPr lang="en-ZA" sz="1100">
                <a:solidFill>
                  <a:srgbClr val="FF0000"/>
                </a:solidFill>
                <a:latin typeface="Arial"/>
                <a:ea typeface="Arial"/>
                <a:cs typeface="Arial"/>
                <a:sym typeface="Arial"/>
              </a:rPr>
              <a:t>Note to teacher:</a:t>
            </a:r>
            <a:r>
              <a:rPr lang="en-ZA" sz="1100">
                <a:solidFill>
                  <a:srgbClr val="404040"/>
                </a:solidFill>
                <a:latin typeface="Arial"/>
                <a:ea typeface="Arial"/>
                <a:cs typeface="Arial"/>
                <a:sym typeface="Arial"/>
              </a:rPr>
              <a:t> One poster should be printed out per group. If you have more than one class, it would be helpful to laminate and provide groups with whiteboard markers. It is suggested to allow learners to put the posters up in the class at the end of the lesson.)</a:t>
            </a:r>
            <a:endParaRPr sz="1100">
              <a:solidFill>
                <a:srgbClr val="404040"/>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40404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404040"/>
                </a:solidFill>
                <a:latin typeface="Arial"/>
                <a:ea typeface="Arial"/>
                <a:cs typeface="Arial"/>
                <a:sym typeface="Arial"/>
              </a:rPr>
              <a:t>Society and cultures often try to tell us what our roles should be and what our relationships with others should be. Cultures also play a part in bringing on change. Eg. A jewish boy will have a Barmitzvah at the age of 13 which then defines him as a man. In Muslim cultures when a girl starts her period she is a woman and ready to be married. Even if she only starts her period at 11 years old. </a:t>
            </a:r>
            <a:endParaRPr sz="1100">
              <a:solidFill>
                <a:srgbClr val="404040"/>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40404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404040"/>
                </a:solidFill>
                <a:latin typeface="Arial"/>
                <a:ea typeface="Arial"/>
                <a:cs typeface="Arial"/>
                <a:sym typeface="Arial"/>
              </a:rPr>
              <a:t>Sadly, many teens have believed the lies about casual sex in friendships as well. The media has convinced them it's perfectly normal and acceptable. Many series on Netflix give a distorted view on what healthy relationships actually look like. This 90’’s show has made a comeback and many teens have fallen in love with the characters of the show. The show plays out to the song “I’ll be there for you” with a promise of forever friendship.</a:t>
            </a:r>
            <a:endParaRPr sz="1100">
              <a:solidFill>
                <a:srgbClr val="404040"/>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40404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404040"/>
                </a:solidFill>
                <a:latin typeface="Arial"/>
                <a:ea typeface="Arial"/>
                <a:cs typeface="Arial"/>
                <a:sym typeface="Arial"/>
              </a:rPr>
              <a:t>As a group- read through the list of 5 lessons you can learn from watching friends in </a:t>
            </a:r>
            <a:r>
              <a:rPr lang="en-ZA" sz="1100" b="1" i="1">
                <a:solidFill>
                  <a:srgbClr val="404040"/>
                </a:solidFill>
                <a:latin typeface="Arial"/>
                <a:ea typeface="Arial"/>
                <a:cs typeface="Arial"/>
                <a:sym typeface="Arial"/>
              </a:rPr>
              <a:t>Activity 3</a:t>
            </a:r>
            <a:r>
              <a:rPr lang="en-ZA" sz="1100">
                <a:solidFill>
                  <a:srgbClr val="404040"/>
                </a:solidFill>
                <a:latin typeface="Arial"/>
                <a:ea typeface="Arial"/>
                <a:cs typeface="Arial"/>
                <a:sym typeface="Arial"/>
              </a:rPr>
              <a:t> (</a:t>
            </a:r>
            <a:r>
              <a:rPr lang="en-ZA" sz="1100" b="1" i="1" u="sng">
                <a:solidFill>
                  <a:srgbClr val="404040"/>
                </a:solidFill>
                <a:latin typeface="Arial"/>
                <a:ea typeface="Arial"/>
                <a:cs typeface="Arial"/>
                <a:sym typeface="Arial"/>
              </a:rPr>
              <a:t>Lesson 1 – Worksheet). </a:t>
            </a:r>
            <a:r>
              <a:rPr lang="en-ZA" sz="1100">
                <a:solidFill>
                  <a:srgbClr val="404040"/>
                </a:solidFill>
                <a:latin typeface="Arial"/>
                <a:ea typeface="Arial"/>
                <a:cs typeface="Arial"/>
                <a:sym typeface="Arial"/>
              </a:rPr>
              <a:t>.</a:t>
            </a:r>
            <a:r>
              <a:rPr lang="en-ZA" sz="1100">
                <a:latin typeface="Arial"/>
                <a:ea typeface="Arial"/>
                <a:cs typeface="Arial"/>
                <a:sym typeface="Arial"/>
              </a:rPr>
              <a:t>As a group, the poster should indicate 5 comments that society and culture make about friendship and share FIVE competencies of being a great friend.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ZA"/>
              <a:t>Slide 6: 5min</a:t>
            </a:r>
            <a:endParaRPr/>
          </a:p>
          <a:p>
            <a:pPr marL="0" lvl="0" indent="0" algn="l" rtl="0">
              <a:spcBef>
                <a:spcPts val="0"/>
              </a:spcBef>
              <a:spcAft>
                <a:spcPts val="0"/>
              </a:spcAft>
              <a:buNone/>
            </a:pPr>
            <a:endParaRPr/>
          </a:p>
          <a:p>
            <a:pPr marL="0" lvl="0" indent="0" algn="l" rtl="0">
              <a:spcBef>
                <a:spcPts val="0"/>
              </a:spcBef>
              <a:spcAft>
                <a:spcPts val="0"/>
              </a:spcAft>
              <a:buNone/>
            </a:pPr>
            <a:r>
              <a:rPr lang="en-ZA"/>
              <a:t>As we come to an end of this lesson, reflect on the following questions in </a:t>
            </a:r>
            <a:r>
              <a:rPr lang="en-ZA" sz="1200" b="1" i="1">
                <a:solidFill>
                  <a:srgbClr val="595959"/>
                </a:solidFill>
                <a:latin typeface="Arial"/>
                <a:ea typeface="Arial"/>
                <a:cs typeface="Arial"/>
                <a:sym typeface="Arial"/>
              </a:rPr>
              <a:t>Activity 4</a:t>
            </a:r>
            <a:r>
              <a:rPr lang="en-ZA" sz="1200">
                <a:solidFill>
                  <a:srgbClr val="595959"/>
                </a:solidFill>
                <a:latin typeface="Arial"/>
                <a:ea typeface="Arial"/>
                <a:cs typeface="Arial"/>
                <a:sym typeface="Arial"/>
              </a:rPr>
              <a:t> (</a:t>
            </a:r>
            <a:r>
              <a:rPr lang="en-ZA" sz="1200" b="1" i="1" u="sng">
                <a:solidFill>
                  <a:srgbClr val="595959"/>
                </a:solidFill>
                <a:latin typeface="Arial"/>
                <a:ea typeface="Arial"/>
                <a:cs typeface="Arial"/>
                <a:sym typeface="Arial"/>
              </a:rPr>
              <a:t>Lesson 1 – Worksheet). </a:t>
            </a:r>
            <a:endParaRPr/>
          </a:p>
          <a:p>
            <a:pPr marL="0" lvl="0" indent="0" algn="l" rtl="0">
              <a:spcBef>
                <a:spcPts val="0"/>
              </a:spcBef>
              <a:spcAft>
                <a:spcPts val="0"/>
              </a:spcAft>
              <a:buNone/>
            </a:pPr>
            <a:endParaRPr/>
          </a:p>
          <a:p>
            <a:pPr marL="0" lvl="0" indent="0" algn="l" rtl="0">
              <a:spcBef>
                <a:spcPts val="0"/>
              </a:spcBef>
              <a:spcAft>
                <a:spcPts val="0"/>
              </a:spcAft>
              <a:buNone/>
            </a:pPr>
            <a:r>
              <a:rPr lang="en-ZA" sz="1800">
                <a:latin typeface="Calibri"/>
                <a:ea typeface="Calibri"/>
                <a:cs typeface="Calibri"/>
                <a:sym typeface="Calibri"/>
              </a:rPr>
              <a:t>How well do you handle change from one life role to another?</a:t>
            </a:r>
            <a:endParaRPr sz="1800">
              <a:latin typeface="Times New Roman"/>
              <a:ea typeface="Times New Roman"/>
              <a:cs typeface="Times New Roman"/>
              <a:sym typeface="Times New Roman"/>
            </a:endParaRPr>
          </a:p>
          <a:p>
            <a:pPr marL="0" lvl="0" indent="0" algn="l" rtl="0">
              <a:spcBef>
                <a:spcPts val="0"/>
              </a:spcBef>
              <a:spcAft>
                <a:spcPts val="0"/>
              </a:spcAft>
              <a:buNone/>
            </a:pPr>
            <a:r>
              <a:rPr lang="en-ZA" sz="1800">
                <a:latin typeface="Calibri"/>
                <a:ea typeface="Calibri"/>
                <a:cs typeface="Calibri"/>
                <a:sym typeface="Calibri"/>
              </a:rPr>
              <a:t>How can you improve your ability to adjust?</a:t>
            </a:r>
            <a:endParaRPr sz="1800">
              <a:latin typeface="Times New Roman"/>
              <a:ea typeface="Times New Roman"/>
              <a:cs typeface="Times New Roman"/>
              <a:sym typeface="Times New Roman"/>
            </a:endParaRPr>
          </a:p>
          <a:p>
            <a:pPr marL="0" lvl="0" indent="0" algn="l" rtl="0">
              <a:spcBef>
                <a:spcPts val="0"/>
              </a:spcBef>
              <a:spcAft>
                <a:spcPts val="0"/>
              </a:spcAft>
              <a:buNone/>
            </a:pPr>
            <a:r>
              <a:rPr lang="en-ZA" sz="1800">
                <a:latin typeface="Calibri"/>
                <a:ea typeface="Calibri"/>
                <a:cs typeface="Calibri"/>
                <a:sym typeface="Calibri"/>
              </a:rPr>
              <a:t>Explain how much of your perceptions of the role of a person in a relationship has been defined by the music you listen to?</a:t>
            </a:r>
            <a:endParaRPr sz="1800">
              <a:latin typeface="Times New Roman"/>
              <a:ea typeface="Times New Roman"/>
              <a:cs typeface="Times New Roman"/>
              <a:sym typeface="Times New Roman"/>
            </a:endParaRPr>
          </a:p>
          <a:p>
            <a:pPr marL="0" lvl="0" indent="0" algn="l" rtl="0">
              <a:spcBef>
                <a:spcPts val="0"/>
              </a:spcBef>
              <a:spcAft>
                <a:spcPts val="0"/>
              </a:spcAft>
              <a:buNone/>
            </a:pPr>
            <a:r>
              <a:rPr lang="en-ZA" sz="1800">
                <a:latin typeface="Calibri"/>
                <a:ea typeface="Calibri"/>
                <a:cs typeface="Calibri"/>
                <a:sym typeface="Calibri"/>
              </a:rPr>
              <a:t> </a:t>
            </a:r>
            <a:endParaRPr sz="1800">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ZA"/>
              <a:t>(Note to teacher- encourage the class to be quite in this time. It might even help to play music. Tell the class to remain quite until you say they can talk.)</a:t>
            </a:r>
            <a:endParaRPr/>
          </a:p>
          <a:p>
            <a:pPr marL="0" lvl="0" indent="0" algn="l" rtl="0">
              <a:spcBef>
                <a:spcPts val="0"/>
              </a:spcBef>
              <a:spcAft>
                <a:spcPts val="0"/>
              </a:spcAft>
              <a:buNone/>
            </a:pPr>
            <a:endParaRPr/>
          </a:p>
          <a:p>
            <a:pPr marL="0" lvl="0" indent="0" algn="l" rtl="0">
              <a:spcBef>
                <a:spcPts val="0"/>
              </a:spcBef>
              <a:spcAft>
                <a:spcPts val="0"/>
              </a:spcAft>
              <a:buNone/>
            </a:pPr>
            <a:r>
              <a:rPr lang="en-ZA"/>
              <a:t>HOMEWORK:</a:t>
            </a:r>
            <a:endParaRPr/>
          </a:p>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OLCreate: SWP_TIDE Week 1: Understanding your skills and abilities: 2 What  roles are played in life?"/>
          <p:cNvPicPr preferRelativeResize="0"/>
          <p:nvPr/>
        </p:nvPicPr>
        <p:blipFill rotWithShape="1">
          <a:blip r:embed="rId3">
            <a:alphaModFix/>
          </a:blip>
          <a:srcRect/>
          <a:stretch/>
        </p:blipFill>
        <p:spPr>
          <a:xfrm>
            <a:off x="3763413" y="1147145"/>
            <a:ext cx="5059989" cy="4395245"/>
          </a:xfrm>
          <a:prstGeom prst="rect">
            <a:avLst/>
          </a:prstGeom>
          <a:noFill/>
          <a:ln>
            <a:noFill/>
          </a:ln>
        </p:spPr>
      </p:pic>
      <p:sp>
        <p:nvSpPr>
          <p:cNvPr id="95" name="Google Shape;95;p2"/>
          <p:cNvSpPr/>
          <p:nvPr/>
        </p:nvSpPr>
        <p:spPr>
          <a:xfrm rot="-622103">
            <a:off x="723883" y="582251"/>
            <a:ext cx="209089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a:solidFill>
                  <a:srgbClr val="F7CAAC"/>
                </a:solidFill>
                <a:latin typeface="Calibri"/>
                <a:ea typeface="Calibri"/>
                <a:cs typeface="Calibri"/>
                <a:sym typeface="Calibri"/>
              </a:rPr>
              <a:t>parent</a:t>
            </a:r>
            <a:endParaRPr/>
          </a:p>
        </p:txBody>
      </p:sp>
      <p:sp>
        <p:nvSpPr>
          <p:cNvPr id="96" name="Google Shape;96;p2"/>
          <p:cNvSpPr/>
          <p:nvPr/>
        </p:nvSpPr>
        <p:spPr>
          <a:xfrm rot="1410391">
            <a:off x="371454" y="4297416"/>
            <a:ext cx="239065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a:solidFill>
                  <a:srgbClr val="F7CAAC"/>
                </a:solidFill>
                <a:latin typeface="Calibri"/>
                <a:ea typeface="Calibri"/>
                <a:cs typeface="Calibri"/>
                <a:sym typeface="Calibri"/>
              </a:rPr>
              <a:t>student</a:t>
            </a:r>
            <a:endParaRPr/>
          </a:p>
        </p:txBody>
      </p:sp>
      <p:sp>
        <p:nvSpPr>
          <p:cNvPr id="97" name="Google Shape;97;p2"/>
          <p:cNvSpPr/>
          <p:nvPr/>
        </p:nvSpPr>
        <p:spPr>
          <a:xfrm rot="-1774513">
            <a:off x="9139564" y="685480"/>
            <a:ext cx="302140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a:solidFill>
                  <a:srgbClr val="F7CAAC"/>
                </a:solidFill>
                <a:latin typeface="Calibri"/>
                <a:ea typeface="Calibri"/>
                <a:cs typeface="Calibri"/>
                <a:sym typeface="Calibri"/>
              </a:rPr>
              <a:t>employee</a:t>
            </a:r>
            <a:endParaRPr/>
          </a:p>
        </p:txBody>
      </p:sp>
      <p:sp>
        <p:nvSpPr>
          <p:cNvPr id="98" name="Google Shape;98;p2"/>
          <p:cNvSpPr/>
          <p:nvPr/>
        </p:nvSpPr>
        <p:spPr>
          <a:xfrm rot="1889476">
            <a:off x="9460593" y="2725865"/>
            <a:ext cx="191270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a:solidFill>
                  <a:srgbClr val="F7CAAC"/>
                </a:solidFill>
                <a:latin typeface="Calibri"/>
                <a:ea typeface="Calibri"/>
                <a:cs typeface="Calibri"/>
                <a:sym typeface="Calibri"/>
              </a:rPr>
              <a:t>friend</a:t>
            </a:r>
            <a:endParaRPr/>
          </a:p>
        </p:txBody>
      </p:sp>
      <p:sp>
        <p:nvSpPr>
          <p:cNvPr id="99" name="Google Shape;99;p2"/>
          <p:cNvSpPr/>
          <p:nvPr/>
        </p:nvSpPr>
        <p:spPr>
          <a:xfrm rot="-1774513">
            <a:off x="8133924" y="4799416"/>
            <a:ext cx="405457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a:solidFill>
                  <a:srgbClr val="F7CAAC"/>
                </a:solidFill>
                <a:latin typeface="Calibri"/>
                <a:ea typeface="Calibri"/>
                <a:cs typeface="Calibri"/>
                <a:sym typeface="Calibri"/>
              </a:rPr>
              <a:t>Bread winner</a:t>
            </a:r>
            <a:endParaRPr/>
          </a:p>
        </p:txBody>
      </p:sp>
      <p:sp>
        <p:nvSpPr>
          <p:cNvPr id="100" name="Google Shape;100;p2"/>
          <p:cNvSpPr/>
          <p:nvPr/>
        </p:nvSpPr>
        <p:spPr>
          <a:xfrm rot="777103">
            <a:off x="823001" y="2250157"/>
            <a:ext cx="201048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a:solidFill>
                  <a:srgbClr val="F7CAAC"/>
                </a:solidFill>
                <a:latin typeface="Calibri"/>
                <a:ea typeface="Calibri"/>
                <a:cs typeface="Calibri"/>
                <a:sym typeface="Calibri"/>
              </a:rPr>
              <a:t>leader</a:t>
            </a:r>
            <a:endParaRPr/>
          </a:p>
        </p:txBody>
      </p:sp>
      <p:pic>
        <p:nvPicPr>
          <p:cNvPr id="9" name="Picture 8">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526072" y="4425345"/>
            <a:ext cx="11139854" cy="93044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alibri"/>
              <a:buNone/>
            </a:pPr>
            <a:r>
              <a:rPr lang="en-ZA" sz="3000">
                <a:solidFill>
                  <a:srgbClr val="FFFFFF"/>
                </a:solidFill>
              </a:rPr>
              <a:t>In different roles you can be:</a:t>
            </a:r>
            <a:br>
              <a:rPr lang="en-ZA" sz="3000">
                <a:solidFill>
                  <a:srgbClr val="FFFFFF"/>
                </a:solidFill>
              </a:rPr>
            </a:br>
            <a:r>
              <a:rPr lang="en-ZA" sz="1800">
                <a:solidFill>
                  <a:srgbClr val="FFFFFF"/>
                </a:solidFill>
              </a:rPr>
              <a:t/>
            </a:r>
            <a:br>
              <a:rPr lang="en-ZA" sz="1800">
                <a:solidFill>
                  <a:srgbClr val="FFFFFF"/>
                </a:solidFill>
              </a:rPr>
            </a:br>
            <a:r>
              <a:rPr lang="en-ZA" sz="3300">
                <a:solidFill>
                  <a:srgbClr val="FFFFFF"/>
                </a:solidFill>
              </a:rPr>
              <a:t>DEPENDENT		INDEPENDENT               INTERDEPENDENT</a:t>
            </a:r>
            <a:endParaRPr/>
          </a:p>
        </p:txBody>
      </p:sp>
      <p:pic>
        <p:nvPicPr>
          <p:cNvPr id="107" name="Google Shape;107;p3" descr="A close up of a logo&#10;&#10;Description automatically generated"/>
          <p:cNvPicPr preferRelativeResize="0"/>
          <p:nvPr/>
        </p:nvPicPr>
        <p:blipFill rotWithShape="1">
          <a:blip r:embed="rId3">
            <a:alphaModFix/>
          </a:blip>
          <a:srcRect/>
          <a:stretch/>
        </p:blipFill>
        <p:spPr>
          <a:xfrm>
            <a:off x="320040" y="427708"/>
            <a:ext cx="3425609" cy="3757683"/>
          </a:xfrm>
          <a:prstGeom prst="rect">
            <a:avLst/>
          </a:prstGeom>
          <a:noFill/>
          <a:ln>
            <a:noFill/>
          </a:ln>
        </p:spPr>
      </p:pic>
      <p:pic>
        <p:nvPicPr>
          <p:cNvPr id="108" name="Google Shape;108;p3" descr="A group of people posing for a photo&#10;&#10;Description automatically generated"/>
          <p:cNvPicPr preferRelativeResize="0"/>
          <p:nvPr/>
        </p:nvPicPr>
        <p:blipFill rotWithShape="1">
          <a:blip r:embed="rId4">
            <a:alphaModFix/>
          </a:blip>
          <a:srcRect/>
          <a:stretch/>
        </p:blipFill>
        <p:spPr>
          <a:xfrm>
            <a:off x="8234068" y="1202960"/>
            <a:ext cx="3433324" cy="2308910"/>
          </a:xfrm>
          <a:prstGeom prst="rect">
            <a:avLst/>
          </a:prstGeom>
          <a:noFill/>
          <a:ln>
            <a:noFill/>
          </a:ln>
        </p:spPr>
      </p:pic>
      <p:pic>
        <p:nvPicPr>
          <p:cNvPr id="109" name="Google Shape;109;p3" descr="A picture containing dark, standing, person, shirt&#10;&#10;Description automatically generated"/>
          <p:cNvPicPr preferRelativeResize="0"/>
          <p:nvPr/>
        </p:nvPicPr>
        <p:blipFill rotWithShape="1">
          <a:blip r:embed="rId5">
            <a:alphaModFix/>
          </a:blip>
          <a:srcRect/>
          <a:stretch/>
        </p:blipFill>
        <p:spPr>
          <a:xfrm>
            <a:off x="5011641" y="427708"/>
            <a:ext cx="2168717" cy="3997637"/>
          </a:xfrm>
          <a:prstGeom prst="rect">
            <a:avLst/>
          </a:prstGeom>
          <a:noFill/>
          <a:ln>
            <a:noFill/>
          </a:ln>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descr="9 Things Fatherhood Has Taught Me About Being a Man"/>
          <p:cNvPicPr preferRelativeResize="0"/>
          <p:nvPr/>
        </p:nvPicPr>
        <p:blipFill rotWithShape="1">
          <a:blip r:embed="rId3">
            <a:alphaModFix/>
          </a:blip>
          <a:srcRect/>
          <a:stretch/>
        </p:blipFill>
        <p:spPr>
          <a:xfrm>
            <a:off x="3091967" y="0"/>
            <a:ext cx="10287000" cy="6858000"/>
          </a:xfrm>
          <a:prstGeom prst="rect">
            <a:avLst/>
          </a:prstGeom>
          <a:noFill/>
          <a:ln>
            <a:noFill/>
          </a:ln>
        </p:spPr>
      </p:pic>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7" name="Google Shape;117;p4" descr="180+ Teen Mom And Baby Stock Photos, Pictures &amp; Royalty-Free Images -  iStock | Young mom and baby"/>
          <p:cNvPicPr preferRelativeResize="0"/>
          <p:nvPr/>
        </p:nvPicPr>
        <p:blipFill rotWithShape="1">
          <a:blip r:embed="rId4">
            <a:alphaModFix/>
          </a:blip>
          <a:srcRect/>
          <a:stretch/>
        </p:blipFill>
        <p:spPr>
          <a:xfrm>
            <a:off x="-42707" y="0"/>
            <a:ext cx="4549775" cy="6858000"/>
          </a:xfrm>
          <a:prstGeom prst="rect">
            <a:avLst/>
          </a:prstGeom>
          <a:noFill/>
          <a:ln>
            <a:noFill/>
          </a:ln>
        </p:spPr>
      </p:pic>
      <p:pic>
        <p:nvPicPr>
          <p:cNvPr id="118" name="Google Shape;118;p4" descr="Early pregnancy crisis needs attention | Boksburg Advertiser"/>
          <p:cNvPicPr preferRelativeResize="0"/>
          <p:nvPr/>
        </p:nvPicPr>
        <p:blipFill rotWithShape="1">
          <a:blip r:embed="rId5">
            <a:alphaModFix/>
          </a:blip>
          <a:srcRect l="21870" r="22764"/>
          <a:stretch/>
        </p:blipFill>
        <p:spPr>
          <a:xfrm>
            <a:off x="9114437" y="0"/>
            <a:ext cx="5062654" cy="6858000"/>
          </a:xfrm>
          <a:prstGeom prst="rect">
            <a:avLst/>
          </a:prstGeom>
          <a:noFill/>
          <a:ln>
            <a:noFill/>
          </a:ln>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5" name="Google Shape;12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6" name="Google Shape;126;p5" descr="Friends Complete Series Online | Seasons 1-10 | TVNZ+"/>
          <p:cNvPicPr preferRelativeResize="0"/>
          <p:nvPr/>
        </p:nvPicPr>
        <p:blipFill rotWithShape="1">
          <a:blip r:embed="rId3">
            <a:alphaModFix/>
          </a:blip>
          <a:srcRect/>
          <a:stretch/>
        </p:blipFill>
        <p:spPr>
          <a:xfrm>
            <a:off x="-435429" y="0"/>
            <a:ext cx="13062858" cy="6858000"/>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133" name="Google Shape;133;p6"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Widescreen</PresentationFormat>
  <Paragraphs>77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In different roles you can be:  DEPENDENT  INDEPENDENT               INTERDEPENDENT</vt:lpstr>
      <vt:lpstr>PowerPoint Presentation</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cp:revision>
  <dcterms:created xsi:type="dcterms:W3CDTF">2023-02-17T20:03:06Z</dcterms:created>
  <dcterms:modified xsi:type="dcterms:W3CDTF">2023-06-17T13:44:55Z</dcterms:modified>
</cp:coreProperties>
</file>