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59577" autoAdjust="0"/>
  </p:normalViewPr>
  <p:slideViewPr>
    <p:cSldViewPr snapToGrid="0" snapToObjects="1">
      <p:cViewPr varScale="1">
        <p:scale>
          <a:sx n="59" d="100"/>
          <a:sy n="59" d="100"/>
        </p:scale>
        <p:origin x="1013" y="58"/>
      </p:cViewPr>
      <p:guideLst/>
    </p:cSldViewPr>
  </p:slideViewPr>
  <p:notesTextViewPr>
    <p:cViewPr>
      <p:scale>
        <a:sx n="85" d="100"/>
        <a:sy n="8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3E91F-75DA-2A42-B9CD-B7D7078A9F38}"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62D53-21CB-2C45-90B0-09CFF7E622AC}" type="slidenum">
              <a:rPr lang="en-US" smtClean="0"/>
              <a:t>‹#›</a:t>
            </a:fld>
            <a:endParaRPr lang="en-US"/>
          </a:p>
        </p:txBody>
      </p:sp>
    </p:spTree>
    <p:extLst>
      <p:ext uri="{BB962C8B-B14F-4D97-AF65-F5344CB8AC3E}">
        <p14:creationId xmlns:p14="http://schemas.microsoft.com/office/powerpoint/2010/main" val="415543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 5 min Intro</a:t>
            </a:r>
          </a:p>
          <a:p>
            <a:r>
              <a:rPr lang="en-ZA" sz="1800" dirty="0">
                <a:solidFill>
                  <a:srgbClr val="595959"/>
                </a:solidFill>
                <a:effectLst/>
                <a:latin typeface="Arial" panose="020B0604020202020204" pitchFamily="34" charset="0"/>
                <a:ea typeface="Arial" panose="020B0604020202020204" pitchFamily="34" charset="0"/>
              </a:rPr>
              <a:t>Good day Grade 9’s! Welcome to the beginning of a new series in LO this term. This will be our last series this term before we start doing some revision. In this series we are going to look at different social</a:t>
            </a:r>
            <a:r>
              <a:rPr lang="en-ZA" sz="1800" dirty="0">
                <a:effectLst/>
                <a:latin typeface="Times New Roman" panose="02020603050405020304" pitchFamily="18" charset="0"/>
                <a:ea typeface="Times New Roman" panose="02020603050405020304" pitchFamily="18" charset="0"/>
              </a:rPr>
              <a:t> </a:t>
            </a:r>
            <a:r>
              <a:rPr lang="en-ZA" sz="1800" dirty="0">
                <a:solidFill>
                  <a:srgbClr val="595959"/>
                </a:solidFill>
                <a:effectLst/>
                <a:latin typeface="Arial" panose="020B0604020202020204" pitchFamily="34" charset="0"/>
                <a:ea typeface="Arial" panose="020B0604020202020204" pitchFamily="34" charset="0"/>
              </a:rPr>
              <a:t>issues relating to violence. This theme is a continuation of the same theme in Grade 8 where we looked at gender-based violence and how to prevent violence against women. GBV is one of many kinds of violence we see in South Africa.</a:t>
            </a:r>
          </a:p>
          <a:p>
            <a:endParaRPr lang="en-US" dirty="0"/>
          </a:p>
          <a:p>
            <a:r>
              <a:rPr lang="en-ZA" sz="1800" dirty="0">
                <a:solidFill>
                  <a:srgbClr val="595959"/>
                </a:solidFill>
                <a:effectLst/>
                <a:latin typeface="Arial" panose="020B0604020202020204" pitchFamily="34" charset="0"/>
                <a:ea typeface="Arial" panose="020B0604020202020204" pitchFamily="34" charset="0"/>
              </a:rPr>
              <a:t>In your groups, make a list of as many kinds of violence you can think of.  </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Give each group an opportunity to read their list.</a:t>
            </a:r>
          </a:p>
          <a:p>
            <a:endParaRPr lang="en-ZA" sz="1800" dirty="0">
              <a:solidFill>
                <a:srgbClr val="595959"/>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595959"/>
                </a:solidFill>
                <a:effectLst/>
                <a:latin typeface="Arial" panose="020B0604020202020204" pitchFamily="34" charset="0"/>
              </a:rPr>
              <a:t>See </a:t>
            </a:r>
            <a:r>
              <a:rPr lang="en-ZA" sz="1200" b="1" i="1" u="sng" dirty="0">
                <a:solidFill>
                  <a:srgbClr val="595959"/>
                </a:solidFill>
                <a:effectLst/>
                <a:latin typeface="Arial" panose="020B0604020202020204" pitchFamily="34" charset="0"/>
              </a:rPr>
              <a:t>Teacher Notes</a:t>
            </a:r>
            <a:endParaRPr lang="en-US" b="1" i="1" u="sng" dirty="0"/>
          </a:p>
          <a:p>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1</a:t>
            </a:fld>
            <a:endParaRPr lang="en-US"/>
          </a:p>
        </p:txBody>
      </p:sp>
    </p:spTree>
    <p:extLst>
      <p:ext uri="{BB962C8B-B14F-4D97-AF65-F5344CB8AC3E}">
        <p14:creationId xmlns:p14="http://schemas.microsoft.com/office/powerpoint/2010/main" val="128648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Individual Activity 5 min and Group Activity 3 min</a:t>
            </a:r>
          </a:p>
          <a:p>
            <a:endParaRPr lang="en-US" dirty="0"/>
          </a:p>
          <a:p>
            <a:r>
              <a:rPr lang="en-ZA" sz="1800" dirty="0">
                <a:solidFill>
                  <a:srgbClr val="404040"/>
                </a:solidFill>
                <a:effectLst/>
                <a:latin typeface="Arial" panose="020B0604020202020204" pitchFamily="34" charset="0"/>
                <a:ea typeface="Times New Roman" panose="02020603050405020304" pitchFamily="18" charset="0"/>
              </a:rPr>
              <a:t>Let’s see what you can remember from the end of Grade 8. On your </a:t>
            </a:r>
            <a:r>
              <a:rPr lang="en-ZA" sz="1800" b="1" i="1" u="sng" dirty="0">
                <a:solidFill>
                  <a:srgbClr val="404040"/>
                </a:solidFill>
                <a:effectLst/>
                <a:latin typeface="Arial" panose="020B0604020202020204" pitchFamily="34" charset="0"/>
                <a:ea typeface="Times New Roman" panose="02020603050405020304" pitchFamily="18"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in </a:t>
            </a:r>
            <a:r>
              <a:rPr lang="en-ZA" sz="1800" b="1" i="1" dirty="0">
                <a:solidFill>
                  <a:srgbClr val="404040"/>
                </a:solidFill>
                <a:effectLst/>
                <a:latin typeface="Arial" panose="020B0604020202020204" pitchFamily="34" charset="0"/>
                <a:ea typeface="Times New Roman" panose="02020603050405020304" pitchFamily="18" charset="0"/>
              </a:rPr>
              <a:t>Activity 1</a:t>
            </a:r>
            <a:r>
              <a:rPr lang="en-ZA" sz="1800" dirty="0">
                <a:solidFill>
                  <a:srgbClr val="404040"/>
                </a:solidFill>
                <a:effectLst/>
                <a:latin typeface="Arial" panose="020B0604020202020204" pitchFamily="34" charset="0"/>
                <a:ea typeface="Times New Roman" panose="02020603050405020304" pitchFamily="18" charset="0"/>
              </a:rPr>
              <a:t>, see if you can remember the definitions for:</a:t>
            </a:r>
            <a:br>
              <a:rPr lang="en-ZA" sz="1800" dirty="0">
                <a:solidFill>
                  <a:srgbClr val="404040"/>
                </a:solidFill>
                <a:effectLst/>
                <a:latin typeface="Arial" panose="020B0604020202020204" pitchFamily="34" charset="0"/>
                <a:ea typeface="Times New Roman" panose="02020603050405020304" pitchFamily="18" charset="0"/>
              </a:rPr>
            </a:br>
            <a:endParaRPr lang="en-ZA" sz="1800" dirty="0">
              <a:solidFill>
                <a:srgbClr val="404040"/>
              </a:solidFill>
              <a:effectLst/>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dirty="0"/>
              <a:t>Physical abuse</a:t>
            </a:r>
          </a:p>
          <a:p>
            <a:pPr marL="171450" indent="-171450">
              <a:buFont typeface="Arial" panose="020B0604020202020204" pitchFamily="34" charset="0"/>
              <a:buChar char="•"/>
            </a:pPr>
            <a:r>
              <a:rPr lang="en-US" dirty="0"/>
              <a:t>Emotional Abuse</a:t>
            </a:r>
          </a:p>
          <a:p>
            <a:pPr marL="171450" indent="-171450">
              <a:buFont typeface="Arial" panose="020B0604020202020204" pitchFamily="34" charset="0"/>
              <a:buChar char="•"/>
            </a:pPr>
            <a:r>
              <a:rPr lang="en-US" dirty="0"/>
              <a:t>Sexual Abuse</a:t>
            </a:r>
          </a:p>
          <a:p>
            <a:pPr marL="171450" indent="-171450">
              <a:buFont typeface="Arial" panose="020B0604020202020204" pitchFamily="34" charset="0"/>
              <a:buChar char="•"/>
            </a:pPr>
            <a:r>
              <a:rPr lang="en-US" dirty="0"/>
              <a:t>Damage to property</a:t>
            </a:r>
          </a:p>
          <a:p>
            <a:pPr marL="171450" indent="-171450">
              <a:buFont typeface="Arial" panose="020B0604020202020204" pitchFamily="34" charset="0"/>
              <a:buChar char="•"/>
            </a:pPr>
            <a:endParaRPr lang="en-US" dirty="0"/>
          </a:p>
          <a:p>
            <a:r>
              <a:rPr lang="en-ZA" sz="1800" dirty="0">
                <a:solidFill>
                  <a:srgbClr val="595959"/>
                </a:solidFill>
                <a:effectLst/>
                <a:latin typeface="Arial" panose="020B0604020202020204" pitchFamily="34" charset="0"/>
                <a:ea typeface="Arial" panose="020B0604020202020204" pitchFamily="34" charset="0"/>
              </a:rPr>
              <a:t>Now, in your group, see if you can identify the different examples of violence against women seen in these images on the PowerPoint. Can you put them into three categories namely: </a:t>
            </a:r>
            <a:r>
              <a:rPr lang="en-ZA" sz="1800" b="1" dirty="0">
                <a:solidFill>
                  <a:srgbClr val="595959"/>
                </a:solidFill>
                <a:effectLst/>
                <a:latin typeface="Arial" panose="020B0604020202020204" pitchFamily="34" charset="0"/>
                <a:ea typeface="Arial" panose="020B0604020202020204" pitchFamily="34" charset="0"/>
              </a:rPr>
              <a:t>Physical Abuse</a:t>
            </a:r>
            <a:r>
              <a:rPr lang="en-ZA" sz="1800" dirty="0">
                <a:solidFill>
                  <a:srgbClr val="595959"/>
                </a:solidFill>
                <a:effectLst/>
                <a:latin typeface="Arial" panose="020B0604020202020204" pitchFamily="34" charset="0"/>
                <a:ea typeface="Arial" panose="020B0604020202020204" pitchFamily="34" charset="0"/>
              </a:rPr>
              <a:t>, </a:t>
            </a:r>
            <a:r>
              <a:rPr lang="en-ZA" sz="1800" b="1" dirty="0">
                <a:solidFill>
                  <a:srgbClr val="595959"/>
                </a:solidFill>
                <a:effectLst/>
                <a:latin typeface="Arial" panose="020B0604020202020204" pitchFamily="34" charset="0"/>
                <a:ea typeface="Arial" panose="020B0604020202020204" pitchFamily="34" charset="0"/>
              </a:rPr>
              <a:t>Emotional Abuse</a:t>
            </a:r>
            <a:r>
              <a:rPr lang="en-ZA" sz="1800" dirty="0">
                <a:solidFill>
                  <a:srgbClr val="595959"/>
                </a:solidFill>
                <a:effectLst/>
                <a:latin typeface="Arial" panose="020B0604020202020204" pitchFamily="34" charset="0"/>
                <a:ea typeface="Arial" panose="020B0604020202020204" pitchFamily="34" charset="0"/>
              </a:rPr>
              <a:t> and </a:t>
            </a:r>
            <a:r>
              <a:rPr lang="en-ZA" sz="1800" b="1" dirty="0">
                <a:solidFill>
                  <a:srgbClr val="595959"/>
                </a:solidFill>
                <a:effectLst/>
                <a:latin typeface="Arial" panose="020B0604020202020204" pitchFamily="34" charset="0"/>
                <a:ea typeface="Arial" panose="020B0604020202020204" pitchFamily="34" charset="0"/>
              </a:rPr>
              <a:t>Verbal Abuse</a:t>
            </a:r>
            <a:r>
              <a:rPr lang="en-ZA" sz="1800" dirty="0">
                <a:solidFill>
                  <a:srgbClr val="595959"/>
                </a:solidFill>
                <a:effectLst/>
                <a:latin typeface="Arial" panose="020B0604020202020204" pitchFamily="34" charset="0"/>
                <a:ea typeface="Arial" panose="020B0604020202020204" pitchFamily="34" charset="0"/>
              </a:rPr>
              <a:t>? </a:t>
            </a:r>
            <a:br>
              <a:rPr lang="en-ZA" sz="1800" dirty="0">
                <a:solidFill>
                  <a:srgbClr val="595959"/>
                </a:solidFill>
                <a:effectLst/>
                <a:latin typeface="Arial" panose="020B0604020202020204" pitchFamily="34" charset="0"/>
                <a:ea typeface="Arial" panose="020B0604020202020204" pitchFamily="34" charset="0"/>
              </a:rPr>
            </a:br>
            <a:endParaRPr lang="en-ZA" sz="1800" dirty="0">
              <a:solidFill>
                <a:srgbClr val="595959"/>
              </a:solidFill>
              <a:effectLst/>
              <a:latin typeface="Arial" panose="020B0604020202020204" pitchFamily="34" charset="0"/>
              <a:ea typeface="Arial" panose="020B0604020202020204" pitchFamily="34" charset="0"/>
            </a:endParaRPr>
          </a:p>
          <a:p>
            <a:r>
              <a:rPr lang="en-ZA" sz="1800" dirty="0">
                <a:solidFill>
                  <a:srgbClr val="595959"/>
                </a:solidFill>
                <a:effectLst/>
                <a:latin typeface="Arial" panose="020B0604020202020204" pitchFamily="34" charset="0"/>
              </a:rPr>
              <a:t>See </a:t>
            </a:r>
            <a:r>
              <a:rPr lang="en-ZA" sz="1800" b="1" i="1" u="sng" dirty="0">
                <a:solidFill>
                  <a:srgbClr val="595959"/>
                </a:solidFill>
                <a:effectLst/>
                <a:latin typeface="Arial" panose="020B0604020202020204" pitchFamily="34" charset="0"/>
              </a:rPr>
              <a:t>Teacher Notes</a:t>
            </a:r>
            <a:endParaRPr lang="en-US" b="1" i="1" u="sng" dirty="0"/>
          </a:p>
        </p:txBody>
      </p:sp>
      <p:sp>
        <p:nvSpPr>
          <p:cNvPr id="4" name="Slide Number Placeholder 3"/>
          <p:cNvSpPr>
            <a:spLocks noGrp="1"/>
          </p:cNvSpPr>
          <p:nvPr>
            <p:ph type="sldNum" sz="quarter" idx="5"/>
          </p:nvPr>
        </p:nvSpPr>
        <p:spPr/>
        <p:txBody>
          <a:bodyPr/>
          <a:lstStyle/>
          <a:p>
            <a:fld id="{BE562D53-21CB-2C45-90B0-09CFF7E622AC}" type="slidenum">
              <a:rPr lang="en-US" smtClean="0"/>
              <a:t>2</a:t>
            </a:fld>
            <a:endParaRPr lang="en-US"/>
          </a:p>
        </p:txBody>
      </p:sp>
    </p:spTree>
    <p:extLst>
      <p:ext uri="{BB962C8B-B14F-4D97-AF65-F5344CB8AC3E}">
        <p14:creationId xmlns:p14="http://schemas.microsoft.com/office/powerpoint/2010/main" val="318108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3-4: Teaching and Individual Activity 7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af-ZA" sz="1800" dirty="0">
                <a:solidFill>
                  <a:srgbClr val="595959"/>
                </a:solidFill>
                <a:effectLst/>
                <a:latin typeface="Arial" panose="020B0604020202020204" pitchFamily="34" charset="0"/>
                <a:ea typeface="Arial" panose="020B0604020202020204" pitchFamily="34" charset="0"/>
              </a:rPr>
              <a:t>As we’ve seen in some of the examples you’ve just discussed, violence can take on many different forms and appear in different places. Violence includes the obvious examples like murder but can also include damaging someone else's property or manipulating them to feel so afraid they cannot do anything.</a:t>
            </a:r>
            <a:endParaRPr lang="en-ZA" sz="1800" dirty="0">
              <a:solidFill>
                <a:srgbClr val="000000"/>
              </a:solidFill>
              <a:effectLst/>
              <a:latin typeface="Times New Roman" panose="02020603050405020304" pitchFamily="18" charset="0"/>
              <a:ea typeface="Times New Roman" panose="02020603050405020304" pitchFamily="18" charset="0"/>
            </a:endParaRPr>
          </a:p>
          <a:p>
            <a:endParaRPr lang="en-US" dirty="0"/>
          </a:p>
          <a:p>
            <a:r>
              <a:rPr lang="en-ZA" sz="1800" dirty="0">
                <a:solidFill>
                  <a:srgbClr val="404040"/>
                </a:solidFill>
                <a:effectLst/>
                <a:latin typeface="Arial" panose="020B0604020202020204" pitchFamily="34" charset="0"/>
                <a:ea typeface="Times New Roman" panose="02020603050405020304" pitchFamily="18" charset="0"/>
              </a:rPr>
              <a:t>You could say that violence is found in the homes, schools and communities. Let’s take a closer look at each of these in more detail. While we are working through these definitions, write them into </a:t>
            </a:r>
            <a:r>
              <a:rPr lang="en-ZA" sz="1800" b="1" i="1" dirty="0">
                <a:solidFill>
                  <a:srgbClr val="404040"/>
                </a:solidFill>
                <a:effectLst/>
                <a:latin typeface="Arial" panose="020B0604020202020204" pitchFamily="34" charset="0"/>
                <a:ea typeface="Times New Roman" panose="02020603050405020304" pitchFamily="18" charset="0"/>
              </a:rPr>
              <a:t>Activity 1 </a:t>
            </a:r>
            <a:r>
              <a:rPr lang="en-ZA" sz="1800" dirty="0">
                <a:solidFill>
                  <a:srgbClr val="404040"/>
                </a:solidFill>
                <a:effectLst/>
                <a:latin typeface="Arial" panose="020B0604020202020204" pitchFamily="34" charset="0"/>
                <a:ea typeface="Times New Roman" panose="02020603050405020304" pitchFamily="18" charset="0"/>
              </a:rPr>
              <a:t>on your </a:t>
            </a:r>
            <a:r>
              <a:rPr lang="en-ZA" sz="1800" b="1" i="1" u="sng" dirty="0">
                <a:solidFill>
                  <a:srgbClr val="404040"/>
                </a:solidFill>
                <a:effectLst/>
                <a:latin typeface="Arial" panose="020B0604020202020204" pitchFamily="34" charset="0"/>
                <a:ea typeface="Times New Roman" panose="02020603050405020304" pitchFamily="18"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a:t>
            </a:r>
            <a:endParaRPr lang="en-US" dirty="0"/>
          </a:p>
          <a:p>
            <a:endParaRPr lang="en-US" dirty="0"/>
          </a:p>
          <a:p>
            <a:r>
              <a:rPr lang="en-ZA" sz="1800" b="1" i="1" dirty="0">
                <a:solidFill>
                  <a:srgbClr val="404040"/>
                </a:solidFill>
                <a:effectLst/>
                <a:latin typeface="Arial" panose="020B0604020202020204" pitchFamily="34" charset="0"/>
                <a:ea typeface="Times New Roman" panose="02020603050405020304" pitchFamily="18" charset="0"/>
              </a:rPr>
              <a:t>Domestic violence</a:t>
            </a:r>
            <a:r>
              <a:rPr lang="en-ZA" sz="1800" dirty="0">
                <a:solidFill>
                  <a:srgbClr val="404040"/>
                </a:solidFill>
                <a:effectLst/>
                <a:latin typeface="Arial" panose="020B0604020202020204" pitchFamily="34" charset="0"/>
                <a:ea typeface="Times New Roman" panose="02020603050405020304" pitchFamily="18" charset="0"/>
              </a:rPr>
              <a:t> is the term given to violence that takes place in the home. This type of violence could be subtle which means that it’s not always easily recognizable. Often the abuser wants to control the home environment and</a:t>
            </a:r>
            <a:r>
              <a:rPr lang="en-ZA" sz="1800" dirty="0">
                <a:effectLst/>
                <a:latin typeface="Times New Roman" panose="02020603050405020304" pitchFamily="18" charset="0"/>
                <a:ea typeface="Times New Roman" panose="02020603050405020304" pitchFamily="18" charset="0"/>
              </a:rPr>
              <a:t> </a:t>
            </a:r>
            <a:r>
              <a:rPr lang="en-ZA" sz="1800" dirty="0">
                <a:solidFill>
                  <a:srgbClr val="404040"/>
                </a:solidFill>
                <a:effectLst/>
                <a:latin typeface="Arial" panose="020B0604020202020204" pitchFamily="34" charset="0"/>
                <a:ea typeface="Times New Roman" panose="02020603050405020304" pitchFamily="18" charset="0"/>
              </a:rPr>
              <a:t>the people in it. The abuser wants to scare the victim into submission, so they do not fight back and try and leave the situation.</a:t>
            </a:r>
          </a:p>
          <a:p>
            <a:endParaRPr lang="en-ZA" sz="1800" dirty="0">
              <a:solidFill>
                <a:srgbClr val="404040"/>
              </a:solidFill>
              <a:effectLst/>
              <a:latin typeface="Arial" panose="020B0604020202020204" pitchFamily="34" charset="0"/>
              <a:ea typeface="Times New Roman" panose="02020603050405020304" pitchFamily="18" charset="0"/>
            </a:endParaRPr>
          </a:p>
          <a:p>
            <a:r>
              <a:rPr lang="en-ZA" sz="1800" dirty="0">
                <a:solidFill>
                  <a:srgbClr val="404040"/>
                </a:solidFill>
                <a:effectLst/>
                <a:latin typeface="Arial" panose="020B0604020202020204" pitchFamily="34" charset="0"/>
                <a:ea typeface="Times New Roman" panose="02020603050405020304" pitchFamily="18" charset="0"/>
              </a:rPr>
              <a:t>We saw in the previous activity that violence can be: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404040"/>
                </a:solidFill>
                <a:effectLst/>
                <a:latin typeface="Arial" panose="020B0604020202020204" pitchFamily="34" charset="0"/>
                <a:ea typeface="Times New Roman" panose="02020603050405020304" pitchFamily="18" charset="0"/>
              </a:rPr>
              <a:t>Physical:</a:t>
            </a:r>
            <a:r>
              <a:rPr lang="en-ZA" sz="1800" dirty="0">
                <a:solidFill>
                  <a:srgbClr val="404040"/>
                </a:solidFill>
                <a:effectLst/>
                <a:latin typeface="Arial" panose="020B0604020202020204" pitchFamily="34" charset="0"/>
                <a:ea typeface="Times New Roman" panose="02020603050405020304" pitchFamily="18" charset="0"/>
              </a:rPr>
              <a:t> when someone uses physical abuse to force to hurt someone else.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404040"/>
                </a:solidFill>
                <a:effectLst/>
                <a:latin typeface="Arial" panose="020B0604020202020204" pitchFamily="34" charset="0"/>
                <a:ea typeface="Times New Roman" panose="02020603050405020304" pitchFamily="18" charset="0"/>
              </a:rPr>
              <a:t>Verbal or emotional:</a:t>
            </a:r>
            <a:r>
              <a:rPr lang="en-ZA" sz="1800" dirty="0">
                <a:solidFill>
                  <a:srgbClr val="404040"/>
                </a:solidFill>
                <a:effectLst/>
                <a:latin typeface="Arial" panose="020B0604020202020204" pitchFamily="34" charset="0"/>
                <a:ea typeface="Times New Roman" panose="02020603050405020304" pitchFamily="18" charset="0"/>
              </a:rPr>
              <a:t> when someone uses words to intentional cause emotional trauma. This could include manipulative </a:t>
            </a:r>
            <a:r>
              <a:rPr lang="en-ZA" sz="1800" dirty="0" err="1">
                <a:solidFill>
                  <a:srgbClr val="404040"/>
                </a:solidFill>
                <a:effectLst/>
                <a:latin typeface="Arial" panose="020B0604020202020204" pitchFamily="34" charset="0"/>
                <a:ea typeface="Times New Roman" panose="02020603050405020304" pitchFamily="18" charset="0"/>
              </a:rPr>
              <a:t>behavior</a:t>
            </a:r>
            <a:r>
              <a:rPr lang="en-ZA" sz="1800" dirty="0">
                <a:solidFill>
                  <a:srgbClr val="404040"/>
                </a:solidFill>
                <a:effectLst/>
                <a:latin typeface="Arial" panose="020B0604020202020204" pitchFamily="34" charset="0"/>
                <a:ea typeface="Times New Roman" panose="02020603050405020304" pitchFamily="18" charset="0"/>
              </a:rPr>
              <a:t> out of fear of further abuse.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404040"/>
                </a:solidFill>
                <a:effectLst/>
                <a:latin typeface="Arial" panose="020B0604020202020204" pitchFamily="34" charset="0"/>
                <a:ea typeface="Times New Roman" panose="02020603050405020304" pitchFamily="18" charset="0"/>
              </a:rPr>
              <a:t>Sexual abuse:</a:t>
            </a:r>
            <a:r>
              <a:rPr lang="en-ZA" sz="1800" dirty="0">
                <a:solidFill>
                  <a:srgbClr val="404040"/>
                </a:solidFill>
                <a:effectLst/>
                <a:latin typeface="Arial" panose="020B0604020202020204" pitchFamily="34" charset="0"/>
                <a:ea typeface="Times New Roman" panose="02020603050405020304" pitchFamily="18" charset="0"/>
              </a:rPr>
              <a:t> when someone is forced into a sexual activity against their own will even if they had consented to it on a previous occasion.</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404040"/>
                </a:solidFill>
                <a:effectLst/>
                <a:latin typeface="Arial" panose="020B0604020202020204" pitchFamily="34" charset="0"/>
                <a:ea typeface="Times New Roman" panose="02020603050405020304" pitchFamily="18" charset="0"/>
              </a:rPr>
              <a:t>Damage to property:</a:t>
            </a:r>
            <a:r>
              <a:rPr lang="en-ZA" sz="1800" dirty="0">
                <a:solidFill>
                  <a:srgbClr val="404040"/>
                </a:solidFill>
                <a:effectLst/>
                <a:latin typeface="Arial" panose="020B0604020202020204" pitchFamily="34" charset="0"/>
                <a:ea typeface="Times New Roman" panose="02020603050405020304" pitchFamily="18" charset="0"/>
              </a:rPr>
              <a:t> When someone destroys property to show their power and authority.</a:t>
            </a:r>
            <a:endParaRPr lang="en-ZA" sz="1800" dirty="0">
              <a:solidFill>
                <a:srgbClr val="000000"/>
              </a:solidFill>
              <a:effectLst/>
              <a:latin typeface="Times New Roman" panose="02020603050405020304" pitchFamily="18" charset="0"/>
              <a:ea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595959"/>
                </a:solidFill>
                <a:effectLst/>
                <a:latin typeface="Arial" panose="020B0604020202020204" pitchFamily="34" charset="0"/>
              </a:rPr>
              <a:t>See </a:t>
            </a:r>
            <a:r>
              <a:rPr lang="en-ZA" sz="1200" b="1" i="1" u="sng" dirty="0">
                <a:solidFill>
                  <a:srgbClr val="595959"/>
                </a:solidFill>
                <a:effectLst/>
                <a:latin typeface="Arial" panose="020B0604020202020204" pitchFamily="34" charset="0"/>
              </a:rPr>
              <a:t>Teacher Notes</a:t>
            </a:r>
            <a:endParaRPr lang="en-US" b="1" i="1" u="sng" dirty="0"/>
          </a:p>
          <a:p>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3</a:t>
            </a:fld>
            <a:endParaRPr lang="en-US"/>
          </a:p>
        </p:txBody>
      </p:sp>
    </p:spTree>
    <p:extLst>
      <p:ext uri="{BB962C8B-B14F-4D97-AF65-F5344CB8AC3E}">
        <p14:creationId xmlns:p14="http://schemas.microsoft.com/office/powerpoint/2010/main" val="417462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a:t>
            </a:r>
          </a:p>
          <a:p>
            <a:endParaRPr lang="en-US"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Violence at a school environment is on the rise in South Africa. Sometimes this violence has been occurring for a while but goes unreported until someone gets seriously injured or dies. Some learners feel intimidated or afraid to report this </a:t>
            </a:r>
            <a:r>
              <a:rPr lang="en-ZA" sz="1800" dirty="0" err="1">
                <a:solidFill>
                  <a:srgbClr val="595959"/>
                </a:solidFill>
                <a:effectLst/>
                <a:latin typeface="Arial" panose="020B0604020202020204" pitchFamily="34" charset="0"/>
                <a:ea typeface="Arial" panose="020B0604020202020204" pitchFamily="34" charset="0"/>
              </a:rPr>
              <a:t>behavior</a:t>
            </a:r>
            <a:endParaRPr lang="en-ZA" sz="1800" dirty="0">
              <a:effectLst/>
              <a:latin typeface="Times New Roman" panose="02020603050405020304" pitchFamily="18" charset="0"/>
              <a:ea typeface="Times New Roman" panose="02020603050405020304" pitchFamily="18" charset="0"/>
            </a:endParaRPr>
          </a:p>
          <a:p>
            <a:endParaRPr lang="en-ZA" sz="1800" dirty="0">
              <a:solidFill>
                <a:srgbClr val="595959"/>
              </a:solidFill>
              <a:effectLst/>
              <a:latin typeface="Arial" panose="020B0604020202020204" pitchFamily="34" charset="0"/>
              <a:ea typeface="Arial" panose="020B0604020202020204" pitchFamily="34" charset="0"/>
            </a:endParaRPr>
          </a:p>
          <a:p>
            <a:r>
              <a:rPr lang="en-ZA" sz="1800" dirty="0">
                <a:solidFill>
                  <a:srgbClr val="595959"/>
                </a:solidFill>
                <a:effectLst/>
                <a:latin typeface="Arial" panose="020B0604020202020204" pitchFamily="34" charset="0"/>
                <a:ea typeface="Arial" panose="020B0604020202020204" pitchFamily="34" charset="0"/>
              </a:rPr>
              <a:t>Unfortunately, you would find examples of the same kind of abuse mentioned in domestic abuse. This includes sexual, physical, emotional and destruction of property.</a:t>
            </a:r>
            <a:endParaRPr lang="en-US" dirty="0"/>
          </a:p>
          <a:p>
            <a:endParaRPr lang="en-US" dirty="0"/>
          </a:p>
          <a:p>
            <a:pPr marL="342900" lvl="0" indent="-342900">
              <a:buFont typeface="Wingdings" panose="05000000000000000000" pitchFamily="2" charset="2"/>
              <a:buChar char=""/>
            </a:pPr>
            <a:r>
              <a:rPr lang="en-ZA" sz="1800" b="1" dirty="0">
                <a:solidFill>
                  <a:srgbClr val="595959"/>
                </a:solidFill>
                <a:effectLst/>
                <a:latin typeface="Arial" panose="020B0604020202020204" pitchFamily="34" charset="0"/>
                <a:ea typeface="Arial" panose="020B0604020202020204" pitchFamily="34" charset="0"/>
              </a:rPr>
              <a:t>Physical:</a:t>
            </a:r>
            <a:r>
              <a:rPr lang="en-ZA" sz="1800" dirty="0">
                <a:solidFill>
                  <a:srgbClr val="595959"/>
                </a:solidFill>
                <a:effectLst/>
                <a:latin typeface="Arial" panose="020B0604020202020204" pitchFamily="34" charset="0"/>
                <a:ea typeface="Arial" panose="020B0604020202020204" pitchFamily="34" charset="0"/>
              </a:rPr>
              <a:t> when learners are fighting, hitting, pushing or tripping others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b="1" dirty="0">
                <a:solidFill>
                  <a:srgbClr val="595959"/>
                </a:solidFill>
                <a:effectLst/>
                <a:latin typeface="Arial" panose="020B0604020202020204" pitchFamily="34" charset="0"/>
                <a:ea typeface="Arial" panose="020B0604020202020204" pitchFamily="34" charset="0"/>
              </a:rPr>
              <a:t>Verbal or emotional:</a:t>
            </a:r>
            <a:r>
              <a:rPr lang="en-ZA" sz="1800" dirty="0">
                <a:solidFill>
                  <a:srgbClr val="595959"/>
                </a:solidFill>
                <a:effectLst/>
                <a:latin typeface="Arial" panose="020B0604020202020204" pitchFamily="34" charset="0"/>
                <a:ea typeface="Arial" panose="020B0604020202020204" pitchFamily="34" charset="0"/>
              </a:rPr>
              <a:t> when someone slanders another learner by spreading rumours. This could include bullying over social media platforms.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800" b="1" dirty="0">
                <a:solidFill>
                  <a:srgbClr val="595959"/>
                </a:solidFill>
                <a:effectLst/>
                <a:latin typeface="Arial" panose="020B0604020202020204" pitchFamily="34" charset="0"/>
                <a:ea typeface="Arial" panose="020B0604020202020204" pitchFamily="34" charset="0"/>
              </a:rPr>
              <a:t>Sexual abuse:</a:t>
            </a:r>
            <a:r>
              <a:rPr lang="en-ZA" sz="1800" dirty="0">
                <a:solidFill>
                  <a:srgbClr val="595959"/>
                </a:solidFill>
                <a:effectLst/>
                <a:latin typeface="Arial" panose="020B0604020202020204" pitchFamily="34" charset="0"/>
                <a:ea typeface="Arial" panose="020B0604020202020204" pitchFamily="34" charset="0"/>
              </a:rPr>
              <a:t> this could include a learner forced into (intimidated) a sexual activity with a teacher or other student.</a:t>
            </a:r>
            <a:endParaRPr lang="en-US" sz="1800" dirty="0"/>
          </a:p>
          <a:p>
            <a:pPr marL="0" lvl="0" indent="0">
              <a:buFont typeface="Wingdings" panose="05000000000000000000" pitchFamily="2" charset="2"/>
              <a:buNone/>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4</a:t>
            </a:fld>
            <a:endParaRPr lang="en-US"/>
          </a:p>
        </p:txBody>
      </p:sp>
    </p:spTree>
    <p:extLst>
      <p:ext uri="{BB962C8B-B14F-4D97-AF65-F5344CB8AC3E}">
        <p14:creationId xmlns:p14="http://schemas.microsoft.com/office/powerpoint/2010/main" val="360819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Group discussion and feedback- 10 min</a:t>
            </a:r>
          </a:p>
          <a:p>
            <a:endParaRPr lang="en-US" dirty="0"/>
          </a:p>
          <a:p>
            <a:r>
              <a:rPr lang="af-ZA" sz="1800" dirty="0">
                <a:solidFill>
                  <a:srgbClr val="FF0000"/>
                </a:solidFill>
                <a:effectLst/>
                <a:latin typeface="Arial" panose="020B0604020202020204" pitchFamily="34" charset="0"/>
                <a:ea typeface="Arial" panose="020B0604020202020204" pitchFamily="34" charset="0"/>
              </a:rPr>
              <a:t>(Teacher</a:t>
            </a:r>
            <a:r>
              <a:rPr lang="af-ZA" sz="1800" dirty="0">
                <a:solidFill>
                  <a:srgbClr val="595959"/>
                </a:solidFill>
                <a:effectLst/>
                <a:latin typeface="Arial" panose="020B0604020202020204" pitchFamily="34" charset="0"/>
                <a:ea typeface="Arial" panose="020B0604020202020204" pitchFamily="34" charset="0"/>
              </a:rPr>
              <a:t> to hand out blank A4 paper to each group for </a:t>
            </a:r>
            <a:r>
              <a:rPr lang="af-ZA" sz="1800" b="1" i="1" dirty="0">
                <a:solidFill>
                  <a:srgbClr val="595959"/>
                </a:solidFill>
                <a:effectLst/>
                <a:latin typeface="Arial" panose="020B0604020202020204" pitchFamily="34" charset="0"/>
                <a:ea typeface="Arial" panose="020B0604020202020204" pitchFamily="34" charset="0"/>
              </a:rPr>
              <a:t>Activity 2</a:t>
            </a:r>
            <a:r>
              <a:rPr lang="af-ZA" sz="1800" dirty="0">
                <a:solidFill>
                  <a:srgbClr val="595959"/>
                </a:solidFill>
                <a:effectLst/>
                <a:latin typeface="Arial" panose="020B0604020202020204" pitchFamily="34" charset="0"/>
                <a:ea typeface="Arial" panose="020B0604020202020204" pitchFamily="34" charset="0"/>
              </a:rPr>
              <a:t> (</a:t>
            </a:r>
            <a:r>
              <a:rPr lang="en-ZA" sz="1800" b="1" i="1" u="sng" dirty="0">
                <a:solidFill>
                  <a:srgbClr val="404040"/>
                </a:solidFill>
                <a:effectLst/>
                <a:latin typeface="Arial" panose="020B0604020202020204" pitchFamily="34" charset="0"/>
                <a:ea typeface="Times New Roman" panose="02020603050405020304" pitchFamily="18"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for groups to mind map answers.)</a:t>
            </a:r>
            <a:endParaRPr lang="en-US" dirty="0"/>
          </a:p>
          <a:p>
            <a:endParaRPr lang="en-US"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These examples of violence in schools were recorded in an online article in the UK. In your groups discuss the following questions (see </a:t>
            </a:r>
            <a:r>
              <a:rPr lang="en-ZA" sz="1800" b="1" i="1" dirty="0">
                <a:solidFill>
                  <a:srgbClr val="595959"/>
                </a:solidFill>
                <a:effectLst/>
                <a:latin typeface="Arial" panose="020B0604020202020204" pitchFamily="34" charset="0"/>
                <a:ea typeface="Arial" panose="020B0604020202020204" pitchFamily="34" charset="0"/>
              </a:rPr>
              <a:t>Activity 2</a:t>
            </a:r>
            <a:r>
              <a:rPr lang="en-ZA" sz="1800" dirty="0">
                <a:solidFill>
                  <a:srgbClr val="595959"/>
                </a:solidFill>
                <a:effectLst/>
                <a:latin typeface="Arial" panose="020B0604020202020204" pitchFamily="34" charset="0"/>
                <a:ea typeface="Arial" panose="020B0604020202020204" pitchFamily="34" charset="0"/>
              </a:rPr>
              <a:t>) and mind map your answers on the page your teacher has given to you.</a:t>
            </a:r>
            <a:br>
              <a:rPr lang="en-ZA" sz="1800" dirty="0">
                <a:solidFill>
                  <a:srgbClr val="595959"/>
                </a:solidFill>
                <a:effectLst/>
                <a:latin typeface="Arial" panose="020B0604020202020204" pitchFamily="34" charset="0"/>
                <a:ea typeface="Arial" panose="020B0604020202020204" pitchFamily="34" charset="0"/>
              </a:rPr>
            </a:br>
            <a:endParaRPr lang="en-ZA" sz="1800" dirty="0">
              <a:solidFill>
                <a:srgbClr val="595959"/>
              </a:solidFill>
              <a:effectLst/>
              <a:latin typeface="Arial" panose="020B0604020202020204" pitchFamily="34" charset="0"/>
              <a:ea typeface="Arial" panose="020B0604020202020204" pitchFamily="34" charset="0"/>
            </a:endParaRPr>
          </a:p>
          <a:p>
            <a:pPr marL="285750" lvl="0" indent="-285750">
              <a:buFont typeface="Courier New" panose="02070309020205020404" pitchFamily="49" charset="0"/>
              <a:buChar char="o"/>
            </a:pPr>
            <a:r>
              <a:rPr lang="en-ZA" sz="1800" dirty="0">
                <a:solidFill>
                  <a:srgbClr val="595959"/>
                </a:solidFill>
                <a:effectLst/>
                <a:latin typeface="Arial" panose="020B0604020202020204" pitchFamily="34" charset="0"/>
                <a:ea typeface="Arial" panose="020B0604020202020204" pitchFamily="34" charset="0"/>
              </a:rPr>
              <a:t>Do you think this is a realistic representation of violence in South African schools?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en-ZA" sz="1800" dirty="0">
                <a:solidFill>
                  <a:srgbClr val="595959"/>
                </a:solidFill>
                <a:effectLst/>
                <a:latin typeface="Arial" panose="020B0604020202020204" pitchFamily="34" charset="0"/>
                <a:ea typeface="Arial" panose="020B0604020202020204" pitchFamily="34" charset="0"/>
              </a:rPr>
              <a:t>Statistics show that violence is on the increase in SA schools. Why do you think this is?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en-ZA" sz="1800" dirty="0">
                <a:solidFill>
                  <a:srgbClr val="595959"/>
                </a:solidFill>
                <a:effectLst/>
                <a:latin typeface="Arial" panose="020B0604020202020204" pitchFamily="34" charset="0"/>
                <a:ea typeface="Arial" panose="020B0604020202020204" pitchFamily="34" charset="0"/>
              </a:rPr>
              <a:t>Why are teenagers afraid to report intimidation types of violence like bullying?</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en-ZA" sz="1800" dirty="0">
                <a:solidFill>
                  <a:srgbClr val="595959"/>
                </a:solidFill>
                <a:effectLst/>
                <a:latin typeface="Arial" panose="020B0604020202020204" pitchFamily="34" charset="0"/>
                <a:ea typeface="Arial" panose="020B0604020202020204" pitchFamily="34" charset="0"/>
              </a:rPr>
              <a:t>How does bullying impact an individual?</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en-ZA" sz="1800" dirty="0">
                <a:solidFill>
                  <a:srgbClr val="595959"/>
                </a:solidFill>
                <a:effectLst/>
                <a:latin typeface="Arial" panose="020B0604020202020204" pitchFamily="34" charset="0"/>
                <a:ea typeface="Arial" panose="020B0604020202020204" pitchFamily="34" charset="0"/>
              </a:rPr>
              <a:t>What could you do as a Grade 9 class to have a voice against violence amongst your peers?</a:t>
            </a:r>
            <a:endParaRPr lang="en-ZA" sz="1800" dirty="0">
              <a:effectLst/>
              <a:latin typeface="Times New Roman" panose="02020603050405020304" pitchFamily="18" charset="0"/>
              <a:ea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595959"/>
                </a:solidFill>
                <a:effectLst/>
                <a:latin typeface="Arial" panose="020B0604020202020204" pitchFamily="34" charset="0"/>
              </a:rPr>
              <a:t>See </a:t>
            </a:r>
            <a:r>
              <a:rPr lang="en-ZA" sz="1200" b="1" i="1" u="sng" dirty="0">
                <a:solidFill>
                  <a:srgbClr val="595959"/>
                </a:solidFill>
                <a:effectLst/>
                <a:latin typeface="Arial" panose="020B0604020202020204" pitchFamily="34" charset="0"/>
              </a:rPr>
              <a:t>Teacher Notes</a:t>
            </a:r>
            <a:endParaRPr lang="en-US" b="1" i="1" u="sng" dirty="0"/>
          </a:p>
          <a:p>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5</a:t>
            </a:fld>
            <a:endParaRPr lang="en-US"/>
          </a:p>
        </p:txBody>
      </p:sp>
    </p:spTree>
    <p:extLst>
      <p:ext uri="{BB962C8B-B14F-4D97-AF65-F5344CB8AC3E}">
        <p14:creationId xmlns:p14="http://schemas.microsoft.com/office/powerpoint/2010/main" val="142202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 +7: Teaching and Individual Activity 7 min</a:t>
            </a:r>
          </a:p>
          <a:p>
            <a:endParaRPr lang="en-US" dirty="0"/>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Violence in the community occurs between the different groups of people that live in a geographical area. We can also see examples of physical, emotional, sexual and damage to property in communities. In South African communities we have seen an increase in gang violence and xenophobia.</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In some communities, gangs fight over control and often innocent victims are caught in the middle. Some gangs threaten the community to pay a “safety tax” to ensure their protection by the community gangs. If community members resist, they are often murdered or tortured.</a:t>
            </a:r>
            <a:endParaRPr lang="en-ZA" sz="1800" dirty="0">
              <a:solidFill>
                <a:srgbClr val="000000"/>
              </a:solidFill>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en-ZA" sz="1800" b="1" i="1" dirty="0">
                <a:solidFill>
                  <a:srgbClr val="595959"/>
                </a:solidFill>
                <a:effectLst/>
                <a:latin typeface="Arial" panose="020B0604020202020204" pitchFamily="34" charset="0"/>
                <a:ea typeface="Arial" panose="020B0604020202020204" pitchFamily="34" charset="0"/>
              </a:rPr>
              <a:t>Xenophobia</a:t>
            </a:r>
            <a:r>
              <a:rPr lang="en-ZA" sz="1800" dirty="0">
                <a:solidFill>
                  <a:srgbClr val="595959"/>
                </a:solidFill>
                <a:effectLst/>
                <a:latin typeface="Arial" panose="020B0604020202020204" pitchFamily="34" charset="0"/>
                <a:ea typeface="Arial" panose="020B0604020202020204" pitchFamily="34" charset="0"/>
              </a:rPr>
              <a:t> is when groups within a community act upon their prejudice towards foreigners in their community. Sometimes this looks like homes being burnt, individuals being tortured or murdered.</a:t>
            </a:r>
            <a:endParaRPr lang="en-US" dirty="0"/>
          </a:p>
          <a:p>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6</a:t>
            </a:fld>
            <a:endParaRPr lang="en-US"/>
          </a:p>
        </p:txBody>
      </p:sp>
    </p:spTree>
    <p:extLst>
      <p:ext uri="{BB962C8B-B14F-4D97-AF65-F5344CB8AC3E}">
        <p14:creationId xmlns:p14="http://schemas.microsoft.com/office/powerpoint/2010/main" val="190693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a:t>
            </a:r>
          </a:p>
          <a:p>
            <a:endParaRPr lang="en-US" dirty="0"/>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From your group discussion I think you can see that it’s not always easy to point to one particular reason why people act violently. It’s difficult when we hear of people we know and care about doing violent acts.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In the next few minutes complete the questions in </a:t>
            </a:r>
            <a:r>
              <a:rPr lang="en-ZA" sz="1800" b="1" i="1" dirty="0">
                <a:solidFill>
                  <a:srgbClr val="404040"/>
                </a:solidFill>
                <a:effectLst/>
                <a:latin typeface="Arial" panose="020B0604020202020204" pitchFamily="34" charset="0"/>
                <a:ea typeface="Times New Roman" panose="02020603050405020304" pitchFamily="18" charset="0"/>
              </a:rPr>
              <a:t>Activity 3</a:t>
            </a:r>
            <a:r>
              <a:rPr lang="en-ZA" sz="1800" dirty="0">
                <a:solidFill>
                  <a:srgbClr val="404040"/>
                </a:solidFill>
                <a:effectLst/>
                <a:latin typeface="Arial" panose="020B0604020202020204" pitchFamily="34" charset="0"/>
                <a:ea typeface="Times New Roman" panose="02020603050405020304" pitchFamily="18" charset="0"/>
              </a:rPr>
              <a:t> on your </a:t>
            </a:r>
            <a:r>
              <a:rPr lang="en-ZA" sz="1800" b="1" i="1" u="sng" dirty="0">
                <a:solidFill>
                  <a:srgbClr val="404040"/>
                </a:solidFill>
                <a:effectLst/>
                <a:latin typeface="Arial" panose="020B0604020202020204" pitchFamily="34" charset="0"/>
                <a:ea typeface="Times New Roman" panose="02020603050405020304" pitchFamily="18"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(Allow about 4min)</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In preparation for the next lesson, you will need to do some research before you return to class by interviewing FIVE different members of your community. This could include a parent, neighbour, school friends etc.</a:t>
            </a:r>
            <a:endParaRPr lang="en-ZA" sz="1800" dirty="0">
              <a:solidFill>
                <a:srgbClr val="000000"/>
              </a:solidFill>
              <a:effectLst/>
              <a:latin typeface="Times New Roman" panose="02020603050405020304" pitchFamily="18" charset="0"/>
              <a:ea typeface="Times New Roman" panose="02020603050405020304" pitchFamily="18" charset="0"/>
            </a:endParaRPr>
          </a:p>
          <a:p>
            <a:endParaRPr lang="en-ZA" sz="1800" dirty="0">
              <a:solidFill>
                <a:srgbClr val="404040"/>
              </a:solidFill>
              <a:effectLst/>
              <a:latin typeface="Arial" panose="020B0604020202020204" pitchFamily="34" charset="0"/>
              <a:ea typeface="Times New Roman" panose="02020603050405020304" pitchFamily="18" charset="0"/>
            </a:endParaRPr>
          </a:p>
          <a:p>
            <a:r>
              <a:rPr lang="en-ZA" sz="1800" dirty="0">
                <a:solidFill>
                  <a:srgbClr val="404040"/>
                </a:solidFill>
                <a:effectLst/>
                <a:latin typeface="Arial" panose="020B0604020202020204" pitchFamily="34" charset="0"/>
                <a:ea typeface="Times New Roman" panose="02020603050405020304" pitchFamily="18" charset="0"/>
              </a:rPr>
              <a:t>You are welcome to add another THREE questions to the questionnaire in </a:t>
            </a:r>
            <a:r>
              <a:rPr lang="en-ZA" sz="1800" b="1" i="1" dirty="0">
                <a:solidFill>
                  <a:srgbClr val="404040"/>
                </a:solidFill>
                <a:effectLst/>
                <a:latin typeface="Arial" panose="020B0604020202020204" pitchFamily="34" charset="0"/>
                <a:ea typeface="Times New Roman" panose="02020603050405020304" pitchFamily="18" charset="0"/>
              </a:rPr>
              <a:t>Activity 3</a:t>
            </a:r>
            <a:r>
              <a:rPr lang="en-ZA" sz="1800" dirty="0">
                <a:solidFill>
                  <a:srgbClr val="404040"/>
                </a:solidFill>
                <a:effectLst/>
                <a:latin typeface="Arial" panose="020B0604020202020204" pitchFamily="34" charset="0"/>
                <a:ea typeface="Times New Roman" panose="02020603050405020304" pitchFamily="18" charset="0"/>
              </a:rPr>
              <a:t> you just completed that you would like to ask. Your questions should ask for opinions on why violence occurs in communities and the impact this violence has on individuals in the community.</a:t>
            </a:r>
            <a:endParaRPr lang="en-US" dirty="0"/>
          </a:p>
          <a:p>
            <a:endParaRPr lang="en-US" dirty="0"/>
          </a:p>
          <a:p>
            <a:r>
              <a:rPr lang="en-US" dirty="0"/>
              <a:t>Take a moment to plan who you would like to give your questionnaire to complete before the next lesson.</a:t>
            </a:r>
          </a:p>
        </p:txBody>
      </p:sp>
      <p:sp>
        <p:nvSpPr>
          <p:cNvPr id="4" name="Slide Number Placeholder 3"/>
          <p:cNvSpPr>
            <a:spLocks noGrp="1"/>
          </p:cNvSpPr>
          <p:nvPr>
            <p:ph type="sldNum" sz="quarter" idx="5"/>
          </p:nvPr>
        </p:nvSpPr>
        <p:spPr/>
        <p:txBody>
          <a:bodyPr/>
          <a:lstStyle/>
          <a:p>
            <a:fld id="{BE562D53-21CB-2C45-90B0-09CFF7E622AC}" type="slidenum">
              <a:rPr lang="en-US" smtClean="0"/>
              <a:t>7</a:t>
            </a:fld>
            <a:endParaRPr lang="en-US"/>
          </a:p>
        </p:txBody>
      </p:sp>
    </p:spTree>
    <p:extLst>
      <p:ext uri="{BB962C8B-B14F-4D97-AF65-F5344CB8AC3E}">
        <p14:creationId xmlns:p14="http://schemas.microsoft.com/office/powerpoint/2010/main" val="385475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 3 min</a:t>
            </a:r>
          </a:p>
          <a:p>
            <a:endParaRPr lang="en-US" dirty="0"/>
          </a:p>
          <a:p>
            <a:r>
              <a:rPr lang="en-ZA" sz="1800" dirty="0">
                <a:solidFill>
                  <a:srgbClr val="404040"/>
                </a:solidFill>
                <a:effectLst/>
                <a:latin typeface="Arial" panose="020B0604020202020204" pitchFamily="34" charset="0"/>
                <a:ea typeface="Times New Roman" panose="02020603050405020304" pitchFamily="18" charset="0"/>
              </a:rPr>
              <a:t>Teacher – hand out square page / “post-it” for </a:t>
            </a:r>
            <a:r>
              <a:rPr lang="en-ZA" sz="1800" b="1" i="1" dirty="0">
                <a:solidFill>
                  <a:srgbClr val="404040"/>
                </a:solidFill>
                <a:effectLst/>
                <a:latin typeface="Arial" panose="020B0604020202020204" pitchFamily="34" charset="0"/>
                <a:ea typeface="Times New Roman" panose="02020603050405020304" pitchFamily="18" charset="0"/>
              </a:rPr>
              <a:t>Activity 4</a:t>
            </a:r>
          </a:p>
          <a:p>
            <a:endParaRPr lang="en-ZA" sz="1800" b="1" i="1" dirty="0">
              <a:solidFill>
                <a:srgbClr val="404040"/>
              </a:solidFill>
              <a:effectLst/>
              <a:latin typeface="Arial" panose="020B0604020202020204" pitchFamily="34" charset="0"/>
            </a:endParaRPr>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We have come to the end of this lesson. It’s never easy addressing a difficult topic like violence. Take a moment to reflect on the content we have covered today. Remember we have addressed Violence in the home, school and community.</a:t>
            </a:r>
            <a:br>
              <a:rPr lang="en-ZA" sz="1800" dirty="0">
                <a:solidFill>
                  <a:srgbClr val="404040"/>
                </a:solidFill>
                <a:effectLst/>
                <a:latin typeface="Arial" panose="020B0604020202020204" pitchFamily="34" charset="0"/>
                <a:ea typeface="Times New Roman" panose="02020603050405020304" pitchFamily="18" charset="0"/>
              </a:rPr>
            </a:b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Using the two quotes on this slide as inspiration, write an inspirational quote onto your </a:t>
            </a:r>
            <a:r>
              <a:rPr lang="en-ZA" sz="1800" b="1" i="1" u="sng" dirty="0">
                <a:solidFill>
                  <a:srgbClr val="404040"/>
                </a:solidFill>
                <a:effectLst/>
                <a:latin typeface="Arial" panose="020B0604020202020204" pitchFamily="34" charset="0"/>
                <a:ea typeface="Times New Roman" panose="02020603050405020304" pitchFamily="18"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in </a:t>
            </a:r>
            <a:r>
              <a:rPr lang="en-ZA" sz="1800" b="1" i="1" dirty="0">
                <a:solidFill>
                  <a:srgbClr val="404040"/>
                </a:solidFill>
                <a:effectLst/>
                <a:latin typeface="Arial" panose="020B0604020202020204" pitchFamily="34" charset="0"/>
                <a:ea typeface="Times New Roman" panose="02020603050405020304" pitchFamily="18" charset="0"/>
              </a:rPr>
              <a:t>Activity 4</a:t>
            </a:r>
            <a:r>
              <a:rPr lang="en-ZA" sz="1800" dirty="0">
                <a:solidFill>
                  <a:srgbClr val="404040"/>
                </a:solidFill>
                <a:effectLst/>
                <a:latin typeface="Arial" panose="020B0604020202020204" pitchFamily="34" charset="0"/>
                <a:ea typeface="Times New Roman" panose="02020603050405020304" pitchFamily="18" charset="0"/>
              </a:rPr>
              <a:t>. Repeat this quote onto the small (‘post-it‘) page that your teacher has handed out that will be pasted up in your classroom.</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ZA" sz="1800" dirty="0">
                <a:solidFill>
                  <a:srgbClr val="595959"/>
                </a:solidFill>
                <a:effectLst/>
                <a:latin typeface="Arial" panose="020B0604020202020204" pitchFamily="34" charset="0"/>
              </a:rPr>
              <a:t>See </a:t>
            </a:r>
            <a:r>
              <a:rPr lang="en-ZA" sz="1800" b="1" i="1" u="sng" dirty="0">
                <a:solidFill>
                  <a:srgbClr val="595959"/>
                </a:solidFill>
                <a:effectLst/>
                <a:latin typeface="Arial" panose="020B0604020202020204" pitchFamily="34" charset="0"/>
              </a:rPr>
              <a:t>Teacher Notes</a:t>
            </a:r>
            <a:endParaRPr lang="en-US" sz="1800" b="1" i="1" u="sng" dirty="0"/>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8</a:t>
            </a:fld>
            <a:endParaRPr lang="en-US"/>
          </a:p>
        </p:txBody>
      </p:sp>
    </p:spTree>
    <p:extLst>
      <p:ext uri="{BB962C8B-B14F-4D97-AF65-F5344CB8AC3E}">
        <p14:creationId xmlns:p14="http://schemas.microsoft.com/office/powerpoint/2010/main" val="165665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F94D-0D19-E7D6-82DE-C24821247B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3857FF-7688-F128-BBF4-616C6B455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788B04-9363-777B-0850-085142612E83}"/>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D63C5E3C-2C69-5BCE-80CD-DF814CE25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CB45-2E13-BBDF-1490-E395E91095AF}"/>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13269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24B0-0310-62D6-7839-9C9C3B168E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7E9E9A-2D0A-0B08-B89F-49F4A6E10C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42E01E-AEE9-6281-A9E7-534B8E425F26}"/>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A51744B0-52DD-16BC-85D0-AAC317D1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73160-C23A-07A8-D41A-7497BA3347B8}"/>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30737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03D77-F841-09E6-95F9-22378D0AD8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F5E8C5B-DC79-49DA-A335-5B6779C941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A7DCCA-A133-3A42-B064-5A5CB3B8BDD7}"/>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4F13F615-60AC-BAE5-0448-32A29AE68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D59A0-BABE-A80F-FB69-90C293DEADB9}"/>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52956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DE86-2837-D00C-05A3-A51663BF09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59295C-80DB-3DBB-A19D-0ADCC67395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99773A-3AC1-8C15-34D0-F1455559B63F}"/>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0244425B-A0ED-B8E8-5629-DEB464603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F25C1-0350-6D08-B440-21CBF5C3190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38042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2158-D1AE-499B-6679-AFADF349A4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1C1E93-2B5C-E83B-57DE-B620368D4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A5A89C-F964-5AF6-AE69-E5C2EC661259}"/>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C0F9EE56-2880-A8B8-A515-33C35223B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0ED44-840D-8D3B-441A-383D583756B2}"/>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81489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1A49-2D8D-BE59-99D2-99F9F6A791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0461AC-8EF7-FA66-8824-98E422CB67E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EADABD-CFED-D98F-654E-C3EF0DCC0D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D3C7BE-9ACC-4845-FDDE-443DA65607FD}"/>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6" name="Footer Placeholder 5">
            <a:extLst>
              <a:ext uri="{FF2B5EF4-FFF2-40B4-BE49-F238E27FC236}">
                <a16:creationId xmlns:a16="http://schemas.microsoft.com/office/drawing/2014/main" id="{05A8F35C-81A2-29FD-0258-7AA384EEC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4CCCE-A911-A743-4EDB-8DD1D53906A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5877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E02A-971E-73B0-E7FD-C181B107A4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DD6BB6-0C07-47A6-1A87-BEA69BDCC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E9E0F2-2D16-8F96-95B8-F685F7334B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6E4AC9-730D-496B-BF41-A318C896D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D9A6A4-EE05-437A-97D2-0CF5CE8A55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021818-FC89-579D-6420-2860B94A3014}"/>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8" name="Footer Placeholder 7">
            <a:extLst>
              <a:ext uri="{FF2B5EF4-FFF2-40B4-BE49-F238E27FC236}">
                <a16:creationId xmlns:a16="http://schemas.microsoft.com/office/drawing/2014/main" id="{790A8065-F21F-188B-F6CB-54A842D4CB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50CA42-7673-2AED-D98B-30CFF6C45B1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98325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0360-0C78-4B7A-0E7D-0BECBD3D7E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1CE307D-144E-53E3-09C2-524E0E847A41}"/>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4" name="Footer Placeholder 3">
            <a:extLst>
              <a:ext uri="{FF2B5EF4-FFF2-40B4-BE49-F238E27FC236}">
                <a16:creationId xmlns:a16="http://schemas.microsoft.com/office/drawing/2014/main" id="{89D057DA-8C26-D246-014B-C1A8B7B12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2CE98-688E-2190-2703-804850A07DB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24803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12E87-F17C-1D20-4BE7-0F5F0B21A809}"/>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3" name="Footer Placeholder 2">
            <a:extLst>
              <a:ext uri="{FF2B5EF4-FFF2-40B4-BE49-F238E27FC236}">
                <a16:creationId xmlns:a16="http://schemas.microsoft.com/office/drawing/2014/main" id="{2B0BEFD7-9EAF-D478-1205-BA8C3D1CD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247CDF-5775-CA7E-5461-6C2B96CD7B1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79390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E49E-4635-DFE2-96F2-606BB85FFD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C952BF-1277-C277-0BF7-9BA5FC31C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662211-4192-ACD3-BCE6-8A358BAFF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7ECE3B-599D-94D5-F84E-21406777657A}"/>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6" name="Footer Placeholder 5">
            <a:extLst>
              <a:ext uri="{FF2B5EF4-FFF2-40B4-BE49-F238E27FC236}">
                <a16:creationId xmlns:a16="http://schemas.microsoft.com/office/drawing/2014/main" id="{ECA13C05-6F7B-A54A-8866-621A060FA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7A9B7-3662-5904-6B77-BFD7E7897855}"/>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0503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18DF-2539-4FC6-D9C4-C080CE1329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2AB3C1-2C85-7CED-0D4D-154FB3FA5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83F1D-34E6-4B0C-AEB2-930260590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63C205-C531-63EB-4CC4-6409F545D37B}"/>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6" name="Footer Placeholder 5">
            <a:extLst>
              <a:ext uri="{FF2B5EF4-FFF2-40B4-BE49-F238E27FC236}">
                <a16:creationId xmlns:a16="http://schemas.microsoft.com/office/drawing/2014/main" id="{4646B2BF-6498-32BE-3FFC-3D6A2452E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FBB9D-4524-819C-606A-56A0F6BA939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09257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BB31F-E8CC-767F-D169-6952C4E8D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11D477-063E-C84B-7929-E3ED15D27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37FFBD-459E-B2C5-BEA0-481FF9D06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60F503DE-4376-4A6E-86D6-A366C827D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CEAD9A-9B49-60CE-E0C5-C59BFC7E0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535C4-F924-5244-848E-0A891A67F802}" type="slidenum">
              <a:rPr lang="en-US" smtClean="0"/>
              <a:t>‹#›</a:t>
            </a:fld>
            <a:endParaRPr lang="en-US"/>
          </a:p>
        </p:txBody>
      </p:sp>
    </p:spTree>
    <p:extLst>
      <p:ext uri="{BB962C8B-B14F-4D97-AF65-F5344CB8AC3E}">
        <p14:creationId xmlns:p14="http://schemas.microsoft.com/office/powerpoint/2010/main" val="302416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966CB-AC26-85F2-83BE-722E460C7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99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5347-A7F2-66F7-6911-3B46EFDF830A}"/>
              </a:ext>
            </a:extLst>
          </p:cNvPr>
          <p:cNvSpPr>
            <a:spLocks noGrp="1"/>
          </p:cNvSpPr>
          <p:nvPr>
            <p:ph type="title"/>
          </p:nvPr>
        </p:nvSpPr>
        <p:spPr>
          <a:xfrm>
            <a:off x="3204136" y="282762"/>
            <a:ext cx="5299636" cy="666750"/>
          </a:xfrm>
        </p:spPr>
        <p:txBody>
          <a:bodyPr>
            <a:normAutofit fontScale="90000"/>
          </a:bodyPr>
          <a:lstStyle/>
          <a:p>
            <a:r>
              <a:rPr lang="en-US" dirty="0"/>
              <a:t>Violence against women</a:t>
            </a:r>
          </a:p>
        </p:txBody>
      </p:sp>
      <p:pic>
        <p:nvPicPr>
          <p:cNvPr id="1026" name="Picture 2" descr="Abusive Husband Helpless Wife Stick Figure Pictogram Icon vector">
            <a:extLst>
              <a:ext uri="{FF2B5EF4-FFF2-40B4-BE49-F238E27FC236}">
                <a16:creationId xmlns:a16="http://schemas.microsoft.com/office/drawing/2014/main" id="{BA4A549C-AA22-0CD0-1691-D24535E4B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466" y="949512"/>
            <a:ext cx="4958976" cy="4958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F78EA28-FC81-6907-69A2-F7AB6C031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77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33685E-E716-A4C1-ABAB-D6A109A4CB08}"/>
              </a:ext>
            </a:extLst>
          </p:cNvPr>
          <p:cNvSpPr txBox="1"/>
          <p:nvPr/>
        </p:nvSpPr>
        <p:spPr>
          <a:xfrm>
            <a:off x="416480" y="5380672"/>
            <a:ext cx="5868979" cy="1477328"/>
          </a:xfrm>
          <a:prstGeom prst="rect">
            <a:avLst/>
          </a:prstGeom>
          <a:noFill/>
        </p:spPr>
        <p:txBody>
          <a:bodyPr wrap="none" rtlCol="0">
            <a:spAutoFit/>
          </a:bodyPr>
          <a:lstStyle/>
          <a:p>
            <a:r>
              <a:rPr lang="en-US" sz="5500" dirty="0">
                <a:solidFill>
                  <a:srgbClr val="322139"/>
                </a:solidFill>
              </a:rPr>
              <a:t>Domestic Violence- </a:t>
            </a:r>
          </a:p>
          <a:p>
            <a:r>
              <a:rPr lang="en-US" sz="3500" dirty="0">
                <a:solidFill>
                  <a:srgbClr val="322139"/>
                </a:solidFill>
              </a:rPr>
              <a:t>Violence in the home</a:t>
            </a:r>
          </a:p>
        </p:txBody>
      </p:sp>
      <p:pic>
        <p:nvPicPr>
          <p:cNvPr id="6" name="Picture 5">
            <a:extLst>
              <a:ext uri="{FF2B5EF4-FFF2-40B4-BE49-F238E27FC236}">
                <a16:creationId xmlns:a16="http://schemas.microsoft.com/office/drawing/2014/main" id="{4516A751-D94F-2914-D4FF-3A2C6EA5B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19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576FC2-0015-06E0-FF0F-66CDD5FB448C}"/>
              </a:ext>
            </a:extLst>
          </p:cNvPr>
          <p:cNvSpPr txBox="1"/>
          <p:nvPr/>
        </p:nvSpPr>
        <p:spPr>
          <a:xfrm>
            <a:off x="1282990" y="558546"/>
            <a:ext cx="5386283" cy="938719"/>
          </a:xfrm>
          <a:prstGeom prst="rect">
            <a:avLst/>
          </a:prstGeom>
          <a:noFill/>
        </p:spPr>
        <p:txBody>
          <a:bodyPr wrap="none" rtlCol="0">
            <a:spAutoFit/>
          </a:bodyPr>
          <a:lstStyle/>
          <a:p>
            <a:r>
              <a:rPr lang="en-US" sz="5500" dirty="0">
                <a:solidFill>
                  <a:srgbClr val="C00000"/>
                </a:solidFill>
              </a:rPr>
              <a:t>Violence at school</a:t>
            </a:r>
            <a:endParaRPr lang="en-US" sz="3500" dirty="0">
              <a:solidFill>
                <a:srgbClr val="C00000"/>
              </a:solidFill>
            </a:endParaRPr>
          </a:p>
        </p:txBody>
      </p:sp>
      <p:pic>
        <p:nvPicPr>
          <p:cNvPr id="6" name="Picture 5">
            <a:extLst>
              <a:ext uri="{FF2B5EF4-FFF2-40B4-BE49-F238E27FC236}">
                <a16:creationId xmlns:a16="http://schemas.microsoft.com/office/drawing/2014/main" id="{E21EC8B1-C371-0ACD-D270-74669CF74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44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9EF3CC-AA3B-6E12-7577-CF8A1D9581CA}"/>
              </a:ext>
            </a:extLst>
          </p:cNvPr>
          <p:cNvSpPr/>
          <p:nvPr/>
        </p:nvSpPr>
        <p:spPr>
          <a:xfrm>
            <a:off x="531628" y="646162"/>
            <a:ext cx="10930270" cy="861774"/>
          </a:xfrm>
          <a:prstGeom prst="rect">
            <a:avLst/>
          </a:prstGeom>
        </p:spPr>
        <p:txBody>
          <a:bodyPr wrap="square">
            <a:spAutoFit/>
          </a:bodyPr>
          <a:lstStyle/>
          <a:p>
            <a:pPr algn="ctr"/>
            <a:r>
              <a:rPr lang="en-ZA" sz="2500" b="1" dirty="0">
                <a:solidFill>
                  <a:srgbClr val="000000"/>
                </a:solidFill>
                <a:latin typeface="graphik"/>
              </a:rPr>
              <a:t>“Dozens of pupils attack each other with MACHETES in shocking school violence filmed in South Africa”</a:t>
            </a:r>
            <a:endParaRPr lang="en-ZA" sz="2500" b="1" i="0" u="none" strike="noStrike" dirty="0">
              <a:solidFill>
                <a:srgbClr val="000000"/>
              </a:solidFill>
              <a:effectLst/>
              <a:latin typeface="graphik"/>
            </a:endParaRPr>
          </a:p>
        </p:txBody>
      </p:sp>
      <p:sp>
        <p:nvSpPr>
          <p:cNvPr id="5" name="Rectangle 4">
            <a:extLst>
              <a:ext uri="{FF2B5EF4-FFF2-40B4-BE49-F238E27FC236}">
                <a16:creationId xmlns:a16="http://schemas.microsoft.com/office/drawing/2014/main" id="{0FDC5633-5FB4-36BB-274A-167C9154AFF6}"/>
              </a:ext>
            </a:extLst>
          </p:cNvPr>
          <p:cNvSpPr/>
          <p:nvPr/>
        </p:nvSpPr>
        <p:spPr>
          <a:xfrm>
            <a:off x="575930" y="1671498"/>
            <a:ext cx="10930270" cy="1246495"/>
          </a:xfrm>
          <a:prstGeom prst="rect">
            <a:avLst/>
          </a:prstGeom>
        </p:spPr>
        <p:txBody>
          <a:bodyPr wrap="square">
            <a:spAutoFit/>
          </a:bodyPr>
          <a:lstStyle/>
          <a:p>
            <a:pPr algn="ctr"/>
            <a:r>
              <a:rPr lang="en-ZA" sz="2500" b="1" dirty="0">
                <a:solidFill>
                  <a:srgbClr val="000000"/>
                </a:solidFill>
                <a:latin typeface="graphik"/>
              </a:rPr>
              <a:t>“A 15-year-old pupil was arrested in Johannesburg for pulling out a gun and pointing it at a terrified teacher and threatening to shoot after an argument in class.”</a:t>
            </a:r>
            <a:endParaRPr lang="en-US" sz="2500" b="1" dirty="0"/>
          </a:p>
        </p:txBody>
      </p:sp>
      <p:sp>
        <p:nvSpPr>
          <p:cNvPr id="6" name="Rectangle 5">
            <a:extLst>
              <a:ext uri="{FF2B5EF4-FFF2-40B4-BE49-F238E27FC236}">
                <a16:creationId xmlns:a16="http://schemas.microsoft.com/office/drawing/2014/main" id="{0C7DEF2E-7418-B47F-1DC1-ABBF135354BC}"/>
              </a:ext>
            </a:extLst>
          </p:cNvPr>
          <p:cNvSpPr/>
          <p:nvPr/>
        </p:nvSpPr>
        <p:spPr>
          <a:xfrm>
            <a:off x="630865" y="2982551"/>
            <a:ext cx="10930270" cy="2400657"/>
          </a:xfrm>
          <a:prstGeom prst="rect">
            <a:avLst/>
          </a:prstGeom>
        </p:spPr>
        <p:txBody>
          <a:bodyPr wrap="square">
            <a:spAutoFit/>
          </a:bodyPr>
          <a:lstStyle/>
          <a:p>
            <a:pPr algn="ctr"/>
            <a:r>
              <a:rPr lang="en-ZA" sz="2500" b="1" dirty="0">
                <a:solidFill>
                  <a:srgbClr val="000000"/>
                </a:solidFill>
                <a:latin typeface="graphik"/>
              </a:rPr>
              <a:t>“Earlier this week, police also had to quell riots at the </a:t>
            </a:r>
            <a:r>
              <a:rPr lang="en-ZA" sz="2500" b="1" dirty="0" err="1">
                <a:solidFill>
                  <a:srgbClr val="000000"/>
                </a:solidFill>
                <a:latin typeface="graphik"/>
              </a:rPr>
              <a:t>Ndaliso</a:t>
            </a:r>
            <a:r>
              <a:rPr lang="en-ZA" sz="2500" b="1" dirty="0">
                <a:solidFill>
                  <a:srgbClr val="000000"/>
                </a:solidFill>
                <a:latin typeface="graphik"/>
              </a:rPr>
              <a:t> Senior Secondary School in the Eastern Cape where hundreds of pupils went on the rampage after failing their exams</a:t>
            </a:r>
          </a:p>
          <a:p>
            <a:pPr algn="ctr"/>
            <a:r>
              <a:rPr lang="en-ZA" sz="2500" b="1" dirty="0">
                <a:solidFill>
                  <a:srgbClr val="000000"/>
                </a:solidFill>
                <a:latin typeface="graphik"/>
              </a:rPr>
              <a:t>They demanded to be given reports saying they had passed and when the school refused, the deputy principal was attacked and the school administration block burned down. ”</a:t>
            </a:r>
            <a:endParaRPr lang="en-ZA" sz="2500" b="1" i="0" u="none" strike="noStrike" dirty="0">
              <a:solidFill>
                <a:srgbClr val="000000"/>
              </a:solidFill>
              <a:effectLst/>
              <a:latin typeface="graphik"/>
            </a:endParaRPr>
          </a:p>
        </p:txBody>
      </p:sp>
      <p:pic>
        <p:nvPicPr>
          <p:cNvPr id="3" name="Picture 2">
            <a:extLst>
              <a:ext uri="{FF2B5EF4-FFF2-40B4-BE49-F238E27FC236}">
                <a16:creationId xmlns:a16="http://schemas.microsoft.com/office/drawing/2014/main" id="{FD173AE4-4858-DA64-6746-6E2A8410B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10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520EAB-C991-9EB8-A46D-C4BB3A84DB2A}"/>
              </a:ext>
            </a:extLst>
          </p:cNvPr>
          <p:cNvSpPr txBox="1"/>
          <p:nvPr/>
        </p:nvSpPr>
        <p:spPr>
          <a:xfrm>
            <a:off x="4328372" y="507272"/>
            <a:ext cx="7863628" cy="938719"/>
          </a:xfrm>
          <a:prstGeom prst="rect">
            <a:avLst/>
          </a:prstGeom>
          <a:noFill/>
        </p:spPr>
        <p:txBody>
          <a:bodyPr wrap="none" rtlCol="0">
            <a:spAutoFit/>
          </a:bodyPr>
          <a:lstStyle/>
          <a:p>
            <a:r>
              <a:rPr lang="en-US" sz="5500" dirty="0">
                <a:solidFill>
                  <a:srgbClr val="C00000"/>
                </a:solidFill>
              </a:rPr>
              <a:t>Violence in the community</a:t>
            </a:r>
            <a:endParaRPr lang="en-US" sz="3500" dirty="0">
              <a:solidFill>
                <a:srgbClr val="C00000"/>
              </a:solidFill>
            </a:endParaRPr>
          </a:p>
        </p:txBody>
      </p:sp>
      <p:pic>
        <p:nvPicPr>
          <p:cNvPr id="6" name="Picture 5">
            <a:extLst>
              <a:ext uri="{FF2B5EF4-FFF2-40B4-BE49-F238E27FC236}">
                <a16:creationId xmlns:a16="http://schemas.microsoft.com/office/drawing/2014/main" id="{6BE83A8E-3EAE-6593-4937-26305EF8A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39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5142AE-AF8C-7529-1111-737FFCA355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63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7A70-24D5-31FE-BEDE-A6547767FD10}"/>
              </a:ext>
            </a:extLst>
          </p:cNvPr>
          <p:cNvSpPr>
            <a:spLocks noGrp="1"/>
          </p:cNvSpPr>
          <p:nvPr>
            <p:ph type="title"/>
          </p:nvPr>
        </p:nvSpPr>
        <p:spPr>
          <a:xfrm>
            <a:off x="838200" y="638009"/>
            <a:ext cx="10515600" cy="1325563"/>
          </a:xfrm>
        </p:spPr>
        <p:txBody>
          <a:bodyPr>
            <a:normAutofit/>
          </a:bodyPr>
          <a:lstStyle/>
          <a:p>
            <a:pPr algn="ctr"/>
            <a:r>
              <a:rPr lang="en-US" sz="5000" b="1" dirty="0"/>
              <a:t>R	E	F	L	E	C	T	I	O	N</a:t>
            </a:r>
          </a:p>
        </p:txBody>
      </p:sp>
      <p:sp>
        <p:nvSpPr>
          <p:cNvPr id="4" name="Title 1">
            <a:extLst>
              <a:ext uri="{FF2B5EF4-FFF2-40B4-BE49-F238E27FC236}">
                <a16:creationId xmlns:a16="http://schemas.microsoft.com/office/drawing/2014/main" id="{AAA63D84-89DA-654C-E929-60BA217CE001}"/>
              </a:ext>
            </a:extLst>
          </p:cNvPr>
          <p:cNvSpPr txBox="1">
            <a:spLocks/>
          </p:cNvSpPr>
          <p:nvPr/>
        </p:nvSpPr>
        <p:spPr>
          <a:xfrm>
            <a:off x="838200" y="25654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I	N	S	P	I	R	A	T	I	O	N</a:t>
            </a:r>
          </a:p>
        </p:txBody>
      </p:sp>
      <p:sp>
        <p:nvSpPr>
          <p:cNvPr id="5" name="TextBox 4">
            <a:extLst>
              <a:ext uri="{FF2B5EF4-FFF2-40B4-BE49-F238E27FC236}">
                <a16:creationId xmlns:a16="http://schemas.microsoft.com/office/drawing/2014/main" id="{B5687F87-32A6-E6E4-87BD-3605D0E1A3AB}"/>
              </a:ext>
            </a:extLst>
          </p:cNvPr>
          <p:cNvSpPr txBox="1"/>
          <p:nvPr/>
        </p:nvSpPr>
        <p:spPr>
          <a:xfrm>
            <a:off x="5556947" y="2011419"/>
            <a:ext cx="772969" cy="553998"/>
          </a:xfrm>
          <a:prstGeom prst="rect">
            <a:avLst/>
          </a:prstGeom>
          <a:noFill/>
        </p:spPr>
        <p:txBody>
          <a:bodyPr wrap="none" rtlCol="0">
            <a:spAutoFit/>
          </a:bodyPr>
          <a:lstStyle/>
          <a:p>
            <a:r>
              <a:rPr lang="en-US" sz="3000" dirty="0"/>
              <a:t>and</a:t>
            </a:r>
          </a:p>
        </p:txBody>
      </p:sp>
      <p:pic>
        <p:nvPicPr>
          <p:cNvPr id="8194" name="Picture 2" descr="10 Inspirational Quotes Of The Day (233) | Quotable quotes, Wisdom quotes, Inspirational  quotes">
            <a:extLst>
              <a:ext uri="{FF2B5EF4-FFF2-40B4-BE49-F238E27FC236}">
                <a16:creationId xmlns:a16="http://schemas.microsoft.com/office/drawing/2014/main" id="{44B7B87E-773C-9834-2A48-AF217A852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21395"/>
            <a:ext cx="2240640" cy="313660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80 Famous Quotes and Sayings about &quot;VIOLENCE&quot; | inspiringquotes.us">
            <a:extLst>
              <a:ext uri="{FF2B5EF4-FFF2-40B4-BE49-F238E27FC236}">
                <a16:creationId xmlns:a16="http://schemas.microsoft.com/office/drawing/2014/main" id="{721CE205-2918-7453-14DD-89F13F463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1608" y="3721395"/>
            <a:ext cx="2430392" cy="31366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4D26F9E-D5D7-DFB2-B11B-A3EE2A8CC7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59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7085</TotalTime>
  <Words>1406</Words>
  <Application>Microsoft Office PowerPoint</Application>
  <PresentationFormat>Widescreen</PresentationFormat>
  <Paragraphs>98</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Courier New</vt:lpstr>
      <vt:lpstr>graphik</vt:lpstr>
      <vt:lpstr>Symbol</vt:lpstr>
      <vt:lpstr>Times New Roman</vt:lpstr>
      <vt:lpstr>Wingdings</vt:lpstr>
      <vt:lpstr>Office Theme</vt:lpstr>
      <vt:lpstr>PowerPoint Presentation</vt:lpstr>
      <vt:lpstr>Violence against women</vt:lpstr>
      <vt:lpstr>PowerPoint Presentation</vt:lpstr>
      <vt:lpstr>PowerPoint Presentation</vt:lpstr>
      <vt:lpstr>PowerPoint Presentation</vt:lpstr>
      <vt:lpstr>PowerPoint Presentation</vt:lpstr>
      <vt:lpstr>PowerPoint Presentation</vt:lpstr>
      <vt:lpstr>R E F L E C T I O 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11</cp:revision>
  <dcterms:created xsi:type="dcterms:W3CDTF">2022-07-24T18:05:18Z</dcterms:created>
  <dcterms:modified xsi:type="dcterms:W3CDTF">2023-06-20T19:35:43Z</dcterms:modified>
</cp:coreProperties>
</file>