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65" r:id="rId3"/>
    <p:sldId id="267" r:id="rId4"/>
    <p:sldId id="268" r:id="rId5"/>
    <p:sldId id="269" r:id="rId6"/>
    <p:sldId id="266"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1" clrIdx="0">
    <p:extLst>
      <p:ext uri="{19B8F6BF-5375-455C-9EA6-DF929625EA0E}">
        <p15:presenceInfo xmlns:p15="http://schemas.microsoft.com/office/powerpoint/2012/main" userId="S::urn:spo:anon#a9481e6f9960777a468f2f5c4969b668274f0a0083a0f615d737348ec92344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931D"/>
    <a:srgbClr val="8888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7EFCE-A315-4A73-8A47-8273C67BBC60}" v="7" dt="2021-08-05T15:08:36.3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7462" autoAdjust="0"/>
  </p:normalViewPr>
  <p:slideViewPr>
    <p:cSldViewPr snapToGrid="0">
      <p:cViewPr varScale="1">
        <p:scale>
          <a:sx n="57" d="100"/>
          <a:sy n="57" d="100"/>
        </p:scale>
        <p:origin x="126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9937C2-E565-4D89-8964-79D286B25409}" type="datetimeFigureOut">
              <a:rPr lang="en-ZA" smtClean="0"/>
              <a:t>2023/06/20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DF44D-BD81-4F8F-91CF-644E56C3675A}" type="slidenum">
              <a:rPr lang="en-ZA" smtClean="0"/>
              <a:t>‹#›</a:t>
            </a:fld>
            <a:endParaRPr lang="en-ZA"/>
          </a:p>
        </p:txBody>
      </p:sp>
    </p:spTree>
    <p:extLst>
      <p:ext uri="{BB962C8B-B14F-4D97-AF65-F5344CB8AC3E}">
        <p14:creationId xmlns:p14="http://schemas.microsoft.com/office/powerpoint/2010/main" val="1844601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1 Intro - 5min</a:t>
            </a:r>
          </a:p>
          <a:p>
            <a:endParaRPr lang="en-ZA" dirty="0"/>
          </a:p>
          <a:p>
            <a:r>
              <a:rPr lang="en-ZA" dirty="0"/>
              <a:t>Welcome to the beginning of this next series on careers and career choices. We know that later on this term you will be writing your Life Orientation NSC examination. It is important to start a structured study programme to prepare for these examinations. This theme will complete your theory content for this term. Use the assisted worksheet notes to helps you prepare. Remember you want to UNDERSTAND and APPLY the content you have studied in LO this year. It is not enough to simply memorise.</a:t>
            </a:r>
          </a:p>
          <a:p>
            <a:endParaRPr lang="en-ZA" dirty="0"/>
          </a:p>
          <a:p>
            <a:r>
              <a:rPr lang="en-ZA" dirty="0"/>
              <a:t>This section will prepare you by </a:t>
            </a:r>
            <a:r>
              <a:rPr lang="en-ZA" sz="1800" dirty="0">
                <a:solidFill>
                  <a:srgbClr val="595959"/>
                </a:solidFill>
                <a:effectLst/>
                <a:latin typeface="Arial" panose="020B0604020202020204" pitchFamily="34" charset="0"/>
                <a:ea typeface="Arial" panose="020B0604020202020204" pitchFamily="34" charset="0"/>
              </a:rPr>
              <a:t>understanding the rights of the employee (workers) and the labour laws </a:t>
            </a:r>
            <a:r>
              <a:rPr lang="en-ZA" dirty="0"/>
              <a:t> in South Africa that will protect you as an employee and employer. Some of you might already have a part-time job earning a little extra money. Maybe some of you intend finding work when you finish your examinations at the end of the year. Do you know how to apply for a job? What rights you have? </a:t>
            </a:r>
          </a:p>
          <a:p>
            <a:endParaRPr lang="en-ZA" dirty="0"/>
          </a:p>
          <a:p>
            <a:r>
              <a:rPr lang="en-ZA" sz="1800" dirty="0">
                <a:solidFill>
                  <a:srgbClr val="595959"/>
                </a:solidFill>
                <a:effectLst/>
                <a:latin typeface="Arial" panose="020B0604020202020204" pitchFamily="34" charset="0"/>
                <a:ea typeface="Arial" panose="020B0604020202020204" pitchFamily="34" charset="0"/>
              </a:rPr>
              <a:t>It’s sad to say that the pandemic </a:t>
            </a:r>
            <a:r>
              <a:rPr lang="en-ZA" sz="1800" dirty="0">
                <a:solidFill>
                  <a:srgbClr val="595959"/>
                </a:solidFill>
                <a:effectLst/>
                <a:highlight>
                  <a:srgbClr val="00FFFF"/>
                </a:highlight>
                <a:latin typeface="Arial" panose="020B0604020202020204" pitchFamily="34" charset="0"/>
                <a:ea typeface="Arial" panose="020B0604020202020204" pitchFamily="34" charset="0"/>
              </a:rPr>
              <a:t>and loadshedding are</a:t>
            </a:r>
            <a:r>
              <a:rPr lang="en-ZA" sz="1800" dirty="0">
                <a:solidFill>
                  <a:srgbClr val="595959"/>
                </a:solidFill>
                <a:effectLst/>
                <a:latin typeface="Arial" panose="020B0604020202020204" pitchFamily="34" charset="0"/>
                <a:ea typeface="Arial" panose="020B0604020202020204" pitchFamily="34" charset="0"/>
              </a:rPr>
              <a:t> still a part of our everyday life. We must acknowledge that COVID </a:t>
            </a:r>
            <a:r>
              <a:rPr lang="en-ZA" sz="1800" dirty="0">
                <a:solidFill>
                  <a:srgbClr val="595959"/>
                </a:solidFill>
                <a:effectLst/>
                <a:highlight>
                  <a:srgbClr val="00FFFF"/>
                </a:highlight>
                <a:latin typeface="Arial" panose="020B0604020202020204" pitchFamily="34" charset="0"/>
                <a:ea typeface="Arial" panose="020B0604020202020204" pitchFamily="34" charset="0"/>
              </a:rPr>
              <a:t>and loadshedding have</a:t>
            </a:r>
            <a:r>
              <a:rPr lang="en-ZA" sz="1800" dirty="0">
                <a:solidFill>
                  <a:srgbClr val="595959"/>
                </a:solidFill>
                <a:effectLst/>
                <a:latin typeface="Arial" panose="020B0604020202020204" pitchFamily="34" charset="0"/>
                <a:ea typeface="Arial" panose="020B0604020202020204" pitchFamily="34" charset="0"/>
              </a:rPr>
              <a:t> impacted normal life in many ways. Take a moment to reflect… how has COVID </a:t>
            </a:r>
            <a:r>
              <a:rPr lang="en-ZA" sz="1800" dirty="0">
                <a:solidFill>
                  <a:srgbClr val="595959"/>
                </a:solidFill>
                <a:effectLst/>
                <a:highlight>
                  <a:srgbClr val="00FFFF"/>
                </a:highlight>
                <a:latin typeface="Arial" panose="020B0604020202020204" pitchFamily="34" charset="0"/>
                <a:ea typeface="Arial" panose="020B0604020202020204" pitchFamily="34" charset="0"/>
              </a:rPr>
              <a:t>and / or loadshedding</a:t>
            </a:r>
            <a:r>
              <a:rPr lang="en-ZA" sz="1800" dirty="0">
                <a:solidFill>
                  <a:srgbClr val="595959"/>
                </a:solidFill>
                <a:effectLst/>
                <a:latin typeface="Arial" panose="020B0604020202020204" pitchFamily="34" charset="0"/>
                <a:ea typeface="Arial" panose="020B0604020202020204" pitchFamily="34" charset="0"/>
              </a:rPr>
              <a:t> impacted the economy in South Africa? How has COVID </a:t>
            </a:r>
            <a:r>
              <a:rPr lang="en-ZA" sz="1800" dirty="0">
                <a:solidFill>
                  <a:srgbClr val="595959"/>
                </a:solidFill>
                <a:effectLst/>
                <a:highlight>
                  <a:srgbClr val="00FFFF"/>
                </a:highlight>
                <a:latin typeface="Arial" panose="020B0604020202020204" pitchFamily="34" charset="0"/>
                <a:ea typeface="Arial" panose="020B0604020202020204" pitchFamily="34" charset="0"/>
              </a:rPr>
              <a:t>and / or loadshedding</a:t>
            </a:r>
            <a:r>
              <a:rPr lang="en-ZA" sz="1800" dirty="0">
                <a:solidFill>
                  <a:srgbClr val="595959"/>
                </a:solidFill>
                <a:effectLst/>
                <a:latin typeface="Arial" panose="020B0604020202020204" pitchFamily="34" charset="0"/>
                <a:ea typeface="Arial" panose="020B0604020202020204" pitchFamily="34" charset="0"/>
              </a:rPr>
              <a:t> impacted availability of jobs for learners like yourself finishing Grade 12? (Allow 2min) Ask learners for feedback.</a:t>
            </a:r>
          </a:p>
          <a:p>
            <a:endParaRPr lang="en-ZA" dirty="0"/>
          </a:p>
          <a:p>
            <a:r>
              <a:rPr lang="en-ZA" dirty="0"/>
              <a:t>Some answers could include:</a:t>
            </a:r>
          </a:p>
          <a:p>
            <a:r>
              <a:rPr lang="en-ZA" dirty="0"/>
              <a:t>-There are less part-time jobs available for </a:t>
            </a:r>
            <a:r>
              <a:rPr lang="en-ZA" dirty="0" err="1"/>
              <a:t>Matrics</a:t>
            </a:r>
            <a:r>
              <a:rPr lang="en-ZA" dirty="0"/>
              <a:t> as people are desperate for work because of increased poverty.</a:t>
            </a:r>
          </a:p>
          <a:p>
            <a:r>
              <a:rPr lang="en-ZA" dirty="0"/>
              <a:t>-Many small business have closed or had to let staff go due to financial losses. They don’t have surplus cash to employ inexperienced youth.</a:t>
            </a:r>
          </a:p>
          <a:p>
            <a:r>
              <a:rPr lang="en-ZA" dirty="0"/>
              <a:t>-Many people are scared of contracting COVID and less likely to employ new staff that would come into their spaces. Many of these employees are also still working from home.</a:t>
            </a:r>
          </a:p>
          <a:p>
            <a:pPr marL="0" indent="0">
              <a:buFontTx/>
              <a:buNone/>
            </a:pPr>
            <a:r>
              <a:rPr lang="en-ZA" sz="1800" dirty="0">
                <a:solidFill>
                  <a:srgbClr val="595959"/>
                </a:solidFill>
                <a:effectLst/>
                <a:highlight>
                  <a:srgbClr val="00FFFF"/>
                </a:highlight>
                <a:latin typeface="Arial" panose="020B0604020202020204" pitchFamily="34" charset="0"/>
                <a:ea typeface="Arial" panose="020B0604020202020204" pitchFamily="34" charset="0"/>
              </a:rPr>
              <a:t>-Loadshedding has meant some business cant operate during their usual hours or have had to invest in costly forms of energy generation (inverters, generators) – taking away opportunities to use that money to grow the business and employ more people.</a:t>
            </a:r>
            <a:r>
              <a:rPr lang="en-ZA" sz="1800" dirty="0">
                <a:solidFill>
                  <a:srgbClr val="595959"/>
                </a:solidFill>
                <a:effectLst/>
                <a:latin typeface="Arial" panose="020B0604020202020204" pitchFamily="34" charset="0"/>
                <a:ea typeface="Arial" panose="020B0604020202020204" pitchFamily="34" charset="0"/>
              </a:rPr>
              <a:t> </a:t>
            </a:r>
          </a:p>
          <a:p>
            <a:pPr marL="171450" indent="-171450">
              <a:buFontTx/>
              <a:buChar char="-"/>
            </a:pPr>
            <a:endParaRPr lang="en-ZA" dirty="0"/>
          </a:p>
          <a:p>
            <a:r>
              <a:rPr lang="en-ZA" dirty="0"/>
              <a:t>Even though it seems the odds are against you, there is still hope. It is important to know how to be prepared for the life of work. Let’s get started! </a:t>
            </a:r>
          </a:p>
        </p:txBody>
      </p:sp>
      <p:sp>
        <p:nvSpPr>
          <p:cNvPr id="4" name="Slide Number Placeholder 3"/>
          <p:cNvSpPr>
            <a:spLocks noGrp="1"/>
          </p:cNvSpPr>
          <p:nvPr>
            <p:ph type="sldNum" sz="quarter" idx="5"/>
          </p:nvPr>
        </p:nvSpPr>
        <p:spPr/>
        <p:txBody>
          <a:bodyPr/>
          <a:lstStyle/>
          <a:p>
            <a:fld id="{D5CDF44D-BD81-4F8F-91CF-644E56C3675A}" type="slidenum">
              <a:rPr lang="en-ZA" smtClean="0"/>
              <a:t>1</a:t>
            </a:fld>
            <a:endParaRPr lang="en-ZA"/>
          </a:p>
        </p:txBody>
      </p:sp>
    </p:spTree>
    <p:extLst>
      <p:ext uri="{BB962C8B-B14F-4D97-AF65-F5344CB8AC3E}">
        <p14:creationId xmlns:p14="http://schemas.microsoft.com/office/powerpoint/2010/main" val="2179434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2 &amp; 3  (5min)</a:t>
            </a:r>
          </a:p>
          <a:p>
            <a:endParaRPr lang="en-ZA" dirty="0"/>
          </a:p>
          <a:p>
            <a:r>
              <a:rPr lang="en-ZA" dirty="0"/>
              <a:t>Let’s start off by understanding some important terminology. Ask the class these questions.</a:t>
            </a:r>
          </a:p>
        </p:txBody>
      </p:sp>
      <p:sp>
        <p:nvSpPr>
          <p:cNvPr id="4" name="Slide Number Placeholder 3"/>
          <p:cNvSpPr>
            <a:spLocks noGrp="1"/>
          </p:cNvSpPr>
          <p:nvPr>
            <p:ph type="sldNum" sz="quarter" idx="5"/>
          </p:nvPr>
        </p:nvSpPr>
        <p:spPr/>
        <p:txBody>
          <a:bodyPr/>
          <a:lstStyle/>
          <a:p>
            <a:fld id="{D5CDF44D-BD81-4F8F-91CF-644E56C3675A}" type="slidenum">
              <a:rPr lang="en-ZA" smtClean="0"/>
              <a:t>2</a:t>
            </a:fld>
            <a:endParaRPr lang="en-ZA"/>
          </a:p>
        </p:txBody>
      </p:sp>
    </p:spTree>
    <p:extLst>
      <p:ext uri="{BB962C8B-B14F-4D97-AF65-F5344CB8AC3E}">
        <p14:creationId xmlns:p14="http://schemas.microsoft.com/office/powerpoint/2010/main" val="565457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2 &amp; 3  (5min)</a:t>
            </a:r>
          </a:p>
          <a:p>
            <a:endParaRPr lang="en-ZA" dirty="0"/>
          </a:p>
          <a:p>
            <a:r>
              <a:rPr lang="en-ZA" dirty="0"/>
              <a:t>Allow time for learners to write these definitions on their </a:t>
            </a:r>
            <a:r>
              <a:rPr lang="en-ZA" sz="1800" b="1" i="1" u="sng" dirty="0">
                <a:solidFill>
                  <a:srgbClr val="595959"/>
                </a:solidFill>
                <a:effectLst/>
                <a:latin typeface="Arial" panose="020B0604020202020204" pitchFamily="34" charset="0"/>
                <a:ea typeface="Arial" panose="020B0604020202020204" pitchFamily="34" charset="0"/>
              </a:rPr>
              <a:t>Lesson 1 – Worksheet.</a:t>
            </a:r>
            <a:endParaRPr lang="en-ZA" dirty="0"/>
          </a:p>
          <a:p>
            <a:r>
              <a:rPr lang="en-ZA" dirty="0"/>
              <a:t>Then proceed to add the following:</a:t>
            </a:r>
          </a:p>
          <a:p>
            <a:r>
              <a:rPr lang="en-ZA" dirty="0"/>
              <a:t>An employer - is the term given to the person employing someone.</a:t>
            </a:r>
          </a:p>
          <a:p>
            <a:r>
              <a:rPr lang="en-ZA" dirty="0"/>
              <a:t>The employee - is the new person who will start work. (i.e. the worker)</a:t>
            </a:r>
          </a:p>
        </p:txBody>
      </p:sp>
      <p:sp>
        <p:nvSpPr>
          <p:cNvPr id="4" name="Slide Number Placeholder 3"/>
          <p:cNvSpPr>
            <a:spLocks noGrp="1"/>
          </p:cNvSpPr>
          <p:nvPr>
            <p:ph type="sldNum" sz="quarter" idx="5"/>
          </p:nvPr>
        </p:nvSpPr>
        <p:spPr/>
        <p:txBody>
          <a:bodyPr/>
          <a:lstStyle/>
          <a:p>
            <a:fld id="{D5CDF44D-BD81-4F8F-91CF-644E56C3675A}" type="slidenum">
              <a:rPr lang="en-ZA" smtClean="0"/>
              <a:t>3</a:t>
            </a:fld>
            <a:endParaRPr lang="en-ZA"/>
          </a:p>
        </p:txBody>
      </p:sp>
    </p:spTree>
    <p:extLst>
      <p:ext uri="{BB962C8B-B14F-4D97-AF65-F5344CB8AC3E}">
        <p14:creationId xmlns:p14="http://schemas.microsoft.com/office/powerpoint/2010/main" val="322308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4 &amp; 5  (20min)</a:t>
            </a:r>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Teacher to hand out </a:t>
            </a:r>
            <a:r>
              <a:rPr lang="en-ZA" sz="1800" b="1" i="1" u="sng" dirty="0">
                <a:solidFill>
                  <a:srgbClr val="404040"/>
                </a:solidFill>
                <a:effectLst/>
                <a:latin typeface="Arial" panose="020B0604020202020204" pitchFamily="34" charset="0"/>
                <a:ea typeface="Times New Roman" panose="02020603050405020304" pitchFamily="18" charset="0"/>
              </a:rPr>
              <a:t>Lesson 1 – Employment Contract Example</a:t>
            </a:r>
            <a:r>
              <a:rPr lang="en-ZA" sz="1800" dirty="0">
                <a:solidFill>
                  <a:srgbClr val="404040"/>
                </a:solidFill>
                <a:effectLst/>
                <a:latin typeface="Arial" panose="020B0604020202020204" pitchFamily="34" charset="0"/>
                <a:ea typeface="Times New Roman" panose="02020603050405020304" pitchFamily="18" charset="0"/>
              </a:rPr>
              <a:t> - one per learner</a:t>
            </a:r>
            <a:r>
              <a:rPr lang="en-ZA" dirty="0"/>
              <a:t>.</a:t>
            </a:r>
          </a:p>
          <a:p>
            <a:endParaRPr lang="en-ZA" dirty="0"/>
          </a:p>
          <a:p>
            <a:r>
              <a:rPr lang="en-ZA" dirty="0"/>
              <a:t>We’re going to give you some time to INVESTIGATE what  makes up the CORE elements of a job contract. Work together with ONE other learner and highlight in a colour the main headings found in the employment contract. (7min)</a:t>
            </a:r>
          </a:p>
          <a:p>
            <a:endParaRPr lang="en-ZA" dirty="0"/>
          </a:p>
          <a:p>
            <a:r>
              <a:rPr lang="en-ZA" dirty="0"/>
              <a:t>Using another colour, ask learners to highlights “rights that they feel are communicated in the contract”.</a:t>
            </a:r>
          </a:p>
          <a:p>
            <a:endParaRPr lang="en-ZA" dirty="0"/>
          </a:p>
          <a:p>
            <a:r>
              <a:rPr lang="en-ZA" dirty="0"/>
              <a:t>Provide time for learners to give feedback to the class on what they have discovered.</a:t>
            </a:r>
          </a:p>
        </p:txBody>
      </p:sp>
      <p:sp>
        <p:nvSpPr>
          <p:cNvPr id="4" name="Slide Number Placeholder 3"/>
          <p:cNvSpPr>
            <a:spLocks noGrp="1"/>
          </p:cNvSpPr>
          <p:nvPr>
            <p:ph type="sldNum" sz="quarter" idx="5"/>
          </p:nvPr>
        </p:nvSpPr>
        <p:spPr/>
        <p:txBody>
          <a:bodyPr/>
          <a:lstStyle/>
          <a:p>
            <a:fld id="{D5CDF44D-BD81-4F8F-91CF-644E56C3675A}" type="slidenum">
              <a:rPr lang="en-ZA" smtClean="0"/>
              <a:t>4</a:t>
            </a:fld>
            <a:endParaRPr lang="en-ZA"/>
          </a:p>
        </p:txBody>
      </p:sp>
    </p:spTree>
    <p:extLst>
      <p:ext uri="{BB962C8B-B14F-4D97-AF65-F5344CB8AC3E}">
        <p14:creationId xmlns:p14="http://schemas.microsoft.com/office/powerpoint/2010/main" val="1512023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5</a:t>
            </a:r>
          </a:p>
          <a:p>
            <a:r>
              <a:rPr lang="en-ZA" dirty="0"/>
              <a:t>Give learners some time to record their findings </a:t>
            </a:r>
            <a:r>
              <a:rPr lang="en-ZA" sz="1800" dirty="0">
                <a:solidFill>
                  <a:srgbClr val="404040"/>
                </a:solidFill>
                <a:effectLst/>
                <a:latin typeface="Arial" panose="020B0604020202020204" pitchFamily="34" charset="0"/>
                <a:ea typeface="Times New Roman" panose="02020603050405020304" pitchFamily="18" charset="0"/>
              </a:rPr>
              <a:t>in </a:t>
            </a:r>
            <a:r>
              <a:rPr lang="en-ZA" sz="1800" b="1" dirty="0">
                <a:solidFill>
                  <a:srgbClr val="404040"/>
                </a:solidFill>
                <a:effectLst/>
                <a:latin typeface="Arial" panose="020B0604020202020204" pitchFamily="34" charset="0"/>
                <a:ea typeface="Times New Roman" panose="02020603050405020304" pitchFamily="18" charset="0"/>
              </a:rPr>
              <a:t>Activity 2</a:t>
            </a:r>
            <a:r>
              <a:rPr lang="en-ZA" sz="1800" dirty="0">
                <a:solidFill>
                  <a:srgbClr val="404040"/>
                </a:solidFill>
                <a:effectLst/>
                <a:latin typeface="Arial" panose="020B0604020202020204" pitchFamily="34" charset="0"/>
                <a:ea typeface="Times New Roman" panose="02020603050405020304" pitchFamily="18" charset="0"/>
              </a:rPr>
              <a:t> of </a:t>
            </a:r>
            <a:r>
              <a:rPr lang="en-ZA" sz="1800" b="1" i="1" u="sng" dirty="0">
                <a:solidFill>
                  <a:srgbClr val="404040"/>
                </a:solidFill>
                <a:effectLst/>
                <a:latin typeface="Arial" panose="020B0604020202020204" pitchFamily="34" charset="0"/>
                <a:ea typeface="Times New Roman" panose="02020603050405020304" pitchFamily="18" charset="0"/>
              </a:rPr>
              <a:t>Lesson 1 – Worksheet</a:t>
            </a:r>
            <a:r>
              <a:rPr lang="en-ZA" sz="1800" dirty="0">
                <a:solidFill>
                  <a:srgbClr val="404040"/>
                </a:solidFill>
                <a:effectLst/>
                <a:latin typeface="Arial" panose="020B0604020202020204" pitchFamily="34" charset="0"/>
                <a:ea typeface="Times New Roman" panose="02020603050405020304" pitchFamily="18" charset="0"/>
              </a:rPr>
              <a:t>. </a:t>
            </a:r>
            <a:br>
              <a:rPr lang="en-ZA" sz="1800" dirty="0">
                <a:solidFill>
                  <a:srgbClr val="404040"/>
                </a:solidFill>
                <a:effectLst/>
                <a:latin typeface="Arial" panose="020B0604020202020204" pitchFamily="34" charset="0"/>
                <a:ea typeface="Times New Roman" panose="02020603050405020304" pitchFamily="18" charset="0"/>
              </a:rPr>
            </a:br>
            <a:r>
              <a:rPr lang="en-ZA" dirty="0"/>
              <a:t>Guide them through this process by making sure they cover the following areas:</a:t>
            </a:r>
          </a:p>
          <a:p>
            <a:r>
              <a:rPr lang="en-ZA" dirty="0"/>
              <a:t>Appointment</a:t>
            </a:r>
          </a:p>
          <a:p>
            <a:r>
              <a:rPr lang="en-ZA" dirty="0"/>
              <a:t>Duration</a:t>
            </a:r>
          </a:p>
          <a:p>
            <a:r>
              <a:rPr lang="en-ZA" dirty="0"/>
              <a:t>Employee duties</a:t>
            </a:r>
          </a:p>
          <a:p>
            <a:r>
              <a:rPr lang="en-ZA" dirty="0"/>
              <a:t>Service hours</a:t>
            </a:r>
          </a:p>
          <a:p>
            <a:r>
              <a:rPr lang="en-ZA" dirty="0"/>
              <a:t>Remuneration</a:t>
            </a:r>
          </a:p>
          <a:p>
            <a:r>
              <a:rPr lang="en-ZA" dirty="0"/>
              <a:t>Leave (annual leave, special leave, maternity leave, family responsibility leave )</a:t>
            </a:r>
          </a:p>
          <a:p>
            <a:r>
              <a:rPr lang="en-ZA" dirty="0"/>
              <a:t>Termination</a:t>
            </a:r>
          </a:p>
          <a:p>
            <a:r>
              <a:rPr lang="en-ZA" dirty="0"/>
              <a:t>Signatures</a:t>
            </a:r>
          </a:p>
          <a:p>
            <a:endParaRPr lang="en-ZA" dirty="0"/>
          </a:p>
          <a:p>
            <a:r>
              <a:rPr lang="en-ZA" dirty="0"/>
              <a:t>Allow learners to complete the contract with specific information relating to a </a:t>
            </a:r>
            <a:r>
              <a:rPr lang="en-ZA" b="1" dirty="0"/>
              <a:t>Teacher:</a:t>
            </a:r>
          </a:p>
          <a:p>
            <a:r>
              <a:rPr lang="en-ZA" dirty="0"/>
              <a:t>-Tell them to use their school as the employer and their own name as the teacher.</a:t>
            </a:r>
          </a:p>
          <a:p>
            <a:r>
              <a:rPr lang="en-ZA" dirty="0"/>
              <a:t>-Explain that these stipulations make up the conditions of service. </a:t>
            </a:r>
            <a:endParaRPr lang="en-ZA" b="1" dirty="0"/>
          </a:p>
          <a:p>
            <a:r>
              <a:rPr lang="en-ZA" dirty="0"/>
              <a:t>-Tell them it is just a generalised idea in terms of salary. </a:t>
            </a:r>
          </a:p>
        </p:txBody>
      </p:sp>
      <p:sp>
        <p:nvSpPr>
          <p:cNvPr id="4" name="Slide Number Placeholder 3"/>
          <p:cNvSpPr>
            <a:spLocks noGrp="1"/>
          </p:cNvSpPr>
          <p:nvPr>
            <p:ph type="sldNum" sz="quarter" idx="5"/>
          </p:nvPr>
        </p:nvSpPr>
        <p:spPr/>
        <p:txBody>
          <a:bodyPr/>
          <a:lstStyle/>
          <a:p>
            <a:fld id="{D5CDF44D-BD81-4F8F-91CF-644E56C3675A}" type="slidenum">
              <a:rPr lang="en-ZA" smtClean="0"/>
              <a:t>5</a:t>
            </a:fld>
            <a:endParaRPr lang="en-ZA"/>
          </a:p>
        </p:txBody>
      </p:sp>
    </p:spTree>
    <p:extLst>
      <p:ext uri="{BB962C8B-B14F-4D97-AF65-F5344CB8AC3E}">
        <p14:creationId xmlns:p14="http://schemas.microsoft.com/office/powerpoint/2010/main" val="3392358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6: (5min teaching)</a:t>
            </a:r>
          </a:p>
          <a:p>
            <a:endParaRPr lang="en-ZA" dirty="0"/>
          </a:p>
          <a:p>
            <a:r>
              <a:rPr lang="en-ZA" dirty="0"/>
              <a:t>As an employee, you have certain responsibilities to your new employer. These expectations will appear in the job contract. The employer knows that you also have certain rights. E.g. Once you have completed a month’s work, you have a right to receive a month’s salary. Your responsibility is to do your work well.</a:t>
            </a:r>
          </a:p>
          <a:p>
            <a:endParaRPr lang="en-ZA" dirty="0"/>
          </a:p>
          <a:p>
            <a:pPr eaLnBrk="1" hangingPunct="1">
              <a:buFontTx/>
              <a:buNone/>
            </a:pPr>
            <a:r>
              <a:rPr lang="en-ZA" dirty="0"/>
              <a:t>In South Africa we have the </a:t>
            </a:r>
            <a:r>
              <a:rPr lang="en-ZA" b="1" dirty="0"/>
              <a:t>Basic Conditions of Employment Act </a:t>
            </a:r>
            <a:r>
              <a:rPr lang="en-ZA" dirty="0"/>
              <a:t>which is there to:</a:t>
            </a:r>
          </a:p>
          <a:p>
            <a:pPr eaLnBrk="1" hangingPunct="1">
              <a:buFontTx/>
              <a:buNone/>
            </a:pPr>
            <a:endParaRPr lang="en-ZA" altLang="en-US" sz="1200" dirty="0">
              <a:solidFill>
                <a:srgbClr val="FF0000"/>
              </a:solidFill>
            </a:endParaRPr>
          </a:p>
          <a:p>
            <a:pPr eaLnBrk="1" hangingPunct="1">
              <a:buFontTx/>
              <a:buNone/>
            </a:pPr>
            <a:r>
              <a:rPr lang="en-ZA" altLang="en-US" sz="1200" dirty="0">
                <a:solidFill>
                  <a:srgbClr val="FF0000"/>
                </a:solidFill>
              </a:rPr>
              <a:t>- Ensure </a:t>
            </a:r>
            <a:r>
              <a:rPr lang="en-US" altLang="en-US" sz="1200" dirty="0">
                <a:solidFill>
                  <a:srgbClr val="FF0000"/>
                </a:solidFill>
              </a:rPr>
              <a:t>fair </a:t>
            </a:r>
            <a:r>
              <a:rPr lang="en-US" altLang="en-US" sz="1200" dirty="0" err="1">
                <a:solidFill>
                  <a:srgbClr val="FF0000"/>
                </a:solidFill>
              </a:rPr>
              <a:t>labour</a:t>
            </a:r>
            <a:r>
              <a:rPr lang="en-US" altLang="en-US" sz="1200" dirty="0">
                <a:solidFill>
                  <a:srgbClr val="FF0000"/>
                </a:solidFill>
              </a:rPr>
              <a:t> practices such as reasonable working hours</a:t>
            </a:r>
          </a:p>
          <a:p>
            <a:pPr eaLnBrk="1" hangingPunct="1">
              <a:buFontTx/>
              <a:buNone/>
            </a:pPr>
            <a:r>
              <a:rPr lang="en-US" altLang="en-US" sz="1200" dirty="0">
                <a:solidFill>
                  <a:srgbClr val="FF0000"/>
                </a:solidFill>
              </a:rPr>
              <a:t>- Fair remuneration for work done and </a:t>
            </a:r>
          </a:p>
          <a:p>
            <a:pPr eaLnBrk="1" hangingPunct="1">
              <a:buFontTx/>
              <a:buNone/>
            </a:pPr>
            <a:r>
              <a:rPr lang="en-US" altLang="en-US" sz="1200" dirty="0">
                <a:solidFill>
                  <a:srgbClr val="FF0000"/>
                </a:solidFill>
              </a:rPr>
              <a:t>- Sufficient notice before termination of employment are sustained at all times.</a:t>
            </a:r>
          </a:p>
          <a:p>
            <a:pPr eaLnBrk="1" hangingPunct="1">
              <a:buFontTx/>
              <a:buNone/>
            </a:pPr>
            <a:endParaRPr lang="en-US" sz="1200" dirty="0">
              <a:solidFill>
                <a:srgbClr val="FF0000"/>
              </a:solidFill>
            </a:endParaRPr>
          </a:p>
          <a:p>
            <a:pPr eaLnBrk="1" hangingPunct="1">
              <a:buFontTx/>
              <a:buNone/>
            </a:pPr>
            <a:r>
              <a:rPr lang="en-US" sz="1200" dirty="0">
                <a:solidFill>
                  <a:srgbClr val="FF0000"/>
                </a:solidFill>
              </a:rPr>
              <a:t>Remember this is LAW in South Africa. It is there to protect you and the employer. We will look in more detail the next lesson WHY you need these laws to protect you.</a:t>
            </a:r>
          </a:p>
          <a:p>
            <a:pPr eaLnBrk="1" hangingPunct="1">
              <a:buFontTx/>
              <a:buNone/>
            </a:pPr>
            <a:endParaRPr lang="en-US" sz="1200" dirty="0">
              <a:solidFill>
                <a:srgbClr val="FF0000"/>
              </a:solidFill>
            </a:endParaRPr>
          </a:p>
          <a:p>
            <a:pPr eaLnBrk="1" hangingPunct="1">
              <a:buFontTx/>
              <a:buNone/>
            </a:pPr>
            <a:r>
              <a:rPr lang="en-US" sz="1200" dirty="0">
                <a:solidFill>
                  <a:srgbClr val="FF0000"/>
                </a:solidFill>
              </a:rPr>
              <a:t>Should there be time allow learners to answer </a:t>
            </a:r>
            <a:r>
              <a:rPr lang="en-ZA" sz="1800" b="1" dirty="0">
                <a:solidFill>
                  <a:srgbClr val="404040"/>
                </a:solidFill>
                <a:effectLst/>
                <a:latin typeface="Arial" panose="020B0604020202020204" pitchFamily="34" charset="0"/>
                <a:ea typeface="Times New Roman" panose="02020603050405020304" pitchFamily="18" charset="0"/>
              </a:rPr>
              <a:t>Activity 3 (</a:t>
            </a:r>
            <a:r>
              <a:rPr lang="en-ZA" sz="1800" b="1" i="1" u="sng" dirty="0">
                <a:solidFill>
                  <a:srgbClr val="595959"/>
                </a:solidFill>
                <a:effectLst/>
                <a:latin typeface="Arial" panose="020B0604020202020204" pitchFamily="34" charset="0"/>
                <a:ea typeface="Arial" panose="020B0604020202020204" pitchFamily="34" charset="0"/>
              </a:rPr>
              <a:t>Lesson 1 – Worksheet)</a:t>
            </a:r>
            <a:r>
              <a:rPr lang="en-ZA" sz="1800" dirty="0">
                <a:solidFill>
                  <a:srgbClr val="404040"/>
                </a:solidFill>
                <a:effectLst/>
                <a:latin typeface="Arial" panose="020B0604020202020204" pitchFamily="34" charset="0"/>
                <a:ea typeface="Times New Roman" panose="02020603050405020304" pitchFamily="18" charset="0"/>
              </a:rPr>
              <a:t> </a:t>
            </a:r>
            <a:r>
              <a:rPr lang="en-US" sz="1200" dirty="0">
                <a:solidFill>
                  <a:srgbClr val="FF0000"/>
                </a:solidFill>
              </a:rPr>
              <a:t> OR they should complete it for homework.</a:t>
            </a:r>
            <a:endParaRPr lang="en-ZA" sz="1200" dirty="0">
              <a:solidFill>
                <a:srgbClr val="FF0000"/>
              </a:solidFill>
            </a:endParaRPr>
          </a:p>
          <a:p>
            <a:endParaRPr lang="en-ZA" dirty="0"/>
          </a:p>
        </p:txBody>
      </p:sp>
      <p:sp>
        <p:nvSpPr>
          <p:cNvPr id="4" name="Slide Number Placeholder 3"/>
          <p:cNvSpPr>
            <a:spLocks noGrp="1"/>
          </p:cNvSpPr>
          <p:nvPr>
            <p:ph type="sldNum" sz="quarter" idx="5"/>
          </p:nvPr>
        </p:nvSpPr>
        <p:spPr/>
        <p:txBody>
          <a:bodyPr/>
          <a:lstStyle/>
          <a:p>
            <a:fld id="{D5CDF44D-BD81-4F8F-91CF-644E56C3675A}" type="slidenum">
              <a:rPr lang="en-ZA" smtClean="0"/>
              <a:t>6</a:t>
            </a:fld>
            <a:endParaRPr lang="en-ZA"/>
          </a:p>
        </p:txBody>
      </p:sp>
    </p:spTree>
    <p:extLst>
      <p:ext uri="{BB962C8B-B14F-4D97-AF65-F5344CB8AC3E}">
        <p14:creationId xmlns:p14="http://schemas.microsoft.com/office/powerpoint/2010/main" val="625507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7: 5min</a:t>
            </a:r>
          </a:p>
          <a:p>
            <a:endParaRPr lang="en-ZA" dirty="0"/>
          </a:p>
          <a:p>
            <a:r>
              <a:rPr lang="en-ZA" dirty="0"/>
              <a:t>Allow 5min to </a:t>
            </a:r>
            <a:r>
              <a:rPr lang="en-ZA" sz="1200" kern="1200" dirty="0">
                <a:solidFill>
                  <a:schemeClr val="tx1"/>
                </a:solidFill>
                <a:effectLst/>
                <a:latin typeface="+mn-lt"/>
                <a:ea typeface="+mn-ea"/>
                <a:cs typeface="+mn-cs"/>
              </a:rPr>
              <a:t>take a moment to reflect on what they have learnt about themselves today.</a:t>
            </a:r>
          </a:p>
          <a:p>
            <a:r>
              <a:rPr lang="en-ZA" sz="1200" kern="1200" dirty="0">
                <a:solidFill>
                  <a:schemeClr val="tx1"/>
                </a:solidFill>
                <a:effectLst/>
                <a:latin typeface="+mn-lt"/>
                <a:ea typeface="+mn-ea"/>
                <a:cs typeface="+mn-cs"/>
              </a:rPr>
              <a:t>Answer the following questions:</a:t>
            </a:r>
            <a:br>
              <a:rPr lang="en-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r>
              <a:rPr lang="en-ZA" dirty="0"/>
              <a:t>* What advice would you give to a friend who is presently working six days a week and trying to complete Matric.</a:t>
            </a:r>
          </a:p>
          <a:p>
            <a:r>
              <a:rPr lang="en-ZA" dirty="0"/>
              <a:t>* What challenges would you face in finding employment at the end of Matric?</a:t>
            </a:r>
          </a:p>
          <a:p>
            <a:endParaRPr lang="en-ZA" sz="1200" kern="1200" dirty="0">
              <a:solidFill>
                <a:schemeClr val="tx1"/>
              </a:solidFill>
              <a:effectLst/>
              <a:latin typeface="+mn-lt"/>
              <a:ea typeface="+mn-ea"/>
              <a:cs typeface="+mn-cs"/>
            </a:endParaRPr>
          </a:p>
          <a:p>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There are no memo answers to these questions. </a:t>
            </a:r>
            <a:r>
              <a:rPr lang="af-ZA" baseline="0" dirty="0"/>
              <a:t>Make sure in this time the class is quiet. You can even play an instrumental song to encourage a quieting down and reflecting.</a:t>
            </a:r>
          </a:p>
          <a:p>
            <a:endParaRPr lang="af-ZA" baseline="0" dirty="0"/>
          </a:p>
          <a:p>
            <a:pPr marL="0" lvl="0" indent="0">
              <a:buFont typeface="Symbol" panose="05050102010706020507" pitchFamily="18" charset="2"/>
              <a:buNone/>
            </a:pPr>
            <a:r>
              <a:rPr lang="en-ZA" sz="1800" dirty="0">
                <a:solidFill>
                  <a:srgbClr val="404040"/>
                </a:solidFill>
                <a:effectLst/>
                <a:latin typeface="Arial" panose="020B0604020202020204" pitchFamily="34" charset="0"/>
                <a:ea typeface="Times New Roman" panose="02020603050405020304" pitchFamily="18" charset="0"/>
              </a:rPr>
              <a:t>Remind learners to complete </a:t>
            </a:r>
            <a:r>
              <a:rPr lang="en-ZA" sz="1800" b="1" dirty="0">
                <a:solidFill>
                  <a:srgbClr val="404040"/>
                </a:solidFill>
                <a:effectLst/>
                <a:latin typeface="Arial" panose="020B0604020202020204" pitchFamily="34" charset="0"/>
                <a:ea typeface="Times New Roman" panose="02020603050405020304" pitchFamily="18" charset="0"/>
              </a:rPr>
              <a:t>Activity 3</a:t>
            </a:r>
            <a:r>
              <a:rPr lang="en-ZA" sz="1800" dirty="0">
                <a:solidFill>
                  <a:srgbClr val="404040"/>
                </a:solidFill>
                <a:effectLst/>
                <a:latin typeface="Arial" panose="020B0604020202020204" pitchFamily="34" charset="0"/>
                <a:ea typeface="Times New Roman" panose="02020603050405020304" pitchFamily="18" charset="0"/>
              </a:rPr>
              <a:t> for homework (if not completed in class) and to revise the content they covered in this lesson in preparation for the PET.</a:t>
            </a:r>
            <a:endParaRPr lang="en-ZA" sz="1800" dirty="0">
              <a:solidFill>
                <a:srgbClr val="000000"/>
              </a:solid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5CDF44D-BD81-4F8F-91CF-644E56C3675A}" type="slidenum">
              <a:rPr lang="en-ZA" smtClean="0"/>
              <a:t>7</a:t>
            </a:fld>
            <a:endParaRPr lang="en-ZA"/>
          </a:p>
        </p:txBody>
      </p:sp>
    </p:spTree>
    <p:extLst>
      <p:ext uri="{BB962C8B-B14F-4D97-AF65-F5344CB8AC3E}">
        <p14:creationId xmlns:p14="http://schemas.microsoft.com/office/powerpoint/2010/main" val="1941302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0D70-B463-4DFE-96AF-BC0283306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95852CF-9C8D-4C49-9B29-FAAB7A0F5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DDD8EE2-F61E-41F0-B694-E78FE80BCB0E}"/>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76B08254-CF30-4545-AD7A-761B68E20E7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B07E572-DEBA-4354-A720-48B0DB4E779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52923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E1D6-EACB-4D72-B7D2-F1BBCEE6DC6C}"/>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C89E640-8D93-4030-AFB0-523485B967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DB8507-5D9D-4BBB-8E6A-336D5D17864C}"/>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C2602992-079D-446F-B86C-12E5CB3C13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F450F1C-6555-41F2-B718-3AAB7D95E01F}"/>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3835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AA7F47-C424-4C8F-8E62-C9DE98CD5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CCAA17C-19FB-453D-A584-038D28BCB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B4EC5F-4B33-41EA-935B-F62FFF64222B}"/>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495B6DAA-4CE1-4BE7-AC49-4BC8E0BDB58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C9F3599-862A-49B0-8643-D10E657E925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1451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ADFF-6DD4-471C-A4F3-3F13E6E0C29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55AEDDA-B2AB-4BC4-8004-C5B4E1167E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FD9C2B4-E5D4-420A-BE9A-B68C672CB84C}"/>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1F1AB8C6-23FD-4A86-A079-4429DA100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3EC114-F93A-4854-8833-FCDAADA544A7}"/>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58760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2F35-A5F9-4F26-8576-EF7506211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F277AE9-7255-48A1-93A8-B33AC6F32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B8E7A-08DC-4AD1-91A8-9B5F265CC37D}"/>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E5424C3A-F547-4C80-9545-0F4C8DC48F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6D50B4-222A-4FBB-A227-5F7222D8641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481608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579D-75CA-4EC5-BCBE-02A8FEB46BB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DA887E5-503F-418F-BFAB-FCC50C9655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D14E153-741E-4820-A82B-8E64BA1D4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BD81ED0-8A4C-4E95-BE70-9F4EA35CCA5B}"/>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6" name="Footer Placeholder 5">
            <a:extLst>
              <a:ext uri="{FF2B5EF4-FFF2-40B4-BE49-F238E27FC236}">
                <a16:creationId xmlns:a16="http://schemas.microsoft.com/office/drawing/2014/main" id="{EFF78039-F8C6-40A3-8379-E1EEE39830D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4ED4810-855C-4FF9-8F92-4FA7721BAA52}"/>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61608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0F16-926D-464B-A59C-45A1271E79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43BCFD7-D9A8-4F38-B35F-E71982CB9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A99249-FC14-493B-AB85-381E7E8DBA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324C77F-7C8A-4021-B50C-4514C7E5C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396038-CAF3-4394-A456-E39ABF6748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9B6C68-3E68-478D-9608-572D1F4160CF}"/>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8" name="Footer Placeholder 7">
            <a:extLst>
              <a:ext uri="{FF2B5EF4-FFF2-40B4-BE49-F238E27FC236}">
                <a16:creationId xmlns:a16="http://schemas.microsoft.com/office/drawing/2014/main" id="{F0515327-BA97-44F9-905F-20785BDC74CE}"/>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6FCDE31-255C-478D-B98F-E438A738273D}"/>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0446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9EDE-60B9-4EBE-BEA6-81FAC63D699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DD79E30-08FB-4DB3-BD0B-E3711C4F08DD}"/>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4" name="Footer Placeholder 3">
            <a:extLst>
              <a:ext uri="{FF2B5EF4-FFF2-40B4-BE49-F238E27FC236}">
                <a16:creationId xmlns:a16="http://schemas.microsoft.com/office/drawing/2014/main" id="{83733ADA-0670-4F65-9A51-C36A4B20A1D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3FD1A6CF-29C8-4501-88F1-D4FB10370F7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89419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439581-D12E-4697-A370-AF17C96340FC}"/>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3" name="Footer Placeholder 2">
            <a:extLst>
              <a:ext uri="{FF2B5EF4-FFF2-40B4-BE49-F238E27FC236}">
                <a16:creationId xmlns:a16="http://schemas.microsoft.com/office/drawing/2014/main" id="{01554014-2312-46C4-8F81-89806A0CDE3A}"/>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F718F18-4F8F-4A4B-A868-44C681DE0085}"/>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5396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36B9-76B5-4443-A502-6ACF6ABD2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9173A20-5449-467F-8DAF-A2E313B48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6BA5F4F-72C7-4DBF-91CC-F5FFB42C4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A6A4D-1544-4883-ACD5-B345F91CE076}"/>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6" name="Footer Placeholder 5">
            <a:extLst>
              <a:ext uri="{FF2B5EF4-FFF2-40B4-BE49-F238E27FC236}">
                <a16:creationId xmlns:a16="http://schemas.microsoft.com/office/drawing/2014/main" id="{59F1C4D1-3E29-454D-8CB1-50D0E5E9E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8C40EE2-B9DC-423F-B8FB-C343E7B16601}"/>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00606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D5465-FFBB-4FCB-96CC-16E0CFFA7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C7B823E-6AC9-47BF-A693-3FA660A12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06DEDA-D34E-4CF7-A26E-9848316D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3F411-F299-4E64-B83B-E132F4FCA34A}"/>
              </a:ext>
            </a:extLst>
          </p:cNvPr>
          <p:cNvSpPr>
            <a:spLocks noGrp="1"/>
          </p:cNvSpPr>
          <p:nvPr>
            <p:ph type="dt" sz="half" idx="10"/>
          </p:nvPr>
        </p:nvSpPr>
        <p:spPr/>
        <p:txBody>
          <a:bodyPr/>
          <a:lstStyle/>
          <a:p>
            <a:fld id="{D44B134C-26FC-48F2-B7DD-EC829F163CDB}" type="datetimeFigureOut">
              <a:rPr lang="en-ZA" smtClean="0"/>
              <a:t>2023/06/20</a:t>
            </a:fld>
            <a:endParaRPr lang="en-ZA"/>
          </a:p>
        </p:txBody>
      </p:sp>
      <p:sp>
        <p:nvSpPr>
          <p:cNvPr id="6" name="Footer Placeholder 5">
            <a:extLst>
              <a:ext uri="{FF2B5EF4-FFF2-40B4-BE49-F238E27FC236}">
                <a16:creationId xmlns:a16="http://schemas.microsoft.com/office/drawing/2014/main" id="{9C6BD795-A9B3-4AC5-8142-3BC39314360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3BCE8F-D316-4192-8A19-578DDC26040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406981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F0918A-6CA4-4437-BC58-3C0FBFB68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9D4C58-7AF8-4B5F-8C44-E383A4E52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6EA376E-D834-44F1-87A6-91DF2DECAA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B134C-26FC-48F2-B7DD-EC829F163CDB}" type="datetimeFigureOut">
              <a:rPr lang="en-ZA" smtClean="0"/>
              <a:t>2023/06/20</a:t>
            </a:fld>
            <a:endParaRPr lang="en-ZA"/>
          </a:p>
        </p:txBody>
      </p:sp>
      <p:sp>
        <p:nvSpPr>
          <p:cNvPr id="5" name="Footer Placeholder 4">
            <a:extLst>
              <a:ext uri="{FF2B5EF4-FFF2-40B4-BE49-F238E27FC236}">
                <a16:creationId xmlns:a16="http://schemas.microsoft.com/office/drawing/2014/main" id="{D050DEC2-E0EB-42DF-8A91-3D3358BB0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D6A21D4-81CF-4CFF-A02A-5DB24850A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54B23-C250-409E-A87C-4CF71A1F3484}" type="slidenum">
              <a:rPr lang="en-ZA" smtClean="0"/>
              <a:t>‹#›</a:t>
            </a:fld>
            <a:endParaRPr lang="en-ZA"/>
          </a:p>
        </p:txBody>
      </p:sp>
    </p:spTree>
    <p:extLst>
      <p:ext uri="{BB962C8B-B14F-4D97-AF65-F5344CB8AC3E}">
        <p14:creationId xmlns:p14="http://schemas.microsoft.com/office/powerpoint/2010/main" val="143312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A3620EE2-2D19-0A77-2312-3B27673BC83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82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2EBD179-8B46-43C3-BABB-5E685812A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69572" y="1469571"/>
            <a:ext cx="6858003" cy="3918859"/>
          </a:xfrm>
          <a:prstGeom prst="rect">
            <a:avLst/>
          </a:prstGeom>
        </p:spPr>
      </p:pic>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4437313" y="1487701"/>
            <a:ext cx="7671660" cy="1325563"/>
          </a:xfrm>
        </p:spPr>
        <p:txBody>
          <a:bodyPr>
            <a:normAutofit fontScale="90000"/>
          </a:bodyPr>
          <a:lstStyle/>
          <a:p>
            <a:r>
              <a:rPr lang="en-ZA" sz="6000" b="1" dirty="0">
                <a:solidFill>
                  <a:srgbClr val="FC931D"/>
                </a:solidFill>
              </a:rPr>
              <a:t>Define the following:</a:t>
            </a:r>
            <a:br>
              <a:rPr lang="en-ZA" sz="6000" b="1" dirty="0">
                <a:solidFill>
                  <a:srgbClr val="FC931D"/>
                </a:solidFill>
              </a:rPr>
            </a:br>
            <a:r>
              <a:rPr lang="en-ZA" sz="6000" b="1" dirty="0">
                <a:solidFill>
                  <a:srgbClr val="FC931D"/>
                </a:solidFill>
              </a:rPr>
              <a:t>* employment contract</a:t>
            </a:r>
            <a:br>
              <a:rPr lang="en-ZA" sz="6000" b="1" dirty="0">
                <a:solidFill>
                  <a:srgbClr val="FC931D"/>
                </a:solidFill>
              </a:rPr>
            </a:br>
            <a:r>
              <a:rPr lang="en-ZA" sz="6000" b="1" dirty="0">
                <a:solidFill>
                  <a:srgbClr val="FC931D"/>
                </a:solidFill>
              </a:rPr>
              <a:t>* act</a:t>
            </a:r>
            <a:br>
              <a:rPr lang="en-ZA" sz="6000" b="1" dirty="0">
                <a:solidFill>
                  <a:srgbClr val="FC931D"/>
                </a:solidFill>
              </a:rPr>
            </a:br>
            <a:r>
              <a:rPr lang="en-ZA" sz="6000" b="1" dirty="0">
                <a:solidFill>
                  <a:srgbClr val="FC931D"/>
                </a:solidFill>
              </a:rPr>
              <a:t>* equity</a:t>
            </a:r>
            <a:br>
              <a:rPr lang="en-ZA" sz="6000" b="1" dirty="0">
                <a:solidFill>
                  <a:srgbClr val="FC931D"/>
                </a:solidFill>
              </a:rPr>
            </a:br>
            <a:r>
              <a:rPr lang="en-ZA" sz="6000" b="1" dirty="0">
                <a:solidFill>
                  <a:srgbClr val="FC931D"/>
                </a:solidFill>
              </a:rPr>
              <a:t>* affirmative action</a:t>
            </a:r>
          </a:p>
        </p:txBody>
      </p:sp>
      <p:pic>
        <p:nvPicPr>
          <p:cNvPr id="7" name="Picture 6" descr="A picture containing text, toy, vector graphics&#10;&#10;Description automatically generated">
            <a:extLst>
              <a:ext uri="{FF2B5EF4-FFF2-40B4-BE49-F238E27FC236}">
                <a16:creationId xmlns:a16="http://schemas.microsoft.com/office/drawing/2014/main" id="{1FD7DA59-584D-4AFA-9FE1-5CABC08AC75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918859" y="4345483"/>
            <a:ext cx="1520261" cy="214991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E618641F-C6DB-4D2F-B655-A35761EADA7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14661" y="4044736"/>
            <a:ext cx="1732928" cy="2450657"/>
          </a:xfrm>
          <a:prstGeom prst="rect">
            <a:avLst/>
          </a:prstGeom>
        </p:spPr>
      </p:pic>
      <p:sp>
        <p:nvSpPr>
          <p:cNvPr id="12" name="Title 1">
            <a:extLst>
              <a:ext uri="{FF2B5EF4-FFF2-40B4-BE49-F238E27FC236}">
                <a16:creationId xmlns:a16="http://schemas.microsoft.com/office/drawing/2014/main" id="{330465BB-FF8C-4F6C-9133-B2A346BB0C22}"/>
              </a:ext>
            </a:extLst>
          </p:cNvPr>
          <p:cNvSpPr txBox="1">
            <a:spLocks/>
          </p:cNvSpPr>
          <p:nvPr/>
        </p:nvSpPr>
        <p:spPr>
          <a:xfrm>
            <a:off x="4034610" y="4757657"/>
            <a:ext cx="76716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a:solidFill>
                  <a:srgbClr val="FC931D"/>
                </a:solidFill>
              </a:rPr>
              <a:t>   Who is the employer and employee?</a:t>
            </a:r>
          </a:p>
        </p:txBody>
      </p:sp>
      <p:pic>
        <p:nvPicPr>
          <p:cNvPr id="3" name="Picture 2">
            <a:extLst>
              <a:ext uri="{FF2B5EF4-FFF2-40B4-BE49-F238E27FC236}">
                <a16:creationId xmlns:a16="http://schemas.microsoft.com/office/drawing/2014/main" id="{9A5D1C17-19E1-F5B5-59B0-5C5D30656556}"/>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379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37978" y="60022"/>
            <a:ext cx="6056299" cy="1325563"/>
          </a:xfrm>
        </p:spPr>
        <p:txBody>
          <a:bodyPr>
            <a:normAutofit/>
          </a:bodyPr>
          <a:lstStyle/>
          <a:p>
            <a:r>
              <a:rPr lang="en-ZA" sz="5000" b="1" dirty="0">
                <a:solidFill>
                  <a:srgbClr val="FC931D"/>
                </a:solidFill>
              </a:rPr>
              <a:t>What is a job contract?</a:t>
            </a:r>
          </a:p>
        </p:txBody>
      </p:sp>
      <p:sp>
        <p:nvSpPr>
          <p:cNvPr id="8" name="TextBox 7">
            <a:extLst>
              <a:ext uri="{FF2B5EF4-FFF2-40B4-BE49-F238E27FC236}">
                <a16:creationId xmlns:a16="http://schemas.microsoft.com/office/drawing/2014/main" id="{790675CB-F0CD-4556-9D7D-98D022605F13}"/>
              </a:ext>
            </a:extLst>
          </p:cNvPr>
          <p:cNvSpPr txBox="1"/>
          <p:nvPr/>
        </p:nvSpPr>
        <p:spPr>
          <a:xfrm>
            <a:off x="479412" y="929164"/>
            <a:ext cx="4362411" cy="5355312"/>
          </a:xfrm>
          <a:prstGeom prst="rect">
            <a:avLst/>
          </a:prstGeom>
          <a:noFill/>
        </p:spPr>
        <p:txBody>
          <a:bodyPr wrap="square">
            <a:spAutoFit/>
          </a:bodyPr>
          <a:lstStyle/>
          <a:p>
            <a:pPr algn="l"/>
            <a:endParaRPr lang="en-ZA" sz="1800" b="0" i="0" u="none" strike="noStrike" baseline="0" dirty="0">
              <a:solidFill>
                <a:srgbClr val="000000"/>
              </a:solidFill>
              <a:latin typeface="Verdana" panose="020B0604030504040204" pitchFamily="34" charset="0"/>
            </a:endParaRPr>
          </a:p>
          <a:p>
            <a:r>
              <a:rPr lang="en-GB" sz="1800" b="0" i="0" u="none" strike="noStrike" baseline="0" dirty="0">
                <a:solidFill>
                  <a:srgbClr val="000000"/>
                </a:solidFill>
                <a:latin typeface="Verdana" panose="020B0604030504040204" pitchFamily="34" charset="0"/>
              </a:rPr>
              <a:t>A </a:t>
            </a:r>
            <a:r>
              <a:rPr lang="en-GB" sz="1800" b="1" i="0" u="none" strike="noStrike" baseline="0" dirty="0">
                <a:solidFill>
                  <a:srgbClr val="000000"/>
                </a:solidFill>
                <a:latin typeface="Verdana" panose="020B0604030504040204" pitchFamily="34" charset="0"/>
              </a:rPr>
              <a:t>contract</a:t>
            </a:r>
            <a:r>
              <a:rPr lang="en-GB" sz="1800" b="0" i="0" u="none" strike="noStrike" baseline="0" dirty="0">
                <a:solidFill>
                  <a:srgbClr val="000000"/>
                </a:solidFill>
                <a:latin typeface="Verdana" panose="020B0604030504040204" pitchFamily="34" charset="0"/>
              </a:rPr>
              <a:t> of </a:t>
            </a:r>
            <a:r>
              <a:rPr lang="en-GB" sz="1800" b="1" i="0" u="none" strike="noStrike" baseline="0" dirty="0">
                <a:solidFill>
                  <a:srgbClr val="000000"/>
                </a:solidFill>
                <a:latin typeface="Verdana" panose="020B0604030504040204" pitchFamily="34" charset="0"/>
              </a:rPr>
              <a:t>employmen</a:t>
            </a:r>
            <a:r>
              <a:rPr lang="en-GB" sz="1800" b="0" i="0" u="none" strike="noStrike" baseline="0" dirty="0">
                <a:solidFill>
                  <a:srgbClr val="000000"/>
                </a:solidFill>
                <a:latin typeface="Verdana" panose="020B0604030504040204" pitchFamily="34" charset="0"/>
              </a:rPr>
              <a:t>t is the contract that a company makes with an employee. The contract of employment specifies the terms and conditions that will apply between the company and the employee in the new relationship. </a:t>
            </a:r>
          </a:p>
          <a:p>
            <a:r>
              <a:rPr lang="en-GB" sz="1800" b="0" i="0" u="none" strike="noStrike" baseline="0" dirty="0">
                <a:solidFill>
                  <a:srgbClr val="000000"/>
                </a:solidFill>
                <a:latin typeface="Verdana" panose="020B0604030504040204" pitchFamily="34" charset="0"/>
              </a:rPr>
              <a:t> It serves as a legal and binding contract between employer and employee. </a:t>
            </a:r>
          </a:p>
          <a:p>
            <a:r>
              <a:rPr lang="en-GB" sz="1800" b="0" i="0" u="none" strike="noStrike" baseline="0" dirty="0">
                <a:solidFill>
                  <a:srgbClr val="000000"/>
                </a:solidFill>
                <a:latin typeface="Verdana" panose="020B0604030504040204" pitchFamily="34" charset="0"/>
              </a:rPr>
              <a:t> An employment contract is signed by the employee and a representative of the organization. </a:t>
            </a:r>
          </a:p>
          <a:p>
            <a:r>
              <a:rPr lang="en-GB" sz="1800" b="0" i="0" u="none" strike="noStrike" baseline="0" dirty="0">
                <a:solidFill>
                  <a:srgbClr val="000000"/>
                </a:solidFill>
                <a:latin typeface="Verdana" panose="020B0604030504040204" pitchFamily="34" charset="0"/>
              </a:rPr>
              <a:t> An employment contract may not contradict the Basic Conditions of Employment Act (BCEA). This includes rules and regulations about the right to fair labour practices.</a:t>
            </a:r>
          </a:p>
        </p:txBody>
      </p:sp>
      <p:sp>
        <p:nvSpPr>
          <p:cNvPr id="9" name="Title 1">
            <a:extLst>
              <a:ext uri="{FF2B5EF4-FFF2-40B4-BE49-F238E27FC236}">
                <a16:creationId xmlns:a16="http://schemas.microsoft.com/office/drawing/2014/main" id="{C3A8240B-60B1-48EC-B06B-A01208779ACD}"/>
              </a:ext>
            </a:extLst>
          </p:cNvPr>
          <p:cNvSpPr txBox="1">
            <a:spLocks/>
          </p:cNvSpPr>
          <p:nvPr/>
        </p:nvSpPr>
        <p:spPr>
          <a:xfrm>
            <a:off x="6088156" y="570683"/>
            <a:ext cx="108021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5000" b="1" dirty="0">
                <a:solidFill>
                  <a:srgbClr val="FC931D"/>
                </a:solidFill>
              </a:rPr>
              <a:t>Act</a:t>
            </a:r>
          </a:p>
        </p:txBody>
      </p:sp>
      <p:sp>
        <p:nvSpPr>
          <p:cNvPr id="10" name="TextBox 9">
            <a:extLst>
              <a:ext uri="{FF2B5EF4-FFF2-40B4-BE49-F238E27FC236}">
                <a16:creationId xmlns:a16="http://schemas.microsoft.com/office/drawing/2014/main" id="{3909DFD9-402F-42C9-AE46-04D1E8AF72B0}"/>
              </a:ext>
            </a:extLst>
          </p:cNvPr>
          <p:cNvSpPr txBox="1"/>
          <p:nvPr/>
        </p:nvSpPr>
        <p:spPr>
          <a:xfrm>
            <a:off x="6535710" y="1144286"/>
            <a:ext cx="6093500" cy="671915"/>
          </a:xfrm>
          <a:prstGeom prst="rect">
            <a:avLst/>
          </a:prstGeom>
          <a:noFill/>
        </p:spPr>
        <p:txBody>
          <a:bodyPr wrap="square">
            <a:spAutoFit/>
          </a:bodyPr>
          <a:lstStyle/>
          <a:p>
            <a:pPr algn="ct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This is the term given to a legislation or law passed by parliament.</a:t>
            </a:r>
          </a:p>
        </p:txBody>
      </p:sp>
      <p:sp>
        <p:nvSpPr>
          <p:cNvPr id="12" name="Title 1">
            <a:extLst>
              <a:ext uri="{FF2B5EF4-FFF2-40B4-BE49-F238E27FC236}">
                <a16:creationId xmlns:a16="http://schemas.microsoft.com/office/drawing/2014/main" id="{04C8F57F-3934-42F8-8585-C651FA4705A7}"/>
              </a:ext>
            </a:extLst>
          </p:cNvPr>
          <p:cNvSpPr txBox="1">
            <a:spLocks/>
          </p:cNvSpPr>
          <p:nvPr/>
        </p:nvSpPr>
        <p:spPr>
          <a:xfrm>
            <a:off x="5254765" y="1525827"/>
            <a:ext cx="201268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5000" b="1" dirty="0">
                <a:solidFill>
                  <a:srgbClr val="FC931D"/>
                </a:solidFill>
              </a:rPr>
              <a:t>Equity</a:t>
            </a:r>
          </a:p>
        </p:txBody>
      </p:sp>
      <p:sp>
        <p:nvSpPr>
          <p:cNvPr id="13" name="TextBox 12">
            <a:extLst>
              <a:ext uri="{FF2B5EF4-FFF2-40B4-BE49-F238E27FC236}">
                <a16:creationId xmlns:a16="http://schemas.microsoft.com/office/drawing/2014/main" id="{49210338-D2A5-4F77-A994-A289B5F0540D}"/>
              </a:ext>
            </a:extLst>
          </p:cNvPr>
          <p:cNvSpPr txBox="1"/>
          <p:nvPr/>
        </p:nvSpPr>
        <p:spPr>
          <a:xfrm>
            <a:off x="6705348" y="2003445"/>
            <a:ext cx="5447031" cy="968278"/>
          </a:xfrm>
          <a:prstGeom prst="rect">
            <a:avLst/>
          </a:prstGeom>
          <a:noFill/>
        </p:spPr>
        <p:txBody>
          <a:bodyPr wrap="square">
            <a:spAutoFit/>
          </a:bodyPr>
          <a:lstStyle/>
          <a:p>
            <a:pPr algn="ct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When used in a law </a:t>
            </a:r>
            <a:r>
              <a:rPr lang="en-ZA" sz="1800" dirty="0" err="1">
                <a:effectLst/>
                <a:latin typeface="Calibri" panose="020F0502020204030204" pitchFamily="34" charset="0"/>
                <a:ea typeface="Calibri" panose="020F0502020204030204" pitchFamily="34" charset="0"/>
                <a:cs typeface="Times New Roman" panose="02020603050405020304" pitchFamily="18" charset="0"/>
              </a:rPr>
              <a:t>eg.</a:t>
            </a:r>
            <a:r>
              <a:rPr lang="en-ZA" sz="1800" dirty="0">
                <a:effectLst/>
                <a:latin typeface="Calibri" panose="020F0502020204030204" pitchFamily="34" charset="0"/>
                <a:ea typeface="Calibri" panose="020F0502020204030204" pitchFamily="34" charset="0"/>
                <a:cs typeface="Times New Roman" panose="02020603050405020304" pitchFamily="18" charset="0"/>
              </a:rPr>
              <a:t> Employment </a:t>
            </a:r>
            <a:r>
              <a:rPr lang="en-ZA" sz="1800" b="1" dirty="0">
                <a:effectLst/>
                <a:latin typeface="Calibri" panose="020F0502020204030204" pitchFamily="34" charset="0"/>
                <a:ea typeface="Calibri" panose="020F0502020204030204" pitchFamily="34" charset="0"/>
                <a:cs typeface="Times New Roman" panose="02020603050405020304" pitchFamily="18" charset="0"/>
              </a:rPr>
              <a:t>Equity </a:t>
            </a:r>
            <a:r>
              <a:rPr lang="en-ZA" sz="1800" dirty="0">
                <a:effectLst/>
                <a:latin typeface="Calibri" panose="020F0502020204030204" pitchFamily="34" charset="0"/>
                <a:ea typeface="Calibri" panose="020F0502020204030204" pitchFamily="34" charset="0"/>
                <a:cs typeface="Times New Roman" panose="02020603050405020304" pitchFamily="18" charset="0"/>
              </a:rPr>
              <a:t>Act, this term means to bring in fairness and justice into a specific area.</a:t>
            </a:r>
          </a:p>
        </p:txBody>
      </p:sp>
      <p:sp>
        <p:nvSpPr>
          <p:cNvPr id="14" name="Title 1">
            <a:extLst>
              <a:ext uri="{FF2B5EF4-FFF2-40B4-BE49-F238E27FC236}">
                <a16:creationId xmlns:a16="http://schemas.microsoft.com/office/drawing/2014/main" id="{DB28ED65-F4AA-4E9A-8B74-64AA5A4330BA}"/>
              </a:ext>
            </a:extLst>
          </p:cNvPr>
          <p:cNvSpPr txBox="1">
            <a:spLocks/>
          </p:cNvSpPr>
          <p:nvPr/>
        </p:nvSpPr>
        <p:spPr>
          <a:xfrm>
            <a:off x="5245994" y="3059889"/>
            <a:ext cx="2918708" cy="132556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5000" b="1" dirty="0">
                <a:solidFill>
                  <a:srgbClr val="FC931D"/>
                </a:solidFill>
              </a:rPr>
              <a:t>Affirmative action</a:t>
            </a:r>
          </a:p>
        </p:txBody>
      </p:sp>
      <p:sp>
        <p:nvSpPr>
          <p:cNvPr id="15" name="TextBox 14">
            <a:extLst>
              <a:ext uri="{FF2B5EF4-FFF2-40B4-BE49-F238E27FC236}">
                <a16:creationId xmlns:a16="http://schemas.microsoft.com/office/drawing/2014/main" id="{2B46D4D0-5E78-4735-A1B7-AFB4D7B3C76B}"/>
              </a:ext>
            </a:extLst>
          </p:cNvPr>
          <p:cNvSpPr txBox="1"/>
          <p:nvPr/>
        </p:nvSpPr>
        <p:spPr>
          <a:xfrm>
            <a:off x="7594975" y="3180222"/>
            <a:ext cx="4597025" cy="1561005"/>
          </a:xfrm>
          <a:prstGeom prst="rect">
            <a:avLst/>
          </a:prstGeom>
          <a:noFill/>
        </p:spPr>
        <p:txBody>
          <a:bodyPr wrap="square">
            <a:spAutoFit/>
          </a:bodyPr>
          <a:lstStyle/>
          <a:p>
            <a:pPr algn="ct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Affirmative action </a:t>
            </a:r>
            <a:r>
              <a:rPr lang="en-GB" sz="1800" dirty="0">
                <a:effectLst/>
                <a:latin typeface="Calibri" panose="020F0502020204030204" pitchFamily="34" charset="0"/>
                <a:ea typeface="Calibri" panose="020F0502020204030204" pitchFamily="34" charset="0"/>
                <a:cs typeface="Times New Roman" panose="02020603050405020304" pitchFamily="18" charset="0"/>
              </a:rPr>
              <a:t>is a policy that aims to increase opportunities in the workplace or education to underrepresented parts of society by taking into account an individual's colour,</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     race, sex, religion, or national origin.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oup of people shaking hands&#10;&#10;Description automatically generated with medium confidence">
            <a:extLst>
              <a:ext uri="{FF2B5EF4-FFF2-40B4-BE49-F238E27FC236}">
                <a16:creationId xmlns:a16="http://schemas.microsoft.com/office/drawing/2014/main" id="{62741EE5-0A15-4CFD-819E-E4907AE9B5B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61834" y="4385452"/>
            <a:ext cx="3315712" cy="2412526"/>
          </a:xfrm>
          <a:prstGeom prst="rect">
            <a:avLst/>
          </a:prstGeom>
        </p:spPr>
      </p:pic>
      <p:pic>
        <p:nvPicPr>
          <p:cNvPr id="3" name="Picture 2">
            <a:extLst>
              <a:ext uri="{FF2B5EF4-FFF2-40B4-BE49-F238E27FC236}">
                <a16:creationId xmlns:a16="http://schemas.microsoft.com/office/drawing/2014/main" id="{AA9C2628-64BB-BC86-D42D-A777730E267F}"/>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25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2EBD179-8B46-43C3-BABB-5E685812A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69572" y="1469571"/>
            <a:ext cx="6858003" cy="3918859"/>
          </a:xfrm>
          <a:prstGeom prst="rect">
            <a:avLst/>
          </a:prstGeom>
        </p:spPr>
      </p:pic>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4416293" y="936788"/>
            <a:ext cx="7490527" cy="1325563"/>
          </a:xfrm>
        </p:spPr>
        <p:txBody>
          <a:bodyPr>
            <a:normAutofit fontScale="90000"/>
          </a:bodyPr>
          <a:lstStyle/>
          <a:p>
            <a:pPr algn="ctr"/>
            <a:r>
              <a:rPr lang="en-ZA" sz="6000" b="1" dirty="0">
                <a:solidFill>
                  <a:srgbClr val="FC931D"/>
                </a:solidFill>
              </a:rPr>
              <a:t>What makes up the core elements of a job contract?</a:t>
            </a:r>
          </a:p>
        </p:txBody>
      </p:sp>
      <p:pic>
        <p:nvPicPr>
          <p:cNvPr id="3" name="Picture 2">
            <a:extLst>
              <a:ext uri="{FF2B5EF4-FFF2-40B4-BE49-F238E27FC236}">
                <a16:creationId xmlns:a16="http://schemas.microsoft.com/office/drawing/2014/main" id="{7EF39A43-08B6-8830-E143-E7597B7D58F6}"/>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7956" y="2725415"/>
            <a:ext cx="4267200" cy="4086225"/>
          </a:xfrm>
          <a:prstGeom prst="rect">
            <a:avLst/>
          </a:prstGeom>
        </p:spPr>
      </p:pic>
    </p:spTree>
    <p:extLst>
      <p:ext uri="{BB962C8B-B14F-4D97-AF65-F5344CB8AC3E}">
        <p14:creationId xmlns:p14="http://schemas.microsoft.com/office/powerpoint/2010/main" val="1225603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2EBD179-8B46-43C3-BABB-5E685812A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69572" y="1469571"/>
            <a:ext cx="6858003" cy="3918859"/>
          </a:xfrm>
          <a:prstGeom prst="rect">
            <a:avLst/>
          </a:prstGeom>
        </p:spPr>
      </p:pic>
      <p:sp>
        <p:nvSpPr>
          <p:cNvPr id="2" name="Title 1">
            <a:extLst>
              <a:ext uri="{FF2B5EF4-FFF2-40B4-BE49-F238E27FC236}">
                <a16:creationId xmlns:a16="http://schemas.microsoft.com/office/drawing/2014/main" id="{21B86F51-F5C9-47EC-9A63-C8E02A5477C8}"/>
              </a:ext>
            </a:extLst>
          </p:cNvPr>
          <p:cNvSpPr>
            <a:spLocks noGrp="1"/>
          </p:cNvSpPr>
          <p:nvPr>
            <p:ph type="title"/>
          </p:nvPr>
        </p:nvSpPr>
        <p:spPr>
          <a:xfrm>
            <a:off x="4527879" y="3060508"/>
            <a:ext cx="7490527" cy="1325563"/>
          </a:xfrm>
        </p:spPr>
        <p:txBody>
          <a:bodyPr>
            <a:normAutofit fontScale="90000"/>
          </a:bodyPr>
          <a:lstStyle/>
          <a:p>
            <a:pPr algn="ctr"/>
            <a:r>
              <a:rPr lang="en-ZA" sz="6000" b="1" dirty="0">
                <a:solidFill>
                  <a:srgbClr val="FC931D"/>
                </a:solidFill>
              </a:rPr>
              <a:t>What makes up the core elements of a job contract?</a:t>
            </a:r>
            <a:br>
              <a:rPr lang="en-ZA" sz="6000" b="1" dirty="0">
                <a:solidFill>
                  <a:srgbClr val="FC931D"/>
                </a:solidFill>
              </a:rPr>
            </a:br>
            <a:r>
              <a:rPr lang="en-ZA" sz="6000" b="1" dirty="0">
                <a:solidFill>
                  <a:srgbClr val="FC931D"/>
                </a:solidFill>
              </a:rPr>
              <a:t/>
            </a:r>
            <a:br>
              <a:rPr lang="en-ZA" sz="6000" b="1" dirty="0">
                <a:solidFill>
                  <a:srgbClr val="FC931D"/>
                </a:solidFill>
              </a:rPr>
            </a:br>
            <a:r>
              <a:rPr lang="en-ZA" sz="6000" b="1" dirty="0">
                <a:solidFill>
                  <a:srgbClr val="FC931D"/>
                </a:solidFill>
              </a:rPr>
              <a:t/>
            </a:r>
            <a:br>
              <a:rPr lang="en-ZA" sz="6000" b="1" dirty="0">
                <a:solidFill>
                  <a:srgbClr val="FC931D"/>
                </a:solidFill>
              </a:rPr>
            </a:br>
            <a:r>
              <a:rPr lang="en-ZA" sz="6000" b="1" dirty="0">
                <a:solidFill>
                  <a:srgbClr val="FC931D"/>
                </a:solidFill>
              </a:rPr>
              <a:t>Write into the contract the conditions of service for a teacher.</a:t>
            </a:r>
          </a:p>
        </p:txBody>
      </p:sp>
      <p:pic>
        <p:nvPicPr>
          <p:cNvPr id="3" name="Picture 2">
            <a:extLst>
              <a:ext uri="{FF2B5EF4-FFF2-40B4-BE49-F238E27FC236}">
                <a16:creationId xmlns:a16="http://schemas.microsoft.com/office/drawing/2014/main" id="{748611E4-98DB-E524-8DD7-91091FEC9FC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6044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4840264-9A99-4C73-A7CF-B5A8D7E2039E}"/>
              </a:ext>
            </a:extLst>
          </p:cNvPr>
          <p:cNvSpPr txBox="1"/>
          <p:nvPr/>
        </p:nvSpPr>
        <p:spPr>
          <a:xfrm>
            <a:off x="7597833" y="3027000"/>
            <a:ext cx="3670068" cy="3554819"/>
          </a:xfrm>
          <a:prstGeom prst="rect">
            <a:avLst/>
          </a:prstGeom>
          <a:noFill/>
        </p:spPr>
        <p:txBody>
          <a:bodyPr wrap="square">
            <a:spAutoFit/>
          </a:bodyPr>
          <a:lstStyle/>
          <a:p>
            <a:pPr eaLnBrk="1" hangingPunct="1">
              <a:buFontTx/>
              <a:buNone/>
            </a:pPr>
            <a:r>
              <a:rPr lang="en-US" altLang="en-US" sz="2500" dirty="0">
                <a:solidFill>
                  <a:srgbClr val="FF0000"/>
                </a:solidFill>
              </a:rPr>
              <a:t>ensures that fair </a:t>
            </a:r>
          </a:p>
          <a:p>
            <a:pPr eaLnBrk="1" hangingPunct="1">
              <a:buFontTx/>
              <a:buNone/>
            </a:pPr>
            <a:r>
              <a:rPr lang="en-US" altLang="en-US" sz="2500" dirty="0" err="1">
                <a:solidFill>
                  <a:srgbClr val="FF0000"/>
                </a:solidFill>
              </a:rPr>
              <a:t>labour</a:t>
            </a:r>
            <a:r>
              <a:rPr lang="en-US" altLang="en-US" sz="2500" dirty="0">
                <a:solidFill>
                  <a:srgbClr val="FF0000"/>
                </a:solidFill>
              </a:rPr>
              <a:t> practices such as reasonable working </a:t>
            </a:r>
          </a:p>
          <a:p>
            <a:pPr eaLnBrk="1" hangingPunct="1">
              <a:buFontTx/>
              <a:buNone/>
            </a:pPr>
            <a:r>
              <a:rPr lang="en-US" altLang="en-US" sz="2500" dirty="0">
                <a:solidFill>
                  <a:srgbClr val="FF0000"/>
                </a:solidFill>
              </a:rPr>
              <a:t>hours, fair remuneration for work done and </a:t>
            </a:r>
          </a:p>
          <a:p>
            <a:pPr eaLnBrk="1" hangingPunct="1">
              <a:buFontTx/>
              <a:buNone/>
            </a:pPr>
            <a:r>
              <a:rPr lang="en-US" altLang="en-US" sz="2500" dirty="0">
                <a:solidFill>
                  <a:srgbClr val="FF0000"/>
                </a:solidFill>
              </a:rPr>
              <a:t>sufficient notice before termination of </a:t>
            </a:r>
          </a:p>
          <a:p>
            <a:pPr eaLnBrk="1" hangingPunct="1">
              <a:buFontTx/>
              <a:buNone/>
            </a:pPr>
            <a:r>
              <a:rPr lang="en-US" altLang="en-US" sz="2500" dirty="0">
                <a:solidFill>
                  <a:srgbClr val="FF0000"/>
                </a:solidFill>
              </a:rPr>
              <a:t>employment are sustained at all times.</a:t>
            </a:r>
            <a:endParaRPr lang="en-ZA" sz="2500" dirty="0">
              <a:solidFill>
                <a:srgbClr val="FF0000"/>
              </a:solidFill>
            </a:endParaRPr>
          </a:p>
        </p:txBody>
      </p:sp>
      <p:sp>
        <p:nvSpPr>
          <p:cNvPr id="9" name="Title 1">
            <a:extLst>
              <a:ext uri="{FF2B5EF4-FFF2-40B4-BE49-F238E27FC236}">
                <a16:creationId xmlns:a16="http://schemas.microsoft.com/office/drawing/2014/main" id="{A486A03E-D4E9-4122-9C93-AABADB253E8C}"/>
              </a:ext>
            </a:extLst>
          </p:cNvPr>
          <p:cNvSpPr txBox="1">
            <a:spLocks/>
          </p:cNvSpPr>
          <p:nvPr/>
        </p:nvSpPr>
        <p:spPr>
          <a:xfrm>
            <a:off x="7597833" y="1077072"/>
            <a:ext cx="3670068" cy="119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4500" dirty="0"/>
              <a:t>The Basic Conditions of Employment Act (BCEA) …</a:t>
            </a:r>
          </a:p>
        </p:txBody>
      </p:sp>
      <p:pic>
        <p:nvPicPr>
          <p:cNvPr id="2" name="Picture 1">
            <a:extLst>
              <a:ext uri="{FF2B5EF4-FFF2-40B4-BE49-F238E27FC236}">
                <a16:creationId xmlns:a16="http://schemas.microsoft.com/office/drawing/2014/main" id="{41FCD32E-431A-4266-DAF6-03BC4F3194D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931" y="763710"/>
            <a:ext cx="7292902" cy="5264734"/>
          </a:xfrm>
          <a:prstGeom prst="rect">
            <a:avLst/>
          </a:prstGeom>
        </p:spPr>
      </p:pic>
    </p:spTree>
    <p:extLst>
      <p:ext uri="{BB962C8B-B14F-4D97-AF65-F5344CB8AC3E}">
        <p14:creationId xmlns:p14="http://schemas.microsoft.com/office/powerpoint/2010/main" val="252768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0FF5F5-63F9-471A-8D35-BAB3124BD32F}"/>
              </a:ext>
            </a:extLst>
          </p:cNvPr>
          <p:cNvSpPr>
            <a:spLocks noGrp="1"/>
          </p:cNvSpPr>
          <p:nvPr>
            <p:ph idx="1"/>
          </p:nvPr>
        </p:nvSpPr>
        <p:spPr>
          <a:xfrm>
            <a:off x="838200" y="1789359"/>
            <a:ext cx="5257800" cy="3507855"/>
          </a:xfrm>
        </p:spPr>
        <p:txBody>
          <a:bodyPr>
            <a:normAutofit/>
          </a:bodyPr>
          <a:lstStyle/>
          <a:p>
            <a:r>
              <a:rPr lang="en-ZA" dirty="0"/>
              <a:t>What advice would you give to a friend who is presently working six days a week and trying to complete matric.</a:t>
            </a:r>
          </a:p>
          <a:p>
            <a:r>
              <a:rPr lang="en-ZA" dirty="0"/>
              <a:t>What challenges would you face in finding employment at the end of matric?</a:t>
            </a:r>
          </a:p>
        </p:txBody>
      </p:sp>
      <p:pic>
        <p:nvPicPr>
          <p:cNvPr id="2" name="Picture 1">
            <a:extLst>
              <a:ext uri="{FF2B5EF4-FFF2-40B4-BE49-F238E27FC236}">
                <a16:creationId xmlns:a16="http://schemas.microsoft.com/office/drawing/2014/main" id="{653DDAFC-21D5-72A8-76F0-04424B4D6A2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4313" y="1491984"/>
            <a:ext cx="6236202" cy="4102604"/>
          </a:xfrm>
          <a:prstGeom prst="rect">
            <a:avLst/>
          </a:prstGeom>
        </p:spPr>
      </p:pic>
    </p:spTree>
    <p:extLst>
      <p:ext uri="{BB962C8B-B14F-4D97-AF65-F5344CB8AC3E}">
        <p14:creationId xmlns:p14="http://schemas.microsoft.com/office/powerpoint/2010/main" val="971680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1463</TotalTime>
  <Words>1356</Words>
  <Application>Microsoft Office PowerPoint</Application>
  <PresentationFormat>Widescreen</PresentationFormat>
  <Paragraphs>102</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Calibri Light</vt:lpstr>
      <vt:lpstr>Symbol</vt:lpstr>
      <vt:lpstr>Times New Roman</vt:lpstr>
      <vt:lpstr>Verdana</vt:lpstr>
      <vt:lpstr>Office Theme</vt:lpstr>
      <vt:lpstr>PowerPoint Presentation</vt:lpstr>
      <vt:lpstr>Define the following: * employment contract * act * equity * affirmative action</vt:lpstr>
      <vt:lpstr>What is a job contract?</vt:lpstr>
      <vt:lpstr>What makes up the core elements of a job contract?</vt:lpstr>
      <vt:lpstr>What makes up the core elements of a job contract?   Write into the contract the conditions of service for a teacher.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44</cp:revision>
  <dcterms:created xsi:type="dcterms:W3CDTF">2021-02-27T11:19:06Z</dcterms:created>
  <dcterms:modified xsi:type="dcterms:W3CDTF">2023-06-20T18:19:11Z</dcterms:modified>
</cp:coreProperties>
</file>