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6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gTLxNOmdHAIgG36c94g5nzZZk5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514" autoAdjust="0"/>
  </p:normalViewPr>
  <p:slideViewPr>
    <p:cSldViewPr snapToGrid="0">
      <p:cViewPr varScale="1">
        <p:scale>
          <a:sx n="132" d="100"/>
          <a:sy n="132" d="100"/>
        </p:scale>
        <p:origin x="1014" y="10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04800" algn="l" rtl="0">
              <a:lnSpc>
                <a:spcPct val="100000"/>
              </a:lnSpc>
              <a:spcBef>
                <a:spcPts val="0"/>
              </a:spcBef>
              <a:spcAft>
                <a:spcPts val="0"/>
              </a:spcAft>
              <a:buClr>
                <a:schemeClr val="dk1"/>
              </a:buClr>
              <a:buSzPts val="1200"/>
              <a:buFont typeface="Arial"/>
              <a:buChar char="●"/>
            </a:pPr>
            <a:r>
              <a:rPr lang="en-ZA" sz="1200">
                <a:solidFill>
                  <a:schemeClr val="dk1"/>
                </a:solidFill>
                <a:latin typeface="Calibri"/>
                <a:ea typeface="Calibri"/>
                <a:cs typeface="Calibri"/>
                <a:sym typeface="Calibri"/>
              </a:rPr>
              <a:t>Today we are going to investigate human factors that cause ill health, accidents, crises and disasters. More specifically, we will be looking at psychological, social, religious, cultural practices and different knowledge perspectives that cause ill health, accidents, crises and disasters. </a:t>
            </a:r>
            <a:endParaRPr sz="1200">
              <a:solidFill>
                <a:schemeClr val="dk1"/>
              </a:solidFill>
              <a:latin typeface="Calibri"/>
              <a:ea typeface="Calibri"/>
              <a:cs typeface="Calibri"/>
              <a:sym typeface="Calibri"/>
            </a:endParaRPr>
          </a:p>
          <a:p>
            <a:pPr marL="0" lvl="0" indent="0" algn="l" rtl="0">
              <a:lnSpc>
                <a:spcPct val="107916"/>
              </a:lnSpc>
              <a:spcBef>
                <a:spcPts val="0"/>
              </a:spcBef>
              <a:spcAft>
                <a:spcPts val="800"/>
              </a:spcAft>
              <a:buClr>
                <a:schemeClr val="dk1"/>
              </a:buClr>
              <a:buSzPts val="1100"/>
              <a:buFont typeface="Arial"/>
              <a:buNone/>
            </a:pPr>
            <a:endParaRPr sz="1200">
              <a:solidFill>
                <a:schemeClr val="dk1"/>
              </a:solidFill>
              <a:highlight>
                <a:srgbClr val="FFFFFF"/>
              </a:highlight>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r>
              <a:rPr lang="en-ZA" sz="1800" dirty="0">
                <a:latin typeface="Calibri"/>
                <a:ea typeface="Calibri"/>
                <a:cs typeface="Calibri"/>
                <a:sym typeface="Calibri"/>
              </a:rPr>
              <a:t>Use the </a:t>
            </a:r>
            <a:r>
              <a:rPr lang="en-ZA" sz="1800" b="1" i="1" dirty="0">
                <a:latin typeface="Calibri"/>
                <a:ea typeface="Calibri"/>
                <a:cs typeface="Calibri"/>
                <a:sym typeface="Calibri"/>
              </a:rPr>
              <a:t>Activity 3</a:t>
            </a:r>
            <a:r>
              <a:rPr lang="en-ZA" sz="1800" dirty="0">
                <a:latin typeface="Calibri"/>
                <a:ea typeface="Calibri"/>
                <a:cs typeface="Calibri"/>
                <a:sym typeface="Calibri"/>
              </a:rPr>
              <a:t> questions on the </a:t>
            </a:r>
            <a:r>
              <a:rPr lang="en-ZA" sz="1800" b="1" i="1" u="sng" dirty="0">
                <a:latin typeface="Calibri"/>
                <a:ea typeface="Calibri"/>
                <a:cs typeface="Calibri"/>
                <a:sym typeface="Calibri"/>
              </a:rPr>
              <a:t>Lesson 1 – Worksheet</a:t>
            </a:r>
            <a:r>
              <a:rPr lang="en-ZA" sz="1800" dirty="0">
                <a:latin typeface="Calibri"/>
                <a:ea typeface="Calibri"/>
                <a:cs typeface="Calibri"/>
                <a:sym typeface="Calibri"/>
              </a:rPr>
              <a:t> to assess your understanding of what was covered today.</a:t>
            </a:r>
            <a:br>
              <a:rPr lang="en-ZA" sz="1800" dirty="0">
                <a:latin typeface="Calibri"/>
                <a:ea typeface="Calibri"/>
                <a:cs typeface="Calibri"/>
                <a:sym typeface="Calibri"/>
              </a:rPr>
            </a:br>
            <a:r>
              <a:rPr lang="en-ZA" sz="1800" dirty="0">
                <a:latin typeface="Calibri"/>
                <a:ea typeface="Calibri"/>
                <a:cs typeface="Calibri"/>
                <a:sym typeface="Calibri"/>
              </a:rPr>
              <a:t>Complete </a:t>
            </a:r>
            <a:r>
              <a:rPr lang="en-ZA" sz="1800" b="1" i="1" dirty="0">
                <a:latin typeface="Calibri"/>
                <a:ea typeface="Calibri"/>
                <a:cs typeface="Calibri"/>
                <a:sym typeface="Calibri"/>
              </a:rPr>
              <a:t>Activity 3</a:t>
            </a:r>
            <a:r>
              <a:rPr lang="en-ZA" sz="1800" dirty="0">
                <a:latin typeface="Calibri"/>
                <a:ea typeface="Calibri"/>
                <a:cs typeface="Calibri"/>
                <a:sym typeface="Calibri"/>
              </a:rPr>
              <a:t> on your own (i.e. it is an individual activity)</a:t>
            </a:r>
            <a:endParaRPr sz="1800" dirty="0">
              <a:latin typeface="Times New Roman"/>
              <a:ea typeface="Times New Roman"/>
              <a:cs typeface="Times New Roman"/>
              <a:sym typeface="Times New Roman"/>
            </a:endParaRPr>
          </a:p>
          <a:p>
            <a:pPr marL="0" lvl="0" indent="0" algn="l" rtl="0">
              <a:lnSpc>
                <a:spcPct val="115000"/>
              </a:lnSpc>
              <a:spcBef>
                <a:spcPts val="1000"/>
              </a:spcBef>
              <a:spcAft>
                <a:spcPts val="1000"/>
              </a:spcAft>
              <a:buSzPts val="1200"/>
              <a:buFont typeface="Noto Sans Symbols"/>
              <a:buNone/>
            </a:pPr>
            <a:r>
              <a:rPr lang="en-ZA" sz="1800" dirty="0">
                <a:latin typeface="Calibri"/>
                <a:ea typeface="Calibri"/>
                <a:cs typeface="Calibri"/>
                <a:sym typeface="Calibri"/>
              </a:rPr>
              <a:t>Answers to the questions will be discussed as a class before the end of the lesson.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ZA" sz="1200">
                <a:solidFill>
                  <a:schemeClr val="dk1"/>
                </a:solidFill>
                <a:latin typeface="Calibri"/>
                <a:ea typeface="Calibri"/>
                <a:cs typeface="Calibri"/>
                <a:sym typeface="Calibri"/>
              </a:rPr>
              <a:t>Let’s look at psychological factors that cause ill health, accidents and disasters. (Read slide and discuss).</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a:solidFill>
                  <a:schemeClr val="dk1"/>
                </a:solidFill>
                <a:latin typeface="Calibri"/>
                <a:ea typeface="Calibri"/>
                <a:cs typeface="Calibri"/>
                <a:sym typeface="Calibri"/>
              </a:rPr>
              <a:t>SHOW VIDEO 1: this video shows the role psychological factors play in contracting HIV/AIDS. Focus in particular on what Aaron Motsoledi (our previous Minister of Health) says (1:03). </a:t>
            </a:r>
            <a:br>
              <a:rPr lang="en-ZA" sz="1200">
                <a:solidFill>
                  <a:schemeClr val="dk1"/>
                </a:solidFill>
                <a:latin typeface="Calibri"/>
                <a:ea typeface="Calibri"/>
                <a:cs typeface="Calibri"/>
                <a:sym typeface="Calibri"/>
              </a:rPr>
            </a:br>
            <a:r>
              <a:rPr lang="en-ZA" sz="1200">
                <a:solidFill>
                  <a:schemeClr val="dk1"/>
                </a:solidFill>
                <a:latin typeface="Calibri"/>
                <a:ea typeface="Calibri"/>
                <a:cs typeface="Calibri"/>
                <a:sym typeface="Calibri"/>
              </a:rPr>
              <a:t>WATCH VIDEO</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a:solidFill>
                  <a:schemeClr val="dk1"/>
                </a:solidFill>
                <a:latin typeface="Calibri"/>
                <a:ea typeface="Calibri"/>
                <a:cs typeface="Calibri"/>
                <a:sym typeface="Calibri"/>
              </a:rPr>
              <a:t>Motsoledi speaks about how girls lack proper guidance and care as they grow up without parents. This results in them turing to older men to meet these needs, making them vulnerable to contracting HIV. </a:t>
            </a:r>
            <a:endParaRPr sz="180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15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ZA" sz="1200" dirty="0">
                <a:solidFill>
                  <a:schemeClr val="dk1"/>
                </a:solidFill>
                <a:latin typeface="Calibri"/>
                <a:ea typeface="Calibri"/>
                <a:cs typeface="Calibri"/>
                <a:sym typeface="Calibri"/>
              </a:rPr>
              <a:t>Let’s look at social factors that cause ill health, accidents and disasters. (Read slide and discuss).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dirty="0">
                <a:solidFill>
                  <a:schemeClr val="dk1"/>
                </a:solidFill>
                <a:latin typeface="Calibri"/>
                <a:ea typeface="Calibri"/>
                <a:cs typeface="Calibri"/>
                <a:sym typeface="Calibri"/>
              </a:rPr>
              <a:t>SHOW VIDEO 2: this video shows the role social factors play in disasters. </a:t>
            </a:r>
            <a:br>
              <a:rPr lang="en-ZA" sz="1200" dirty="0">
                <a:solidFill>
                  <a:schemeClr val="dk1"/>
                </a:solidFill>
                <a:latin typeface="Calibri"/>
                <a:ea typeface="Calibri"/>
                <a:cs typeface="Calibri"/>
                <a:sym typeface="Calibri"/>
              </a:rPr>
            </a:br>
            <a:r>
              <a:rPr lang="en-ZA" sz="1200" dirty="0">
                <a:solidFill>
                  <a:schemeClr val="dk1"/>
                </a:solidFill>
                <a:latin typeface="Calibri"/>
                <a:ea typeface="Calibri"/>
                <a:cs typeface="Calibri"/>
                <a:sym typeface="Calibri"/>
              </a:rPr>
              <a:t>WATCH VIDEO</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dirty="0">
                <a:solidFill>
                  <a:schemeClr val="dk1"/>
                </a:solidFill>
                <a:latin typeface="Calibri"/>
                <a:ea typeface="Calibri"/>
                <a:cs typeface="Calibri"/>
                <a:sym typeface="Calibri"/>
              </a:rPr>
              <a:t>People build homes on land that is not sustainable, out of desperation as they have no where else to go. They therefore become vulnerable to the disaster of their home being flooded.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e3666a4c2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ge3666a4c2d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15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ZA" sz="1200" dirty="0">
                <a:solidFill>
                  <a:schemeClr val="dk1"/>
                </a:solidFill>
                <a:latin typeface="Calibri"/>
                <a:ea typeface="Calibri"/>
                <a:cs typeface="Calibri"/>
                <a:sym typeface="Calibri"/>
              </a:rPr>
              <a:t>Let’s look at religious factors that cause ill health, accidents and disasters.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ZA" sz="1200" dirty="0">
                <a:solidFill>
                  <a:schemeClr val="dk1"/>
                </a:solidFill>
                <a:latin typeface="Calibri"/>
                <a:ea typeface="Calibri"/>
                <a:cs typeface="Calibri"/>
                <a:sym typeface="Calibri"/>
              </a:rPr>
              <a:t>(Read slide and discuss).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ZA" sz="1200" dirty="0">
                <a:solidFill>
                  <a:schemeClr val="dk1"/>
                </a:solidFill>
                <a:latin typeface="Calibri"/>
                <a:ea typeface="Calibri"/>
                <a:cs typeface="Calibri"/>
                <a:sym typeface="Calibri"/>
              </a:rPr>
              <a:t>SHOW VIDEO 3: this video shows the role religious factors play in ill health.</a:t>
            </a:r>
            <a:br>
              <a:rPr lang="en-ZA" sz="1200" dirty="0">
                <a:solidFill>
                  <a:schemeClr val="dk1"/>
                </a:solidFill>
                <a:latin typeface="Calibri"/>
                <a:ea typeface="Calibri"/>
                <a:cs typeface="Calibri"/>
                <a:sym typeface="Calibri"/>
              </a:rPr>
            </a:br>
            <a:r>
              <a:rPr lang="en-ZA" sz="1200" dirty="0">
                <a:solidFill>
                  <a:schemeClr val="dk1"/>
                </a:solidFill>
                <a:latin typeface="Calibri"/>
                <a:ea typeface="Calibri"/>
                <a:cs typeface="Calibri"/>
                <a:sym typeface="Calibri"/>
              </a:rPr>
              <a:t>WATCH VIDEO</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ZA" sz="1200" dirty="0">
                <a:solidFill>
                  <a:schemeClr val="dk1"/>
                </a:solidFill>
                <a:latin typeface="Calibri"/>
                <a:ea typeface="Calibri"/>
                <a:cs typeface="Calibri"/>
                <a:sym typeface="Calibri"/>
              </a:rPr>
              <a:t>People have certain beliefs and this prevents them from getting access to health care.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e3666a4c2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ge3666a4c2d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15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r>
              <a:rPr lang="en-ZA" sz="1200" dirty="0">
                <a:solidFill>
                  <a:schemeClr val="dk1"/>
                </a:solidFill>
                <a:latin typeface="Calibri"/>
                <a:ea typeface="Calibri"/>
                <a:cs typeface="Calibri"/>
                <a:sym typeface="Calibri"/>
              </a:rPr>
              <a:t>Culture influences the way we look at health, illness and treatment.</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r>
              <a:rPr lang="en-ZA" sz="1200" dirty="0">
                <a:solidFill>
                  <a:schemeClr val="dk1"/>
                </a:solidFill>
                <a:latin typeface="Calibri"/>
                <a:ea typeface="Calibri"/>
                <a:cs typeface="Calibri"/>
                <a:sym typeface="Calibri"/>
              </a:rPr>
              <a:t>Harmful cultural practices are often aimed at benefiting males, and so cause harm to females.</a:t>
            </a:r>
            <a:br>
              <a:rPr lang="en-ZA" sz="1200" dirty="0">
                <a:solidFill>
                  <a:schemeClr val="dk1"/>
                </a:solidFill>
                <a:latin typeface="Calibri"/>
                <a:ea typeface="Calibri"/>
                <a:cs typeface="Calibri"/>
                <a:sym typeface="Calibri"/>
              </a:rPr>
            </a:br>
            <a:r>
              <a:rPr lang="en-ZA" sz="1200" dirty="0" err="1">
                <a:solidFill>
                  <a:schemeClr val="dk1"/>
                </a:solidFill>
                <a:latin typeface="Calibri"/>
                <a:ea typeface="Calibri"/>
                <a:cs typeface="Calibri"/>
                <a:sym typeface="Calibri"/>
              </a:rPr>
              <a:t>Unkungena</a:t>
            </a:r>
            <a:r>
              <a:rPr lang="en-ZA" sz="1200" dirty="0">
                <a:solidFill>
                  <a:schemeClr val="dk1"/>
                </a:solidFill>
                <a:latin typeface="Calibri"/>
                <a:ea typeface="Calibri"/>
                <a:cs typeface="Calibri"/>
                <a:sym typeface="Calibri"/>
              </a:rPr>
              <a:t>: wife inheritance - widow forced to marry her late husband’s brother against her wishes. Could result in forced sex. </a:t>
            </a:r>
            <a:br>
              <a:rPr lang="en-ZA" sz="1200" dirty="0">
                <a:solidFill>
                  <a:schemeClr val="dk1"/>
                </a:solidFill>
                <a:latin typeface="Calibri"/>
                <a:ea typeface="Calibri"/>
                <a:cs typeface="Calibri"/>
                <a:sym typeface="Calibri"/>
              </a:rPr>
            </a:br>
            <a:r>
              <a:rPr lang="en-ZA" sz="1200" dirty="0">
                <a:solidFill>
                  <a:schemeClr val="dk1"/>
                </a:solidFill>
                <a:latin typeface="Calibri"/>
                <a:ea typeface="Calibri"/>
                <a:cs typeface="Calibri"/>
                <a:sym typeface="Calibri"/>
              </a:rPr>
              <a:t>FGM: Female genital mutilation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r>
              <a:rPr lang="en-ZA" sz="1200" dirty="0">
                <a:solidFill>
                  <a:schemeClr val="dk1"/>
                </a:solidFill>
                <a:latin typeface="Calibri"/>
                <a:ea typeface="Calibri"/>
                <a:cs typeface="Calibri"/>
                <a:sym typeface="Calibri"/>
              </a:rPr>
              <a:t>Watch video on FGM.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r>
              <a:rPr lang="en-ZA" sz="1200" dirty="0">
                <a:solidFill>
                  <a:schemeClr val="dk1"/>
                </a:solidFill>
                <a:latin typeface="Calibri"/>
                <a:ea typeface="Calibri"/>
                <a:cs typeface="Calibri"/>
                <a:sym typeface="Calibri"/>
              </a:rPr>
              <a:t>This video highlights how FGM is not medically necessary and causes a lot of pain and anguish.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d89580bfa5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gd89580bfa5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ZA" sz="1150">
                <a:solidFill>
                  <a:schemeClr val="dk1"/>
                </a:solidFill>
                <a:latin typeface="Calibri"/>
                <a:ea typeface="Calibri"/>
                <a:cs typeface="Calibri"/>
                <a:sym typeface="Calibri"/>
              </a:rPr>
              <a:t>ANSWERS TO QUESTIONS:</a:t>
            </a:r>
            <a:endParaRPr sz="1150">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endParaRPr sz="1150">
              <a:solidFill>
                <a:schemeClr val="dk1"/>
              </a:solidFill>
              <a:latin typeface="Calibri"/>
              <a:ea typeface="Calibri"/>
              <a:cs typeface="Calibri"/>
              <a:sym typeface="Calibri"/>
            </a:endParaRPr>
          </a:p>
          <a:p>
            <a:pPr marL="457200" lvl="0" indent="-301625" algn="l" rtl="0">
              <a:lnSpc>
                <a:spcPct val="115000"/>
              </a:lnSpc>
              <a:spcBef>
                <a:spcPts val="0"/>
              </a:spcBef>
              <a:spcAft>
                <a:spcPts val="0"/>
              </a:spcAft>
              <a:buClr>
                <a:schemeClr val="dk1"/>
              </a:buClr>
              <a:buSzPts val="1150"/>
              <a:buFont typeface="Calibri"/>
              <a:buAutoNum type="arabicPeriod"/>
            </a:pPr>
            <a:r>
              <a:rPr lang="en-ZA" sz="1200">
                <a:solidFill>
                  <a:schemeClr val="dk1"/>
                </a:solidFill>
                <a:latin typeface="Calibri"/>
                <a:ea typeface="Calibri"/>
                <a:cs typeface="Calibri"/>
                <a:sym typeface="Calibri"/>
              </a:rPr>
              <a:t>Psychosomatic illness means a sickness that involves both the mind and the body. This illness may start with emotional stress, but can become physical --&gt; can cause an ulcer or a stroke – digestive or stomach problems, muscle pain, tiredness and headaches.</a:t>
            </a:r>
            <a:endParaRPr sz="1200">
              <a:solidFill>
                <a:schemeClr val="dk1"/>
              </a:solidFill>
              <a:latin typeface="Calibri"/>
              <a:ea typeface="Calibri"/>
              <a:cs typeface="Calibri"/>
              <a:sym typeface="Calibri"/>
            </a:endParaRPr>
          </a:p>
          <a:p>
            <a:pPr marL="457200" lvl="0" indent="-301625" algn="just" rtl="0">
              <a:lnSpc>
                <a:spcPct val="115000"/>
              </a:lnSpc>
              <a:spcBef>
                <a:spcPts val="0"/>
              </a:spcBef>
              <a:spcAft>
                <a:spcPts val="0"/>
              </a:spcAft>
              <a:buClr>
                <a:schemeClr val="dk1"/>
              </a:buClr>
              <a:buSzPts val="1150"/>
              <a:buFont typeface="Calibri"/>
              <a:buAutoNum type="arabicPeriod"/>
            </a:pPr>
            <a:r>
              <a:rPr lang="en-ZA" sz="1150">
                <a:solidFill>
                  <a:schemeClr val="dk1"/>
                </a:solidFill>
                <a:latin typeface="Calibri"/>
                <a:ea typeface="Calibri"/>
                <a:cs typeface="Calibri"/>
                <a:sym typeface="Calibri"/>
              </a:rPr>
              <a:t>Condoms could be against religious practice, resulting in a woman falling pregnant as </a:t>
            </a:r>
            <a:r>
              <a:rPr lang="en-ZA" sz="1200">
                <a:solidFill>
                  <a:schemeClr val="dk1"/>
                </a:solidFill>
                <a:latin typeface="Calibri"/>
                <a:ea typeface="Calibri"/>
                <a:cs typeface="Calibri"/>
                <a:sym typeface="Calibri"/>
              </a:rPr>
              <a:t>she is not using contraception. </a:t>
            </a:r>
            <a:endParaRPr sz="1200">
              <a:solidFill>
                <a:schemeClr val="dk1"/>
              </a:solidFill>
              <a:latin typeface="Calibri"/>
              <a:ea typeface="Calibri"/>
              <a:cs typeface="Calibri"/>
              <a:sym typeface="Calibri"/>
            </a:endParaRPr>
          </a:p>
          <a:p>
            <a:pPr marL="457200" lvl="0" indent="-301625" algn="just" rtl="0">
              <a:lnSpc>
                <a:spcPct val="115000"/>
              </a:lnSpc>
              <a:spcBef>
                <a:spcPts val="0"/>
              </a:spcBef>
              <a:spcAft>
                <a:spcPts val="0"/>
              </a:spcAft>
              <a:buClr>
                <a:schemeClr val="dk1"/>
              </a:buClr>
              <a:buSzPts val="1150"/>
              <a:buFont typeface="Calibri"/>
              <a:buAutoNum type="arabicPeriod"/>
            </a:pPr>
            <a:r>
              <a:rPr lang="en-ZA" sz="1200">
                <a:solidFill>
                  <a:schemeClr val="dk1"/>
                </a:solidFill>
                <a:latin typeface="Calibri"/>
                <a:ea typeface="Calibri"/>
                <a:cs typeface="Calibri"/>
                <a:sym typeface="Calibri"/>
              </a:rPr>
              <a:t>A widow forced to marry her late husband’s brother against her wishes could result in forced sex and STDs. This would harm her emotionally and physically. </a:t>
            </a:r>
            <a:endParaRPr sz="1200">
              <a:solidFill>
                <a:schemeClr val="dk1"/>
              </a:solidFill>
              <a:latin typeface="Calibri"/>
              <a:ea typeface="Calibri"/>
              <a:cs typeface="Calibri"/>
              <a:sym typeface="Calibri"/>
            </a:endParaRPr>
          </a:p>
          <a:p>
            <a:pPr marL="457200" lvl="0" indent="-304800" algn="just" rtl="0">
              <a:lnSpc>
                <a:spcPct val="115000"/>
              </a:lnSpc>
              <a:spcBef>
                <a:spcPts val="0"/>
              </a:spcBef>
              <a:spcAft>
                <a:spcPts val="0"/>
              </a:spcAft>
              <a:buClr>
                <a:schemeClr val="dk1"/>
              </a:buClr>
              <a:buSzPts val="1200"/>
              <a:buFont typeface="Calibri"/>
              <a:buAutoNum type="arabicPeriod"/>
            </a:pPr>
            <a:r>
              <a:rPr lang="en-ZA" sz="1200">
                <a:solidFill>
                  <a:schemeClr val="dk1"/>
                </a:solidFill>
                <a:latin typeface="Calibri"/>
                <a:ea typeface="Calibri"/>
                <a:cs typeface="Calibri"/>
                <a:sym typeface="Calibri"/>
              </a:rPr>
              <a:t>People may be unemployed and unable to afford their living which leads to frustration, and could result in violence and crime. </a:t>
            </a:r>
            <a:endParaRPr sz="1200">
              <a:solidFill>
                <a:schemeClr val="dk1"/>
              </a:solidFill>
              <a:latin typeface="Calibri"/>
              <a:ea typeface="Calibri"/>
              <a:cs typeface="Calibri"/>
              <a:sym typeface="Calibri"/>
            </a:endParaRPr>
          </a:p>
          <a:p>
            <a:pPr marL="457200" lvl="0" indent="0" algn="just" rtl="0">
              <a:lnSpc>
                <a:spcPct val="115000"/>
              </a:lnSpc>
              <a:spcBef>
                <a:spcPts val="0"/>
              </a:spcBef>
              <a:spcAft>
                <a:spcPts val="0"/>
              </a:spcAft>
              <a:buSzPts val="1100"/>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e3666a4c2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e3666a4c2d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100"/>
              <a:buNone/>
            </a:pPr>
            <a:endParaRPr sz="1200">
              <a:solidFill>
                <a:schemeClr val="dk1"/>
              </a:solidFill>
              <a:latin typeface="Calibri"/>
              <a:ea typeface="Calibri"/>
              <a:cs typeface="Calibri"/>
              <a:sym typeface="Calibri"/>
            </a:endParaRPr>
          </a:p>
          <a:p>
            <a:pPr marL="457200" lvl="0" indent="0" algn="just" rtl="0">
              <a:lnSpc>
                <a:spcPct val="115000"/>
              </a:lnSpc>
              <a:spcBef>
                <a:spcPts val="0"/>
              </a:spcBef>
              <a:spcAft>
                <a:spcPts val="0"/>
              </a:spcAft>
              <a:buSzPts val="1100"/>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3666a4c2d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ge3666a4c2d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ZA" sz="1200" b="1" dirty="0">
                <a:solidFill>
                  <a:schemeClr val="dk1"/>
                </a:solidFill>
                <a:latin typeface="Calibri"/>
                <a:ea typeface="Calibri"/>
                <a:cs typeface="Calibri"/>
                <a:sym typeface="Calibri"/>
              </a:rPr>
              <a:t>Poor eating habits</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dirty="0">
                <a:solidFill>
                  <a:schemeClr val="dk1"/>
                </a:solidFill>
                <a:latin typeface="Calibri"/>
                <a:ea typeface="Calibri"/>
                <a:cs typeface="Calibri"/>
                <a:sym typeface="Calibri"/>
              </a:rPr>
              <a:t>Eating too much fat, especially animal fat causes prostate cancer in men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dirty="0">
                <a:solidFill>
                  <a:schemeClr val="dk1"/>
                </a:solidFill>
                <a:latin typeface="Calibri"/>
                <a:ea typeface="Calibri"/>
                <a:cs typeface="Calibri"/>
                <a:sym typeface="Calibri"/>
              </a:rPr>
              <a:t>Not eating enough healthy food leads to malnutrition</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dirty="0">
                <a:solidFill>
                  <a:schemeClr val="dk1"/>
                </a:solidFill>
                <a:latin typeface="Calibri"/>
                <a:ea typeface="Calibri"/>
                <a:cs typeface="Calibri"/>
                <a:sym typeface="Calibri"/>
              </a:rPr>
              <a:t>High levels of salt intake; lack of calcium, potassium and magnesium in food intake; lack of vitamin D leads to hypertension.</a:t>
            </a:r>
            <a:br>
              <a:rPr lang="en-ZA" sz="1200" dirty="0">
                <a:solidFill>
                  <a:schemeClr val="dk1"/>
                </a:solidFill>
                <a:latin typeface="Calibri"/>
                <a:ea typeface="Calibri"/>
                <a:cs typeface="Calibri"/>
                <a:sym typeface="Calibri"/>
              </a:rPr>
            </a:br>
            <a:r>
              <a:rPr lang="en-ZA" sz="1200" dirty="0">
                <a:solidFill>
                  <a:schemeClr val="dk1"/>
                </a:solidFill>
                <a:latin typeface="Calibri"/>
                <a:ea typeface="Calibri"/>
                <a:cs typeface="Calibri"/>
                <a:sym typeface="Calibri"/>
              </a:rPr>
              <a:t>Eating too much leads to obesity, being overweight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b="1" dirty="0">
                <a:solidFill>
                  <a:schemeClr val="dk1"/>
                </a:solidFill>
                <a:latin typeface="Calibri"/>
                <a:ea typeface="Calibri"/>
                <a:cs typeface="Calibri"/>
                <a:sym typeface="Calibri"/>
              </a:rPr>
              <a:t>Lack of exercise </a:t>
            </a:r>
            <a:br>
              <a:rPr lang="en-ZA" sz="1200" dirty="0">
                <a:solidFill>
                  <a:schemeClr val="dk1"/>
                </a:solidFill>
                <a:latin typeface="Calibri"/>
                <a:ea typeface="Calibri"/>
                <a:cs typeface="Calibri"/>
                <a:sym typeface="Calibri"/>
              </a:rPr>
            </a:br>
            <a:r>
              <a:rPr lang="en-ZA" sz="1200" dirty="0">
                <a:solidFill>
                  <a:schemeClr val="dk1"/>
                </a:solidFill>
                <a:latin typeface="Calibri"/>
                <a:ea typeface="Calibri"/>
                <a:cs typeface="Calibri"/>
                <a:sym typeface="Calibri"/>
              </a:rPr>
              <a:t>Not doing enough cardiorespiratory and aerobic exercise leads to hypertension, diseases of the heart and circulatory system.</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b="1" dirty="0">
                <a:solidFill>
                  <a:schemeClr val="dk1"/>
                </a:solidFill>
                <a:latin typeface="Calibri"/>
                <a:ea typeface="Calibri"/>
                <a:cs typeface="Calibri"/>
                <a:sym typeface="Calibri"/>
              </a:rPr>
              <a:t>Smoking</a:t>
            </a:r>
            <a:br>
              <a:rPr lang="en-ZA" sz="1200" dirty="0">
                <a:solidFill>
                  <a:schemeClr val="dk1"/>
                </a:solidFill>
                <a:latin typeface="Calibri"/>
                <a:ea typeface="Calibri"/>
                <a:cs typeface="Calibri"/>
                <a:sym typeface="Calibri"/>
              </a:rPr>
            </a:br>
            <a:r>
              <a:rPr lang="en-ZA" sz="1200" dirty="0">
                <a:solidFill>
                  <a:schemeClr val="dk1"/>
                </a:solidFill>
                <a:latin typeface="Calibri"/>
                <a:ea typeface="Calibri"/>
                <a:cs typeface="Calibri"/>
                <a:sym typeface="Calibri"/>
              </a:rPr>
              <a:t>Causes hypertension; diseases of the heart and circulatory system; lung cancer; chronic bronchitis. </a:t>
            </a:r>
            <a:br>
              <a:rPr lang="en-ZA" sz="1200" dirty="0">
                <a:solidFill>
                  <a:schemeClr val="dk1"/>
                </a:solidFill>
                <a:latin typeface="Calibri"/>
                <a:ea typeface="Calibri"/>
                <a:cs typeface="Calibri"/>
                <a:sym typeface="Calibri"/>
              </a:rPr>
            </a:br>
            <a:br>
              <a:rPr lang="en-ZA" sz="1200" dirty="0">
                <a:solidFill>
                  <a:schemeClr val="dk1"/>
                </a:solidFill>
                <a:latin typeface="Calibri"/>
                <a:ea typeface="Calibri"/>
                <a:cs typeface="Calibri"/>
                <a:sym typeface="Calibri"/>
              </a:rPr>
            </a:br>
            <a:r>
              <a:rPr lang="en-ZA" sz="1200" b="1" dirty="0">
                <a:solidFill>
                  <a:schemeClr val="dk1"/>
                </a:solidFill>
                <a:latin typeface="Calibri"/>
                <a:ea typeface="Calibri"/>
                <a:cs typeface="Calibri"/>
                <a:sym typeface="Calibri"/>
              </a:rPr>
              <a:t>Substance abuse</a:t>
            </a:r>
            <a:br>
              <a:rPr lang="en-ZA" sz="1200" dirty="0">
                <a:solidFill>
                  <a:schemeClr val="dk1"/>
                </a:solidFill>
                <a:latin typeface="Calibri"/>
                <a:ea typeface="Calibri"/>
                <a:cs typeface="Calibri"/>
                <a:sym typeface="Calibri"/>
              </a:rPr>
            </a:br>
            <a:r>
              <a:rPr lang="en-ZA" sz="1200" dirty="0">
                <a:solidFill>
                  <a:schemeClr val="dk1"/>
                </a:solidFill>
                <a:latin typeface="Calibri"/>
                <a:ea typeface="Calibri"/>
                <a:cs typeface="Calibri"/>
                <a:sym typeface="Calibri"/>
              </a:rPr>
              <a:t>Alcohol abuse, alcoholism, drugs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ZA" sz="1200" b="1" dirty="0">
                <a:solidFill>
                  <a:schemeClr val="dk1"/>
                </a:solidFill>
                <a:latin typeface="Calibri"/>
                <a:ea typeface="Calibri"/>
                <a:cs typeface="Calibri"/>
                <a:sym typeface="Calibri"/>
              </a:rPr>
              <a:t>Unsafe sexual behaviour</a:t>
            </a:r>
            <a:br>
              <a:rPr lang="en-ZA" sz="1200" dirty="0">
                <a:solidFill>
                  <a:schemeClr val="dk1"/>
                </a:solidFill>
                <a:latin typeface="Calibri"/>
                <a:ea typeface="Calibri"/>
                <a:cs typeface="Calibri"/>
                <a:sym typeface="Calibri"/>
              </a:rPr>
            </a:br>
            <a:r>
              <a:rPr lang="en-ZA" sz="1200" dirty="0">
                <a:solidFill>
                  <a:schemeClr val="dk1"/>
                </a:solidFill>
                <a:latin typeface="Calibri"/>
                <a:ea typeface="Calibri"/>
                <a:cs typeface="Calibri"/>
                <a:sym typeface="Calibri"/>
              </a:rPr>
              <a:t>Sex without a condom; multiple sexual partners causes cervical cancer in women; STIs and HIV; hepatitis B.</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e3666a4c2d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e3666a4c2d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ZA"/>
              <a:t>In this activity, we will be looking at different South African and a few American celebrities. We will be looking at the lifestyle diseases they reportedly battle with, and how factors have contributed to the development of the disease they have.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9" name="Google Shape;4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 name="Google Shape;13;p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1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 name="Google Shape;2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1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1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1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1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1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1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1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2" name="Google Shape;42;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00000"/>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53"/>
        <p:cNvGrpSpPr/>
        <p:nvPr/>
      </p:nvGrpSpPr>
      <p:grpSpPr>
        <a:xfrm>
          <a:off x="0" y="0"/>
          <a:ext cx="0" cy="0"/>
          <a:chOff x="0" y="0"/>
          <a:chExt cx="0" cy="0"/>
        </a:xfrm>
      </p:grpSpPr>
      <p:pic>
        <p:nvPicPr>
          <p:cNvPr id="55" name="Google Shape;55;p1"/>
          <p:cNvPicPr preferRelativeResize="0"/>
          <p:nvPr/>
        </p:nvPicPr>
        <p:blipFill rotWithShape="1">
          <a:blip r:embed="rId3">
            <a:alphaModFix/>
          </a:blip>
          <a:srcRect/>
          <a:stretch/>
        </p:blipFill>
        <p:spPr>
          <a:xfrm>
            <a:off x="1866513" y="403498"/>
            <a:ext cx="5410975" cy="1837700"/>
          </a:xfrm>
          <a:prstGeom prst="rect">
            <a:avLst/>
          </a:prstGeom>
          <a:noFill/>
          <a:ln>
            <a:noFill/>
          </a:ln>
        </p:spPr>
      </p:pic>
      <p:sp>
        <p:nvSpPr>
          <p:cNvPr id="57" name="Google Shape;57;p1"/>
          <p:cNvSpPr txBox="1"/>
          <p:nvPr/>
        </p:nvSpPr>
        <p:spPr>
          <a:xfrm>
            <a:off x="592650" y="2632118"/>
            <a:ext cx="7958700" cy="1492686"/>
          </a:xfrm>
          <a:prstGeom prst="rect">
            <a:avLst/>
          </a:prstGeom>
          <a:solidFill>
            <a:schemeClr val="lt1"/>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ZA" sz="1700" dirty="0">
                <a:solidFill>
                  <a:schemeClr val="dk1"/>
                </a:solidFill>
                <a:latin typeface="Calibri"/>
                <a:ea typeface="Calibri"/>
                <a:cs typeface="Calibri"/>
                <a:sym typeface="Calibri"/>
              </a:rPr>
              <a:t>DEVELOPMENT OF THE SELF IN SOCIETY</a:t>
            </a:r>
          </a:p>
          <a:p>
            <a:pPr marL="0" marR="0" lvl="0" indent="0" algn="ctr" rtl="0">
              <a:lnSpc>
                <a:spcPct val="100000"/>
              </a:lnSpc>
              <a:spcBef>
                <a:spcPts val="0"/>
              </a:spcBef>
              <a:spcAft>
                <a:spcPts val="0"/>
              </a:spcAft>
              <a:buClr>
                <a:srgbClr val="000000"/>
              </a:buClr>
              <a:buSzPts val="2400"/>
              <a:buFont typeface="Arial"/>
              <a:buNone/>
            </a:pPr>
            <a:endParaRPr lang="en-ZA" sz="170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ZA" sz="1700" b="1" dirty="0">
                <a:solidFill>
                  <a:schemeClr val="dk1"/>
                </a:solidFill>
                <a:latin typeface="Calibri"/>
                <a:ea typeface="Calibri"/>
                <a:cs typeface="Calibri"/>
                <a:sym typeface="Calibri"/>
              </a:rPr>
              <a:t>Factors Causing </a:t>
            </a:r>
            <a:r>
              <a:rPr lang="en-ZA" sz="1700" b="1">
                <a:solidFill>
                  <a:schemeClr val="dk1"/>
                </a:solidFill>
                <a:latin typeface="Calibri"/>
                <a:ea typeface="Calibri"/>
                <a:cs typeface="Calibri"/>
                <a:sym typeface="Calibri"/>
              </a:rPr>
              <a:t>Ill Health </a:t>
            </a:r>
            <a:endParaRPr lang="en-ZA" sz="1700" b="1"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br>
              <a:rPr lang="en-ZA" sz="1700" dirty="0">
                <a:solidFill>
                  <a:schemeClr val="dk1"/>
                </a:solidFill>
                <a:latin typeface="Calibri"/>
                <a:ea typeface="Calibri"/>
                <a:cs typeface="Calibri"/>
                <a:sym typeface="Calibri"/>
              </a:rPr>
            </a:br>
            <a:r>
              <a:rPr lang="en-ZA" sz="1700" dirty="0">
                <a:solidFill>
                  <a:schemeClr val="dk1"/>
                </a:solidFill>
                <a:latin typeface="Calibri"/>
                <a:ea typeface="Calibri"/>
                <a:cs typeface="Calibri"/>
                <a:sym typeface="Calibri"/>
              </a:rPr>
              <a:t>Lesson 1</a:t>
            </a:r>
            <a:endParaRPr sz="1900" b="0" i="0" u="none" strike="noStrike" cap="none"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0FDCA559-353A-71DD-D857-5B0316FD85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110"/>
        <p:cNvGrpSpPr/>
        <p:nvPr/>
      </p:nvGrpSpPr>
      <p:grpSpPr>
        <a:xfrm>
          <a:off x="0" y="0"/>
          <a:ext cx="0" cy="0"/>
          <a:chOff x="0" y="0"/>
          <a:chExt cx="0" cy="0"/>
        </a:xfrm>
      </p:grpSpPr>
      <p:pic>
        <p:nvPicPr>
          <p:cNvPr id="111" name="Google Shape;111;ge3666a4c2d_0_33"/>
          <p:cNvPicPr preferRelativeResize="0"/>
          <p:nvPr/>
        </p:nvPicPr>
        <p:blipFill rotWithShape="1">
          <a:blip r:embed="rId3">
            <a:alphaModFix/>
          </a:blip>
          <a:srcRect/>
          <a:stretch/>
        </p:blipFill>
        <p:spPr>
          <a:xfrm>
            <a:off x="1086125" y="413812"/>
            <a:ext cx="6618600" cy="4315875"/>
          </a:xfrm>
          <a:prstGeom prst="rect">
            <a:avLst/>
          </a:prstGeom>
          <a:noFill/>
          <a:ln>
            <a:noFill/>
          </a:ln>
        </p:spPr>
      </p:pic>
      <p:sp>
        <p:nvSpPr>
          <p:cNvPr id="112" name="Google Shape;112;ge3666a4c2d_0_33"/>
          <p:cNvSpPr txBox="1"/>
          <p:nvPr/>
        </p:nvSpPr>
        <p:spPr>
          <a:xfrm>
            <a:off x="-1728450" y="3750750"/>
            <a:ext cx="8819100" cy="585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600"/>
              <a:buFont typeface="Arial"/>
              <a:buNone/>
            </a:pPr>
            <a:r>
              <a:rPr lang="en-ZA" sz="2600" b="1" i="0" u="none" strike="noStrike" cap="none" dirty="0">
                <a:solidFill>
                  <a:schemeClr val="lt1"/>
                </a:solidFill>
                <a:latin typeface="Calibri"/>
                <a:ea typeface="Calibri"/>
                <a:cs typeface="Calibri"/>
                <a:sym typeface="Calibri"/>
              </a:rPr>
              <a:t>GROUP ACTIVITY</a:t>
            </a:r>
            <a:endParaRPr sz="2000" b="0" i="0" u="none" strike="noStrike" cap="none" dirty="0">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63FBD79F-D487-5F03-C5DC-6E03C208FE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5"/>
          <p:cNvPicPr preferRelativeResize="0"/>
          <p:nvPr/>
        </p:nvPicPr>
        <p:blipFill rotWithShape="1">
          <a:blip r:embed="rId3">
            <a:alphaModFix/>
          </a:blip>
          <a:srcRect/>
          <a:stretch/>
        </p:blipFill>
        <p:spPr>
          <a:xfrm>
            <a:off x="0" y="-7598"/>
            <a:ext cx="9143999" cy="5158696"/>
          </a:xfrm>
          <a:prstGeom prst="rect">
            <a:avLst/>
          </a:prstGeom>
          <a:noFill/>
          <a:ln>
            <a:noFill/>
          </a:ln>
        </p:spPr>
      </p:pic>
      <p:pic>
        <p:nvPicPr>
          <p:cNvPr id="2" name="Picture 1">
            <a:extLst>
              <a:ext uri="{FF2B5EF4-FFF2-40B4-BE49-F238E27FC236}">
                <a16:creationId xmlns:a16="http://schemas.microsoft.com/office/drawing/2014/main" id="{E6D3AE7E-EBBC-7D0D-3D07-733AA4BA8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4" name="Google Shape;62;p3">
            <a:extLst>
              <a:ext uri="{FF2B5EF4-FFF2-40B4-BE49-F238E27FC236}">
                <a16:creationId xmlns:a16="http://schemas.microsoft.com/office/drawing/2014/main" id="{07BAAFAA-0D7B-49FD-903B-D90A77871B6E}"/>
              </a:ext>
            </a:extLst>
          </p:cNvPr>
          <p:cNvSpPr txBox="1"/>
          <p:nvPr/>
        </p:nvSpPr>
        <p:spPr>
          <a:xfrm>
            <a:off x="199392" y="638928"/>
            <a:ext cx="8745215" cy="3865643"/>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2000"/>
              <a:buFont typeface="Arial"/>
              <a:buNone/>
            </a:pPr>
            <a:r>
              <a:rPr lang="en-US" sz="1600" b="1" i="0" u="none" strike="noStrike" cap="none" dirty="0" err="1">
                <a:solidFill>
                  <a:schemeClr val="tx1"/>
                </a:solidFill>
                <a:latin typeface="Calibri"/>
                <a:ea typeface="Calibri"/>
                <a:cs typeface="Calibri"/>
                <a:sym typeface="Calibri"/>
              </a:rPr>
              <a:t>lll</a:t>
            </a:r>
            <a:r>
              <a:rPr lang="en-US" sz="1600" b="1" i="0" u="none" strike="noStrike" cap="none" dirty="0">
                <a:solidFill>
                  <a:schemeClr val="tx1"/>
                </a:solidFill>
                <a:latin typeface="Calibri"/>
                <a:ea typeface="Calibri"/>
                <a:cs typeface="Calibri"/>
                <a:sym typeface="Calibri"/>
              </a:rPr>
              <a:t>-health </a:t>
            </a:r>
          </a:p>
          <a:p>
            <a:pPr marL="0" marR="0" lvl="0" indent="0" algn="l" rtl="0">
              <a:lnSpc>
                <a:spcPct val="115000"/>
              </a:lnSpc>
              <a:spcBef>
                <a:spcPts val="0"/>
              </a:spcBef>
              <a:spcAft>
                <a:spcPts val="0"/>
              </a:spcAft>
              <a:buClr>
                <a:srgbClr val="000000"/>
              </a:buClr>
              <a:buSzPts val="2000"/>
              <a:buFont typeface="Arial"/>
              <a:buNone/>
            </a:pPr>
            <a:r>
              <a:rPr lang="en-US" sz="1600" b="0" i="0" u="none" strike="noStrike" cap="none" dirty="0">
                <a:solidFill>
                  <a:schemeClr val="tx1"/>
                </a:solidFill>
                <a:latin typeface="Calibri"/>
                <a:ea typeface="Calibri"/>
                <a:cs typeface="Calibri"/>
                <a:sym typeface="Calibri"/>
              </a:rPr>
              <a:t>Bad lifestyle choices can lead to ill-health (sickness), such as having sex and getting a sexually transmitted infection (STI), smoking and getting lung cancer or abusing alcohol and getting liver disease. </a:t>
            </a:r>
          </a:p>
          <a:p>
            <a:pPr marL="0" marR="0" lvl="0" indent="0" algn="l" rtl="0">
              <a:lnSpc>
                <a:spcPct val="115000"/>
              </a:lnSpc>
              <a:spcBef>
                <a:spcPts val="0"/>
              </a:spcBef>
              <a:spcAft>
                <a:spcPts val="0"/>
              </a:spcAft>
              <a:buClr>
                <a:srgbClr val="000000"/>
              </a:buClr>
              <a:buSzPts val="2000"/>
              <a:buFont typeface="Arial"/>
              <a:buNone/>
            </a:pPr>
            <a:endParaRPr lang="en-US" sz="1600" b="0" i="0" u="none" strike="noStrike" cap="none" dirty="0">
              <a:solidFill>
                <a:schemeClr val="tx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000"/>
              <a:buFont typeface="Arial"/>
              <a:buNone/>
            </a:pPr>
            <a:r>
              <a:rPr lang="en-US" sz="1600" b="1" i="0" u="none" strike="noStrike" cap="none" dirty="0">
                <a:solidFill>
                  <a:schemeClr val="tx1"/>
                </a:solidFill>
                <a:latin typeface="Calibri"/>
                <a:ea typeface="Calibri"/>
                <a:cs typeface="Calibri"/>
                <a:sym typeface="Calibri"/>
              </a:rPr>
              <a:t>Accidents </a:t>
            </a:r>
          </a:p>
          <a:p>
            <a:pPr marL="0" marR="0" lvl="0" indent="0" algn="l" rtl="0">
              <a:lnSpc>
                <a:spcPct val="115000"/>
              </a:lnSpc>
              <a:spcBef>
                <a:spcPts val="0"/>
              </a:spcBef>
              <a:spcAft>
                <a:spcPts val="0"/>
              </a:spcAft>
              <a:buClr>
                <a:srgbClr val="000000"/>
              </a:buClr>
              <a:buSzPts val="2000"/>
              <a:buFont typeface="Arial"/>
              <a:buNone/>
            </a:pPr>
            <a:r>
              <a:rPr lang="en-US" sz="1600" b="0" i="0" u="sng" strike="noStrike" cap="none" dirty="0">
                <a:solidFill>
                  <a:schemeClr val="tx1"/>
                </a:solidFill>
                <a:latin typeface="Calibri"/>
                <a:ea typeface="Calibri"/>
                <a:cs typeface="Calibri"/>
                <a:sym typeface="Calibri"/>
              </a:rPr>
              <a:t>Alcohol related accidents</a:t>
            </a:r>
            <a:r>
              <a:rPr lang="en-US" sz="1600" b="0" i="0" u="none" strike="noStrike" cap="none" dirty="0">
                <a:solidFill>
                  <a:schemeClr val="tx1"/>
                </a:solidFill>
                <a:latin typeface="Calibri"/>
                <a:ea typeface="Calibri"/>
                <a:cs typeface="Calibri"/>
                <a:sym typeface="Calibri"/>
              </a:rPr>
              <a:t> can occur when unexpected </a:t>
            </a:r>
            <a:r>
              <a:rPr lang="en-US" sz="1600" dirty="0">
                <a:solidFill>
                  <a:schemeClr val="tx1"/>
                </a:solidFill>
                <a:latin typeface="Calibri"/>
                <a:ea typeface="Calibri"/>
                <a:cs typeface="Calibri"/>
                <a:sym typeface="Calibri"/>
              </a:rPr>
              <a:t>or</a:t>
            </a:r>
            <a:r>
              <a:rPr lang="en-US" sz="1600" b="0" i="0" u="none" strike="noStrike" cap="none" dirty="0">
                <a:solidFill>
                  <a:schemeClr val="tx1"/>
                </a:solidFill>
                <a:latin typeface="Calibri"/>
                <a:ea typeface="Calibri"/>
                <a:cs typeface="Calibri"/>
                <a:sym typeface="Calibri"/>
              </a:rPr>
              <a:t> unplanned bad things happen to a person – as a result of their consumption of alcohol. </a:t>
            </a:r>
            <a:r>
              <a:rPr lang="en-US" sz="1600" b="0" i="0" u="sng" strike="noStrike" cap="none" dirty="0">
                <a:solidFill>
                  <a:schemeClr val="tx1"/>
                </a:solidFill>
                <a:latin typeface="Calibri"/>
                <a:ea typeface="Calibri"/>
                <a:cs typeface="Calibri"/>
                <a:sym typeface="Calibri"/>
              </a:rPr>
              <a:t>Fire accidents </a:t>
            </a:r>
            <a:r>
              <a:rPr lang="en-US" sz="1600" b="0" i="0" u="none" strike="noStrike" cap="none" dirty="0">
                <a:solidFill>
                  <a:schemeClr val="tx1"/>
                </a:solidFill>
                <a:latin typeface="Calibri"/>
                <a:ea typeface="Calibri"/>
                <a:cs typeface="Calibri"/>
                <a:sym typeface="Calibri"/>
              </a:rPr>
              <a:t>can happen as a result of unsupervised candles. </a:t>
            </a:r>
            <a:r>
              <a:rPr lang="en-US" sz="1600" b="0" i="0" u="sng" strike="noStrike" cap="none" dirty="0">
                <a:solidFill>
                  <a:schemeClr val="tx1"/>
                </a:solidFill>
                <a:latin typeface="Calibri"/>
                <a:ea typeface="Calibri"/>
                <a:cs typeface="Calibri"/>
                <a:sym typeface="Calibri"/>
              </a:rPr>
              <a:t>Burn accidents </a:t>
            </a:r>
            <a:r>
              <a:rPr lang="en-US" sz="1600" b="0" i="0" u="none" strike="noStrike" cap="none" dirty="0">
                <a:solidFill>
                  <a:schemeClr val="tx1"/>
                </a:solidFill>
                <a:latin typeface="Calibri"/>
                <a:ea typeface="Calibri"/>
                <a:cs typeface="Calibri"/>
                <a:sym typeface="Calibri"/>
              </a:rPr>
              <a:t>can occur as a result of boiling water or oil being left where a child can overturn it. </a:t>
            </a:r>
          </a:p>
          <a:p>
            <a:pPr marL="0" marR="0" lvl="0" indent="0" algn="l" rtl="0">
              <a:lnSpc>
                <a:spcPct val="115000"/>
              </a:lnSpc>
              <a:spcBef>
                <a:spcPts val="0"/>
              </a:spcBef>
              <a:spcAft>
                <a:spcPts val="0"/>
              </a:spcAft>
              <a:buClr>
                <a:srgbClr val="000000"/>
              </a:buClr>
              <a:buSzPts val="2000"/>
              <a:buFont typeface="Arial"/>
              <a:buNone/>
            </a:pPr>
            <a:endParaRPr lang="en-US" sz="1600" b="0" i="0" u="none" strike="noStrike" cap="none" dirty="0">
              <a:solidFill>
                <a:schemeClr val="tx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000"/>
              <a:buFont typeface="Arial"/>
              <a:buNone/>
            </a:pPr>
            <a:r>
              <a:rPr lang="en-US" sz="1600" b="1" i="0" u="none" strike="noStrike" cap="none" dirty="0">
                <a:solidFill>
                  <a:schemeClr val="tx1"/>
                </a:solidFill>
                <a:latin typeface="Calibri"/>
                <a:ea typeface="Calibri"/>
                <a:cs typeface="Calibri"/>
                <a:sym typeface="Calibri"/>
              </a:rPr>
              <a:t>Crises </a:t>
            </a:r>
          </a:p>
          <a:p>
            <a:pPr marL="0" marR="0" lvl="0" indent="0" algn="l" rtl="0">
              <a:lnSpc>
                <a:spcPct val="115000"/>
              </a:lnSpc>
              <a:spcBef>
                <a:spcPts val="0"/>
              </a:spcBef>
              <a:spcAft>
                <a:spcPts val="0"/>
              </a:spcAft>
              <a:buClr>
                <a:srgbClr val="000000"/>
              </a:buClr>
              <a:buSzPts val="2000"/>
              <a:buFont typeface="Arial"/>
              <a:buNone/>
            </a:pPr>
            <a:r>
              <a:rPr lang="en-US" sz="1600" b="0" i="0" u="none" strike="noStrike" cap="none" dirty="0">
                <a:solidFill>
                  <a:schemeClr val="tx1"/>
                </a:solidFill>
                <a:latin typeface="Calibri"/>
                <a:ea typeface="Calibri"/>
                <a:cs typeface="Calibri"/>
                <a:sym typeface="Calibri"/>
              </a:rPr>
              <a:t>A </a:t>
            </a:r>
            <a:r>
              <a:rPr lang="en-US" sz="1600" b="1" i="0" u="none" strike="noStrike" cap="none" dirty="0">
                <a:solidFill>
                  <a:schemeClr val="tx1"/>
                </a:solidFill>
                <a:latin typeface="Calibri"/>
                <a:ea typeface="Calibri"/>
                <a:cs typeface="Calibri"/>
                <a:sym typeface="Calibri"/>
              </a:rPr>
              <a:t>crisis</a:t>
            </a:r>
            <a:r>
              <a:rPr lang="en-US" sz="1600" b="0" i="0" u="none" strike="noStrike" cap="none" dirty="0">
                <a:solidFill>
                  <a:schemeClr val="tx1"/>
                </a:solidFill>
                <a:latin typeface="Calibri"/>
                <a:ea typeface="Calibri"/>
                <a:cs typeface="Calibri"/>
                <a:sym typeface="Calibri"/>
              </a:rPr>
              <a:t> is an emergency situation that causes great distress and upheaval. A </a:t>
            </a:r>
            <a:r>
              <a:rPr lang="en-US" sz="1600" b="1" i="0" u="none" strike="noStrike" cap="none" dirty="0">
                <a:solidFill>
                  <a:schemeClr val="tx1"/>
                </a:solidFill>
                <a:latin typeface="Calibri"/>
                <a:ea typeface="Calibri"/>
                <a:cs typeface="Calibri"/>
                <a:sym typeface="Calibri"/>
              </a:rPr>
              <a:t>disaster</a:t>
            </a:r>
            <a:r>
              <a:rPr lang="en-US" sz="1600" b="0" i="0" u="none" strike="noStrike" cap="none" dirty="0">
                <a:solidFill>
                  <a:schemeClr val="tx1"/>
                </a:solidFill>
                <a:latin typeface="Calibri"/>
                <a:ea typeface="Calibri"/>
                <a:cs typeface="Calibri"/>
                <a:sym typeface="Calibri"/>
              </a:rPr>
              <a:t> is a great tragedy or devastation. It can be caused by nature or people.</a:t>
            </a:r>
            <a:endParaRPr lang="en-US" sz="1600" b="0" i="0" u="none" strike="noStrike" cap="none" dirty="0">
              <a:solidFill>
                <a:schemeClr val="tx1"/>
              </a:solidFill>
              <a:latin typeface="Arial"/>
              <a:ea typeface="Arial"/>
              <a:cs typeface="Arial"/>
              <a:sym typeface="Arial"/>
            </a:endParaRPr>
          </a:p>
        </p:txBody>
      </p:sp>
      <p:pic>
        <p:nvPicPr>
          <p:cNvPr id="2" name="Picture 1">
            <a:extLst>
              <a:ext uri="{FF2B5EF4-FFF2-40B4-BE49-F238E27FC236}">
                <a16:creationId xmlns:a16="http://schemas.microsoft.com/office/drawing/2014/main" id="{DDC09E41-C742-E5CC-0B49-92C9084272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3629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67"/>
        <p:cNvGrpSpPr/>
        <p:nvPr/>
      </p:nvGrpSpPr>
      <p:grpSpPr>
        <a:xfrm>
          <a:off x="0" y="0"/>
          <a:ext cx="0" cy="0"/>
          <a:chOff x="0" y="0"/>
          <a:chExt cx="0" cy="0"/>
        </a:xfrm>
      </p:grpSpPr>
      <p:sp>
        <p:nvSpPr>
          <p:cNvPr id="69" name="Google Shape;69;p3"/>
          <p:cNvSpPr txBox="1"/>
          <p:nvPr/>
        </p:nvSpPr>
        <p:spPr>
          <a:xfrm>
            <a:off x="377700" y="663225"/>
            <a:ext cx="8410200" cy="3476306"/>
          </a:xfrm>
          <a:prstGeom prst="rect">
            <a:avLst/>
          </a:prstGeom>
          <a:solidFill>
            <a:schemeClr val="lt1"/>
          </a:solid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600"/>
              <a:buFont typeface="Arial"/>
              <a:buNone/>
            </a:pPr>
            <a:r>
              <a:rPr lang="en-ZA" sz="2600" b="1" i="0" u="none" strike="noStrike" cap="none" dirty="0">
                <a:solidFill>
                  <a:schemeClr val="dk1"/>
                </a:solidFill>
                <a:latin typeface="Calibri"/>
                <a:ea typeface="Calibri"/>
                <a:cs typeface="Calibri"/>
                <a:sym typeface="Calibri"/>
              </a:rPr>
              <a:t>PSYCHOLOGICAL FACTORS</a:t>
            </a:r>
            <a:endParaRPr sz="2600" b="1" i="0" u="none" strike="noStrike" cap="none" dirty="0">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r>
              <a:rPr lang="en-ZA" sz="2000" b="0" i="0" u="none" strike="noStrike" cap="none" dirty="0">
                <a:solidFill>
                  <a:schemeClr val="dk1"/>
                </a:solidFill>
                <a:latin typeface="Calibri"/>
                <a:ea typeface="Calibri"/>
                <a:cs typeface="Calibri"/>
                <a:sym typeface="Calibri"/>
              </a:rPr>
              <a:t>If you have a negative self-image and low self-esteem, you may not think that you are worth demanding safe sex, like using a condom. This psychological factor can lead to getting HIV. </a:t>
            </a:r>
            <a:endParaRPr sz="2000" b="0" i="0" u="none" strike="noStrike" cap="none" dirty="0">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r>
              <a:rPr lang="en-ZA" sz="2000" b="1" i="0" u="none" strike="noStrike" cap="none" dirty="0">
                <a:solidFill>
                  <a:schemeClr val="dk1"/>
                </a:solidFill>
                <a:latin typeface="Calibri"/>
                <a:ea typeface="Calibri"/>
                <a:cs typeface="Calibri"/>
                <a:sym typeface="Calibri"/>
              </a:rPr>
              <a:t>Psychosomatic illness </a:t>
            </a:r>
            <a:r>
              <a:rPr lang="en-ZA" sz="2000" b="0" i="0" u="none" strike="noStrike" cap="none" dirty="0">
                <a:solidFill>
                  <a:schemeClr val="dk1"/>
                </a:solidFill>
                <a:latin typeface="Calibri"/>
                <a:ea typeface="Calibri"/>
                <a:cs typeface="Calibri"/>
                <a:sym typeface="Calibri"/>
              </a:rPr>
              <a:t>means a sickness that involves both the mind and the body. This illness may start with emotional stress, but can become physical, causing an ulcer or a stroke, digestive or stomach problems. </a:t>
            </a:r>
            <a:endParaRPr sz="2000" b="0" i="0" u="none" strike="noStrike" cap="none" dirty="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E1072729-4B2B-2CDD-DEEB-9D5693238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73"/>
        <p:cNvGrpSpPr/>
        <p:nvPr/>
      </p:nvGrpSpPr>
      <p:grpSpPr>
        <a:xfrm>
          <a:off x="0" y="0"/>
          <a:ext cx="0" cy="0"/>
          <a:chOff x="0" y="0"/>
          <a:chExt cx="0" cy="0"/>
        </a:xfrm>
      </p:grpSpPr>
      <p:sp>
        <p:nvSpPr>
          <p:cNvPr id="75" name="Google Shape;75;p4"/>
          <p:cNvSpPr txBox="1"/>
          <p:nvPr/>
        </p:nvSpPr>
        <p:spPr>
          <a:xfrm>
            <a:off x="366900" y="818450"/>
            <a:ext cx="8410200" cy="3260100"/>
          </a:xfrm>
          <a:prstGeom prst="rect">
            <a:avLst/>
          </a:prstGeom>
          <a:solidFill>
            <a:schemeClr val="lt1"/>
          </a:solid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600"/>
              <a:buFont typeface="Arial"/>
              <a:buNone/>
            </a:pPr>
            <a:r>
              <a:rPr lang="en-ZA" sz="2600" b="1" i="0" u="none" strike="noStrike" cap="none" dirty="0">
                <a:solidFill>
                  <a:schemeClr val="dk1"/>
                </a:solidFill>
                <a:latin typeface="Calibri"/>
                <a:ea typeface="Calibri"/>
                <a:cs typeface="Calibri"/>
                <a:sym typeface="Calibri"/>
              </a:rPr>
              <a:t>SOCIAL FACTORS</a:t>
            </a:r>
            <a:endParaRPr sz="2600" b="1" i="0" u="none" strike="noStrike" cap="none" dirty="0">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600"/>
              <a:buFont typeface="Arial"/>
              <a:buNone/>
            </a:pPr>
            <a:endParaRPr sz="26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dk1"/>
                </a:solidFill>
                <a:latin typeface="Calibri"/>
                <a:ea typeface="Calibri"/>
                <a:cs typeface="Calibri"/>
                <a:sym typeface="Calibri"/>
              </a:rPr>
              <a:t>Poor living conditions and poverty result in people having limited or no access to proper sanitation or health care. </a:t>
            </a:r>
            <a:endParaRPr sz="20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dk1"/>
                </a:solidFill>
                <a:latin typeface="Calibri"/>
                <a:ea typeface="Calibri"/>
                <a:cs typeface="Calibri"/>
                <a:sym typeface="Calibri"/>
              </a:rPr>
              <a:t>People may be unemployed and unable to afford their desired living standard which leads to frustration, and could result in violence and crime. </a:t>
            </a:r>
            <a:endParaRPr sz="20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dk1"/>
                </a:solidFill>
                <a:latin typeface="Calibri"/>
                <a:ea typeface="Calibri"/>
                <a:cs typeface="Calibri"/>
                <a:sym typeface="Calibri"/>
              </a:rPr>
              <a:t>Living in dirty surroundings and badly maintained houses causes accidents</a:t>
            </a:r>
            <a:r>
              <a:rPr lang="en-ZA" sz="2000" b="0" i="0" u="none" strike="noStrike" cap="none" dirty="0">
                <a:solidFill>
                  <a:srgbClr val="000000"/>
                </a:solidFill>
                <a:latin typeface="Arial"/>
                <a:ea typeface="Arial"/>
                <a:cs typeface="Arial"/>
                <a:sym typeface="Arial"/>
              </a:rPr>
              <a:t>.</a:t>
            </a:r>
            <a:endParaRPr sz="2000" b="0" i="0" u="none" strike="noStrike" cap="none"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7F6A27E6-B968-EC8C-9D0F-27288FE0E5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79"/>
        <p:cNvGrpSpPr/>
        <p:nvPr/>
      </p:nvGrpSpPr>
      <p:grpSpPr>
        <a:xfrm>
          <a:off x="0" y="0"/>
          <a:ext cx="0" cy="0"/>
          <a:chOff x="0" y="0"/>
          <a:chExt cx="0" cy="0"/>
        </a:xfrm>
      </p:grpSpPr>
      <p:sp>
        <p:nvSpPr>
          <p:cNvPr id="81" name="Google Shape;81;ge3666a4c2d_0_10"/>
          <p:cNvSpPr txBox="1"/>
          <p:nvPr/>
        </p:nvSpPr>
        <p:spPr>
          <a:xfrm>
            <a:off x="366900" y="818450"/>
            <a:ext cx="8410200" cy="3785100"/>
          </a:xfrm>
          <a:prstGeom prst="rect">
            <a:avLst/>
          </a:prstGeom>
          <a:solidFill>
            <a:schemeClr val="lt1"/>
          </a:solid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600"/>
              <a:buFont typeface="Arial"/>
              <a:buNone/>
            </a:pPr>
            <a:r>
              <a:rPr lang="en-ZA" sz="2600" b="1" i="0" u="none" strike="noStrike" cap="none">
                <a:solidFill>
                  <a:schemeClr val="dk1"/>
                </a:solidFill>
                <a:latin typeface="Calibri"/>
                <a:ea typeface="Calibri"/>
                <a:cs typeface="Calibri"/>
                <a:sym typeface="Calibri"/>
              </a:rPr>
              <a:t>RELIGIOUS FACTORS</a:t>
            </a:r>
            <a:endParaRPr sz="2600" b="1"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br>
              <a:rPr lang="en-ZA" sz="2000" b="0" i="0" u="none" strike="noStrike" cap="none">
                <a:solidFill>
                  <a:schemeClr val="dk1"/>
                </a:solidFill>
                <a:latin typeface="Calibri"/>
                <a:ea typeface="Calibri"/>
                <a:cs typeface="Calibri"/>
                <a:sym typeface="Calibri"/>
              </a:rPr>
            </a:br>
            <a:r>
              <a:rPr lang="en-ZA" sz="2000" b="0" i="0" u="none" strike="noStrike" cap="none">
                <a:solidFill>
                  <a:schemeClr val="dk1"/>
                </a:solidFill>
                <a:latin typeface="Calibri"/>
                <a:ea typeface="Calibri"/>
                <a:cs typeface="Calibri"/>
                <a:sym typeface="Calibri"/>
              </a:rPr>
              <a:t>Some religions forbid the use of condoms. </a:t>
            </a:r>
            <a:endParaRPr sz="20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r>
              <a:rPr lang="en-ZA" sz="2000" b="0" i="0" u="none" strike="noStrike" cap="none">
                <a:solidFill>
                  <a:schemeClr val="dk1"/>
                </a:solidFill>
                <a:latin typeface="Calibri"/>
                <a:ea typeface="Calibri"/>
                <a:cs typeface="Calibri"/>
                <a:sym typeface="Calibri"/>
              </a:rPr>
              <a:t>Some religions tell their followers that illness is their fault, and they have to pay a penance to show that they are sorry, or be punished. Various potions and medicines are mixed but have not been scientifically tested.</a:t>
            </a:r>
            <a:endParaRPr sz="20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r>
              <a:rPr lang="en-ZA" sz="2000" b="0" i="0" u="none" strike="noStrike" cap="none">
                <a:solidFill>
                  <a:schemeClr val="dk1"/>
                </a:solidFill>
                <a:latin typeface="Calibri"/>
                <a:ea typeface="Calibri"/>
                <a:cs typeface="Calibri"/>
                <a:sym typeface="Calibri"/>
              </a:rPr>
              <a:t>Jehovah’s Witnesses believe that only God can cure them so they refuse medical or mental help - we will watch a video on this now. </a:t>
            </a:r>
            <a:endParaRPr sz="2000" b="0" i="0" u="none" strike="noStrike" cap="none">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1E026D9A-5229-D906-14D4-E18A61031D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85"/>
        <p:cNvGrpSpPr/>
        <p:nvPr/>
      </p:nvGrpSpPr>
      <p:grpSpPr>
        <a:xfrm>
          <a:off x="0" y="0"/>
          <a:ext cx="0" cy="0"/>
          <a:chOff x="0" y="0"/>
          <a:chExt cx="0" cy="0"/>
        </a:xfrm>
      </p:grpSpPr>
      <p:sp>
        <p:nvSpPr>
          <p:cNvPr id="87" name="Google Shape;87;ge3666a4c2d_0_15"/>
          <p:cNvSpPr txBox="1"/>
          <p:nvPr/>
        </p:nvSpPr>
        <p:spPr>
          <a:xfrm>
            <a:off x="366900" y="637022"/>
            <a:ext cx="8410200" cy="4184192"/>
          </a:xfrm>
          <a:prstGeom prst="rect">
            <a:avLst/>
          </a:prstGeom>
          <a:solidFill>
            <a:schemeClr val="lt1"/>
          </a:solid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600"/>
              <a:buFont typeface="Arial"/>
              <a:buNone/>
            </a:pPr>
            <a:r>
              <a:rPr lang="en-ZA" sz="2600" b="1" i="0" u="none" strike="noStrike" cap="none" dirty="0">
                <a:solidFill>
                  <a:schemeClr val="dk1"/>
                </a:solidFill>
                <a:latin typeface="Calibri"/>
                <a:ea typeface="Calibri"/>
                <a:cs typeface="Calibri"/>
                <a:sym typeface="Calibri"/>
              </a:rPr>
              <a:t>CULTURAL FACTORS</a:t>
            </a:r>
            <a:endParaRPr sz="2600" b="1" i="0" u="none" strike="noStrike" cap="none" dirty="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r>
              <a:rPr lang="en-ZA" sz="2000" b="0" i="0" u="none" strike="noStrike" cap="none" dirty="0">
                <a:solidFill>
                  <a:schemeClr val="dk1"/>
                </a:solidFill>
                <a:latin typeface="Calibri"/>
                <a:ea typeface="Calibri"/>
                <a:cs typeface="Calibri"/>
                <a:sym typeface="Calibri"/>
              </a:rPr>
              <a:t>Culture influences the way we look at health, illness and treatment.</a:t>
            </a:r>
            <a:endParaRPr sz="2000" b="0" i="0" u="none" strike="noStrike" cap="none" dirty="0">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br>
              <a:rPr lang="en-ZA" sz="2000" b="0" i="0" u="none" strike="noStrike" cap="none" dirty="0">
                <a:solidFill>
                  <a:schemeClr val="dk1"/>
                </a:solidFill>
                <a:latin typeface="Calibri"/>
                <a:ea typeface="Calibri"/>
                <a:cs typeface="Calibri"/>
                <a:sym typeface="Calibri"/>
              </a:rPr>
            </a:br>
            <a:r>
              <a:rPr lang="en-ZA" sz="2000" b="0" i="0" u="none" strike="noStrike" cap="none" dirty="0">
                <a:solidFill>
                  <a:schemeClr val="dk1"/>
                </a:solidFill>
                <a:latin typeface="Calibri"/>
                <a:ea typeface="Calibri"/>
                <a:cs typeface="Calibri"/>
                <a:sym typeface="Calibri"/>
              </a:rPr>
              <a:t>Harmful cultural practices are often aimed at benefiting males, and so cause harm to females, such as FGM (Female genital mutilation) and wife inheritance. </a:t>
            </a:r>
            <a:endParaRPr sz="2000" b="0" i="0" u="none" strike="noStrike" cap="none" dirty="0">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2000"/>
              <a:buFont typeface="Arial"/>
              <a:buNone/>
            </a:pPr>
            <a:r>
              <a:rPr lang="en-ZA" sz="2000" b="0" i="0" u="none" strike="noStrike" cap="none" dirty="0" err="1">
                <a:solidFill>
                  <a:schemeClr val="dk1"/>
                </a:solidFill>
                <a:latin typeface="Calibri"/>
                <a:ea typeface="Calibri"/>
                <a:cs typeface="Calibri"/>
                <a:sym typeface="Calibri"/>
              </a:rPr>
              <a:t>Unkungena</a:t>
            </a:r>
            <a:r>
              <a:rPr lang="en-ZA" sz="2000" b="0" i="0" u="none" strike="noStrike" cap="none" dirty="0">
                <a:solidFill>
                  <a:schemeClr val="dk1"/>
                </a:solidFill>
                <a:latin typeface="Calibri"/>
                <a:ea typeface="Calibri"/>
                <a:cs typeface="Calibri"/>
                <a:sym typeface="Calibri"/>
              </a:rPr>
              <a:t>: wife inheritance - widow forced to marry her late husband’s brother against her wishes. This could result in forced sex and STDs. </a:t>
            </a:r>
            <a:br>
              <a:rPr lang="en-ZA" sz="2000" b="0" i="0" u="none" strike="noStrike" cap="none" dirty="0">
                <a:solidFill>
                  <a:schemeClr val="dk1"/>
                </a:solidFill>
                <a:latin typeface="Calibri"/>
                <a:ea typeface="Calibri"/>
                <a:cs typeface="Calibri"/>
                <a:sym typeface="Calibri"/>
              </a:rPr>
            </a:br>
            <a:br>
              <a:rPr lang="en-ZA" sz="2000" b="0" i="0" u="none" strike="noStrike" cap="none" dirty="0">
                <a:solidFill>
                  <a:schemeClr val="dk1"/>
                </a:solidFill>
                <a:latin typeface="Calibri"/>
                <a:ea typeface="Calibri"/>
                <a:cs typeface="Calibri"/>
                <a:sym typeface="Calibri"/>
              </a:rPr>
            </a:br>
            <a:r>
              <a:rPr lang="en-ZA" sz="2000" b="0" i="0" u="none" strike="noStrike" cap="none" dirty="0">
                <a:solidFill>
                  <a:schemeClr val="dk1"/>
                </a:solidFill>
                <a:latin typeface="Calibri"/>
                <a:ea typeface="Calibri"/>
                <a:cs typeface="Calibri"/>
                <a:sym typeface="Calibri"/>
              </a:rPr>
              <a:t>We will watch a video now on FGM. </a:t>
            </a:r>
            <a:endParaRPr sz="2000" b="0" i="0" u="none" strike="noStrike" cap="none" dirty="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54D61044-02AB-5B6D-57E0-798F42B83E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91"/>
        <p:cNvGrpSpPr/>
        <p:nvPr/>
      </p:nvGrpSpPr>
      <p:grpSpPr>
        <a:xfrm>
          <a:off x="0" y="0"/>
          <a:ext cx="0" cy="0"/>
          <a:chOff x="0" y="0"/>
          <a:chExt cx="0" cy="0"/>
        </a:xfrm>
      </p:grpSpPr>
      <p:sp>
        <p:nvSpPr>
          <p:cNvPr id="92" name="Google Shape;92;gd89580bfa5_0_3"/>
          <p:cNvSpPr txBox="1"/>
          <p:nvPr/>
        </p:nvSpPr>
        <p:spPr>
          <a:xfrm>
            <a:off x="160618" y="600581"/>
            <a:ext cx="7720639" cy="4447361"/>
          </a:xfrm>
          <a:prstGeom prst="rect">
            <a:avLst/>
          </a:prstGeom>
          <a:solidFill>
            <a:schemeClr val="bg1"/>
          </a:solid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ZA" sz="2000" b="1" i="0" u="none" strike="noStrike" cap="none" dirty="0">
                <a:solidFill>
                  <a:schemeClr val="tx1"/>
                </a:solidFill>
                <a:latin typeface="Calibri"/>
                <a:ea typeface="Calibri"/>
                <a:cs typeface="Calibri"/>
                <a:sym typeface="Calibri"/>
              </a:rPr>
              <a:t>PARTNER ACTIVITY</a:t>
            </a:r>
            <a:endParaRPr sz="2000" b="1" i="0" u="none" strike="noStrike" cap="none"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ZA" sz="2000" b="1" i="0" u="none" strike="noStrike" cap="none" dirty="0">
                <a:solidFill>
                  <a:schemeClr val="tx1"/>
                </a:solidFill>
                <a:latin typeface="Calibri"/>
                <a:ea typeface="Calibri"/>
                <a:cs typeface="Calibri"/>
                <a:sym typeface="Calibri"/>
              </a:rPr>
              <a:t>Turn to the person next to you and answer the below</a:t>
            </a:r>
            <a:br>
              <a:rPr lang="en-ZA" sz="2000" b="1" i="0" u="none" strike="noStrike" cap="none" dirty="0">
                <a:solidFill>
                  <a:schemeClr val="tx1"/>
                </a:solidFill>
                <a:latin typeface="Calibri"/>
                <a:ea typeface="Calibri"/>
                <a:cs typeface="Calibri"/>
                <a:sym typeface="Calibri"/>
              </a:rPr>
            </a:br>
            <a:r>
              <a:rPr lang="en-ZA" sz="2000" b="1" i="0" u="none" strike="noStrike" cap="none" dirty="0">
                <a:solidFill>
                  <a:schemeClr val="tx1"/>
                </a:solidFill>
                <a:latin typeface="Calibri"/>
                <a:ea typeface="Calibri"/>
                <a:cs typeface="Calibri"/>
                <a:sym typeface="Calibri"/>
              </a:rPr>
              <a:t>questions on your worksheet to assess your</a:t>
            </a:r>
            <a:br>
              <a:rPr lang="en-ZA" sz="2000" b="1" i="0" u="none" strike="noStrike" cap="none" dirty="0">
                <a:solidFill>
                  <a:schemeClr val="tx1"/>
                </a:solidFill>
                <a:latin typeface="Calibri"/>
                <a:ea typeface="Calibri"/>
                <a:cs typeface="Calibri"/>
                <a:sym typeface="Calibri"/>
              </a:rPr>
            </a:br>
            <a:r>
              <a:rPr lang="en-ZA" sz="2000" b="1" i="0" u="none" strike="noStrike" cap="none" dirty="0">
                <a:solidFill>
                  <a:schemeClr val="tx1"/>
                </a:solidFill>
                <a:latin typeface="Calibri"/>
                <a:ea typeface="Calibri"/>
                <a:cs typeface="Calibri"/>
                <a:sym typeface="Calibri"/>
              </a:rPr>
              <a:t>understanding of the lesson up until now:</a:t>
            </a:r>
            <a:endParaRPr sz="2000" b="1" i="0" u="none" strike="noStrike" cap="none"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tx1"/>
              </a:solidFill>
              <a:latin typeface="Calibri"/>
              <a:ea typeface="Calibri"/>
              <a:cs typeface="Calibri"/>
              <a:sym typeface="Calibri"/>
            </a:endParaRPr>
          </a:p>
          <a:p>
            <a:pPr marL="101600" marR="0" lvl="0" algn="l" rtl="0">
              <a:lnSpc>
                <a:spcPct val="100000"/>
              </a:lnSpc>
              <a:spcBef>
                <a:spcPts val="0"/>
              </a:spcBef>
              <a:spcAft>
                <a:spcPts val="0"/>
              </a:spcAft>
              <a:buClr>
                <a:srgbClr val="FFFFFF"/>
              </a:buClr>
              <a:buSzPts val="2000"/>
            </a:pPr>
            <a:r>
              <a:rPr lang="en-ZA" sz="2000" b="0" i="0" u="none" strike="noStrike" cap="none" dirty="0">
                <a:solidFill>
                  <a:schemeClr val="tx1"/>
                </a:solidFill>
                <a:latin typeface="Calibri"/>
                <a:ea typeface="Calibri"/>
                <a:cs typeface="Calibri"/>
                <a:sym typeface="Calibri"/>
              </a:rPr>
              <a:t>1. What are psychosomatic illnesses?</a:t>
            </a:r>
            <a:br>
              <a:rPr lang="en-ZA" sz="2000" b="0" i="0" u="none" strike="noStrike" cap="none" dirty="0">
                <a:solidFill>
                  <a:schemeClr val="tx1"/>
                </a:solidFill>
                <a:latin typeface="Calibri"/>
                <a:ea typeface="Calibri"/>
                <a:cs typeface="Calibri"/>
                <a:sym typeface="Calibri"/>
              </a:rPr>
            </a:br>
            <a:endParaRPr sz="2000" b="0" i="0" u="none" strike="noStrike" cap="none" dirty="0">
              <a:solidFill>
                <a:schemeClr val="tx1"/>
              </a:solidFill>
              <a:latin typeface="Calibri"/>
              <a:ea typeface="Calibri"/>
              <a:cs typeface="Calibri"/>
              <a:sym typeface="Calibri"/>
            </a:endParaRPr>
          </a:p>
          <a:p>
            <a:pPr marL="101600" marR="0" lvl="0" algn="l" rtl="0">
              <a:lnSpc>
                <a:spcPct val="100000"/>
              </a:lnSpc>
              <a:spcBef>
                <a:spcPts val="0"/>
              </a:spcBef>
              <a:spcAft>
                <a:spcPts val="0"/>
              </a:spcAft>
              <a:buClr>
                <a:srgbClr val="FFFFFF"/>
              </a:buClr>
              <a:buSzPts val="2000"/>
            </a:pPr>
            <a:r>
              <a:rPr lang="en-ZA" sz="2000" b="0" i="0" u="none" strike="noStrike" cap="none" dirty="0">
                <a:solidFill>
                  <a:schemeClr val="tx1"/>
                </a:solidFill>
                <a:latin typeface="Calibri"/>
                <a:ea typeface="Calibri"/>
                <a:cs typeface="Calibri"/>
                <a:sym typeface="Calibri"/>
              </a:rPr>
              <a:t>2. How could religious factors result in an unwanted pregnancy?  </a:t>
            </a:r>
            <a:br>
              <a:rPr lang="en-ZA" sz="2000" b="0" i="0" u="none" strike="noStrike" cap="none" dirty="0">
                <a:solidFill>
                  <a:schemeClr val="tx1"/>
                </a:solidFill>
                <a:latin typeface="Calibri"/>
                <a:ea typeface="Calibri"/>
                <a:cs typeface="Calibri"/>
                <a:sym typeface="Calibri"/>
              </a:rPr>
            </a:br>
            <a:endParaRPr lang="en-ZA" sz="2000" dirty="0">
              <a:solidFill>
                <a:schemeClr val="tx1"/>
              </a:solidFill>
              <a:latin typeface="Calibri"/>
              <a:ea typeface="Calibri"/>
              <a:cs typeface="Calibri"/>
              <a:sym typeface="Calibri"/>
            </a:endParaRPr>
          </a:p>
          <a:p>
            <a:pPr marL="101600" marR="0" lvl="0" algn="l" rtl="0">
              <a:lnSpc>
                <a:spcPct val="100000"/>
              </a:lnSpc>
              <a:spcBef>
                <a:spcPts val="0"/>
              </a:spcBef>
              <a:spcAft>
                <a:spcPts val="0"/>
              </a:spcAft>
              <a:buClr>
                <a:srgbClr val="FFFFFF"/>
              </a:buClr>
              <a:buSzPts val="2000"/>
            </a:pPr>
            <a:r>
              <a:rPr lang="en-ZA" sz="2000" b="0" i="0" u="none" strike="noStrike" cap="none" dirty="0">
                <a:solidFill>
                  <a:schemeClr val="tx1"/>
                </a:solidFill>
                <a:latin typeface="Calibri"/>
                <a:ea typeface="Calibri"/>
                <a:cs typeface="Calibri"/>
                <a:sym typeface="Calibri"/>
              </a:rPr>
              <a:t>3. How could the cultural practice of wife inheritance cause the ill</a:t>
            </a:r>
            <a:br>
              <a:rPr lang="en-ZA" sz="2000" b="0" i="0" u="none" strike="noStrike" cap="none" dirty="0">
                <a:solidFill>
                  <a:schemeClr val="tx1"/>
                </a:solidFill>
                <a:latin typeface="Calibri"/>
                <a:ea typeface="Calibri"/>
                <a:cs typeface="Calibri"/>
                <a:sym typeface="Calibri"/>
              </a:rPr>
            </a:br>
            <a:r>
              <a:rPr lang="en-ZA" sz="2000" b="0" i="0" u="none" strike="noStrike" cap="none" dirty="0">
                <a:solidFill>
                  <a:schemeClr val="tx1"/>
                </a:solidFill>
                <a:latin typeface="Calibri"/>
                <a:ea typeface="Calibri"/>
                <a:cs typeface="Calibri"/>
                <a:sym typeface="Calibri"/>
              </a:rPr>
              <a:t>     health (physical and emotional) of a woman?</a:t>
            </a:r>
            <a:br>
              <a:rPr lang="en-ZA" sz="2000" b="0" i="0" u="none" strike="noStrike" cap="none" dirty="0">
                <a:solidFill>
                  <a:schemeClr val="tx1"/>
                </a:solidFill>
                <a:latin typeface="Calibri"/>
                <a:ea typeface="Calibri"/>
                <a:cs typeface="Calibri"/>
                <a:sym typeface="Calibri"/>
              </a:rPr>
            </a:br>
            <a:endParaRPr sz="2000" b="0" i="0" u="none" strike="noStrike" cap="none" dirty="0">
              <a:solidFill>
                <a:schemeClr val="tx1"/>
              </a:solidFill>
              <a:latin typeface="Calibri"/>
              <a:ea typeface="Calibri"/>
              <a:cs typeface="Calibri"/>
              <a:sym typeface="Calibri"/>
            </a:endParaRPr>
          </a:p>
          <a:p>
            <a:pPr marL="101600" marR="0" lvl="0" algn="l" rtl="0">
              <a:lnSpc>
                <a:spcPct val="100000"/>
              </a:lnSpc>
              <a:spcBef>
                <a:spcPts val="0"/>
              </a:spcBef>
              <a:spcAft>
                <a:spcPts val="0"/>
              </a:spcAft>
              <a:buClr>
                <a:srgbClr val="FFFFFF"/>
              </a:buClr>
              <a:buSzPts val="2000"/>
            </a:pPr>
            <a:r>
              <a:rPr lang="en-ZA" sz="2000" b="0" i="0" u="none" strike="noStrike" cap="none" dirty="0">
                <a:solidFill>
                  <a:schemeClr val="tx1"/>
                </a:solidFill>
                <a:latin typeface="Calibri"/>
                <a:ea typeface="Calibri"/>
                <a:cs typeface="Calibri"/>
                <a:sym typeface="Calibri"/>
              </a:rPr>
              <a:t>4. Explain the role that social factors play in crime and violence. </a:t>
            </a:r>
            <a:endParaRPr sz="2000" b="0" i="0" u="none" strike="noStrike" cap="none" dirty="0">
              <a:solidFill>
                <a:schemeClr val="tx1"/>
              </a:solidFill>
              <a:latin typeface="Calibri"/>
              <a:ea typeface="Calibri"/>
              <a:cs typeface="Calibri"/>
              <a:sym typeface="Calibri"/>
            </a:endParaRPr>
          </a:p>
        </p:txBody>
      </p:sp>
      <p:pic>
        <p:nvPicPr>
          <p:cNvPr id="94" name="Google Shape;94;gd89580bfa5_0_3"/>
          <p:cNvPicPr preferRelativeResize="0"/>
          <p:nvPr/>
        </p:nvPicPr>
        <p:blipFill rotWithShape="1">
          <a:blip r:embed="rId3">
            <a:alphaModFix/>
          </a:blip>
          <a:srcRect/>
          <a:stretch/>
        </p:blipFill>
        <p:spPr>
          <a:xfrm>
            <a:off x="5997067" y="600581"/>
            <a:ext cx="2986315" cy="1980689"/>
          </a:xfrm>
          <a:prstGeom prst="rect">
            <a:avLst/>
          </a:prstGeom>
          <a:noFill/>
          <a:ln>
            <a:noFill/>
          </a:ln>
        </p:spPr>
      </p:pic>
      <p:pic>
        <p:nvPicPr>
          <p:cNvPr id="2" name="Picture 1">
            <a:extLst>
              <a:ext uri="{FF2B5EF4-FFF2-40B4-BE49-F238E27FC236}">
                <a16:creationId xmlns:a16="http://schemas.microsoft.com/office/drawing/2014/main" id="{B6620B3A-ED87-BA3B-1204-CB0D8217B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98"/>
        <p:cNvGrpSpPr/>
        <p:nvPr/>
      </p:nvGrpSpPr>
      <p:grpSpPr>
        <a:xfrm>
          <a:off x="0" y="0"/>
          <a:ext cx="0" cy="0"/>
          <a:chOff x="0" y="0"/>
          <a:chExt cx="0" cy="0"/>
        </a:xfrm>
      </p:grpSpPr>
      <p:sp>
        <p:nvSpPr>
          <p:cNvPr id="99" name="Google Shape;99;ge3666a4c2d_0_21"/>
          <p:cNvSpPr txBox="1"/>
          <p:nvPr/>
        </p:nvSpPr>
        <p:spPr>
          <a:xfrm>
            <a:off x="430200" y="723163"/>
            <a:ext cx="4141800" cy="3524700"/>
          </a:xfrm>
          <a:prstGeom prst="rect">
            <a:avLst/>
          </a:prstGeom>
          <a:solidFill>
            <a:schemeClr val="bg1"/>
          </a:solid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tx1"/>
                </a:solidFill>
                <a:latin typeface="Calibri"/>
                <a:ea typeface="Calibri"/>
                <a:cs typeface="Calibri"/>
                <a:sym typeface="Calibri"/>
              </a:rPr>
              <a:t>Lifestyle diseases</a:t>
            </a:r>
            <a:endParaRPr sz="2000" b="0" i="0" u="none" strike="noStrike" cap="none"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tx1"/>
                </a:solidFill>
                <a:latin typeface="Calibri"/>
                <a:ea typeface="Calibri"/>
                <a:cs typeface="Calibri"/>
                <a:sym typeface="Calibri"/>
              </a:rPr>
              <a:t>A </a:t>
            </a:r>
            <a:r>
              <a:rPr lang="en-ZA" sz="2000" b="1" i="0" u="none" strike="noStrike" cap="none" dirty="0">
                <a:solidFill>
                  <a:schemeClr val="tx1"/>
                </a:solidFill>
                <a:latin typeface="Calibri"/>
                <a:ea typeface="Calibri"/>
                <a:cs typeface="Calibri"/>
                <a:sym typeface="Calibri"/>
              </a:rPr>
              <a:t>lifestyle disease </a:t>
            </a:r>
            <a:r>
              <a:rPr lang="en-ZA" sz="2000" b="0" i="0" u="none" strike="noStrike" cap="none" dirty="0">
                <a:solidFill>
                  <a:schemeClr val="tx1"/>
                </a:solidFill>
                <a:latin typeface="Calibri"/>
                <a:ea typeface="Calibri"/>
                <a:cs typeface="Calibri"/>
                <a:sym typeface="Calibri"/>
              </a:rPr>
              <a:t>is an illness that is linked to the way people live. It is a disease that can be prevented by changes in nutrition, environment, your general lifestyle, avoiding substance abuse, as well as the promotion of gender equality and the reduction of poverty.  </a:t>
            </a:r>
            <a:br>
              <a:rPr lang="en-ZA" sz="2000" b="0" i="0" u="none" strike="noStrike" cap="none" dirty="0">
                <a:solidFill>
                  <a:schemeClr val="lt2"/>
                </a:solidFill>
                <a:latin typeface="Calibri"/>
                <a:ea typeface="Calibri"/>
                <a:cs typeface="Calibri"/>
                <a:sym typeface="Calibri"/>
              </a:rPr>
            </a:br>
            <a:endParaRPr sz="2000" b="0" i="0" u="none" strike="noStrike" cap="none" dirty="0">
              <a:solidFill>
                <a:schemeClr val="lt2"/>
              </a:solidFill>
              <a:latin typeface="Calibri"/>
              <a:ea typeface="Calibri"/>
              <a:cs typeface="Calibri"/>
              <a:sym typeface="Calibri"/>
            </a:endParaRPr>
          </a:p>
        </p:txBody>
      </p:sp>
      <p:pic>
        <p:nvPicPr>
          <p:cNvPr id="101" name="Google Shape;101;ge3666a4c2d_0_21"/>
          <p:cNvPicPr preferRelativeResize="0"/>
          <p:nvPr/>
        </p:nvPicPr>
        <p:blipFill rotWithShape="1">
          <a:blip r:embed="rId3">
            <a:alphaModFix/>
          </a:blip>
          <a:srcRect/>
          <a:stretch/>
        </p:blipFill>
        <p:spPr>
          <a:xfrm>
            <a:off x="4770748" y="614323"/>
            <a:ext cx="2903725" cy="3742375"/>
          </a:xfrm>
          <a:prstGeom prst="rect">
            <a:avLst/>
          </a:prstGeom>
          <a:noFill/>
          <a:ln>
            <a:noFill/>
          </a:ln>
        </p:spPr>
      </p:pic>
      <p:pic>
        <p:nvPicPr>
          <p:cNvPr id="2" name="Picture 1">
            <a:extLst>
              <a:ext uri="{FF2B5EF4-FFF2-40B4-BE49-F238E27FC236}">
                <a16:creationId xmlns:a16="http://schemas.microsoft.com/office/drawing/2014/main" id="{96B47003-788C-892C-83A5-1E0D95B6C4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105"/>
        <p:cNvGrpSpPr/>
        <p:nvPr/>
      </p:nvGrpSpPr>
      <p:grpSpPr>
        <a:xfrm>
          <a:off x="0" y="0"/>
          <a:ext cx="0" cy="0"/>
          <a:chOff x="0" y="0"/>
          <a:chExt cx="0" cy="0"/>
        </a:xfrm>
      </p:grpSpPr>
      <p:sp>
        <p:nvSpPr>
          <p:cNvPr id="106" name="Google Shape;106;ge3666a4c2d_0_27"/>
          <p:cNvSpPr txBox="1"/>
          <p:nvPr/>
        </p:nvSpPr>
        <p:spPr>
          <a:xfrm>
            <a:off x="335225" y="477364"/>
            <a:ext cx="8473550" cy="4063500"/>
          </a:xfrm>
          <a:prstGeom prst="rect">
            <a:avLst/>
          </a:prstGeom>
          <a:solidFill>
            <a:schemeClr val="bg1"/>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600"/>
              <a:buFont typeface="Arial"/>
              <a:buNone/>
            </a:pPr>
            <a:r>
              <a:rPr lang="en-ZA" sz="2600" b="1" i="0" u="none" strike="noStrike" cap="none" dirty="0">
                <a:solidFill>
                  <a:schemeClr val="tx1"/>
                </a:solidFill>
                <a:latin typeface="Calibri"/>
                <a:ea typeface="Calibri"/>
                <a:cs typeface="Calibri"/>
                <a:sym typeface="Calibri"/>
              </a:rPr>
              <a:t>CAUSES OF LIFESTYLE DISEASES</a:t>
            </a:r>
            <a:endParaRPr sz="2600" b="1" i="0" u="none" strike="noStrike" cap="none"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600"/>
              <a:buFont typeface="Arial"/>
              <a:buNone/>
            </a:pPr>
            <a:endParaRPr sz="2600" b="1" i="0" u="none" strike="noStrike" cap="none"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tx1"/>
                </a:solidFill>
                <a:latin typeface="Calibri"/>
                <a:ea typeface="Calibri"/>
                <a:cs typeface="Calibri"/>
                <a:sym typeface="Calibri"/>
              </a:rPr>
              <a:t>Poor eating habits</a:t>
            </a:r>
            <a:endParaRPr sz="2000" b="0" i="0" u="none" strike="noStrike" cap="none"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tx1"/>
                </a:solidFill>
                <a:latin typeface="Calibri"/>
                <a:ea typeface="Calibri"/>
                <a:cs typeface="Calibri"/>
                <a:sym typeface="Calibri"/>
              </a:rPr>
              <a:t>Lack of exercise </a:t>
            </a:r>
            <a:br>
              <a:rPr lang="en-ZA" sz="2000" b="0" i="0" u="none" strike="noStrike" cap="none" dirty="0">
                <a:solidFill>
                  <a:schemeClr val="tx1"/>
                </a:solidFill>
                <a:latin typeface="Calibri"/>
                <a:ea typeface="Calibri"/>
                <a:cs typeface="Calibri"/>
                <a:sym typeface="Calibri"/>
              </a:rPr>
            </a:br>
            <a:endParaRPr sz="2000" b="0" i="0" u="none" strike="noStrike" cap="none"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tx1"/>
                </a:solidFill>
                <a:latin typeface="Calibri"/>
                <a:ea typeface="Calibri"/>
                <a:cs typeface="Calibri"/>
                <a:sym typeface="Calibri"/>
              </a:rPr>
              <a:t>Smoking</a:t>
            </a:r>
            <a:br>
              <a:rPr lang="en-ZA" sz="2000" b="0" i="0" u="none" strike="noStrike" cap="none" dirty="0">
                <a:solidFill>
                  <a:schemeClr val="tx1"/>
                </a:solidFill>
                <a:latin typeface="Calibri"/>
                <a:ea typeface="Calibri"/>
                <a:cs typeface="Calibri"/>
                <a:sym typeface="Calibri"/>
              </a:rPr>
            </a:br>
            <a:endParaRPr sz="2000" b="0" i="0" u="none" strike="noStrike" cap="none"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tx1"/>
                </a:solidFill>
                <a:latin typeface="Calibri"/>
                <a:ea typeface="Calibri"/>
                <a:cs typeface="Calibri"/>
                <a:sym typeface="Calibri"/>
              </a:rPr>
              <a:t>Substance abuse</a:t>
            </a:r>
            <a:br>
              <a:rPr lang="en-ZA" sz="2000" b="0" i="0" u="none" strike="noStrike" cap="none" dirty="0">
                <a:solidFill>
                  <a:schemeClr val="tx1"/>
                </a:solidFill>
                <a:latin typeface="Calibri"/>
                <a:ea typeface="Calibri"/>
                <a:cs typeface="Calibri"/>
                <a:sym typeface="Calibri"/>
              </a:rPr>
            </a:br>
            <a:endParaRPr sz="2000" b="0" i="0" u="none" strike="noStrike" cap="none" dirty="0">
              <a:solidFill>
                <a:schemeClr val="tx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ZA" sz="2000" b="0" i="0" u="none" strike="noStrike" cap="none" dirty="0">
                <a:solidFill>
                  <a:schemeClr val="tx1"/>
                </a:solidFill>
                <a:latin typeface="Calibri"/>
                <a:ea typeface="Calibri"/>
                <a:cs typeface="Calibri"/>
                <a:sym typeface="Calibri"/>
              </a:rPr>
              <a:t>Unsafe sexual behaviour</a:t>
            </a:r>
            <a:br>
              <a:rPr lang="en-ZA" sz="2000" b="0" i="0" u="none" strike="noStrike" cap="none" dirty="0">
                <a:solidFill>
                  <a:schemeClr val="lt1"/>
                </a:solidFill>
                <a:latin typeface="Calibri"/>
                <a:ea typeface="Calibri"/>
                <a:cs typeface="Calibri"/>
                <a:sym typeface="Calibri"/>
              </a:rPr>
            </a:br>
            <a:endParaRPr sz="2000" b="0" i="0" u="none" strike="noStrike" cap="none" dirty="0">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2BC22C59-F6C4-F33C-5C77-17895B61C7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1320</Words>
  <Application>Microsoft Office PowerPoint</Application>
  <PresentationFormat>On-screen Show (16:9)</PresentationFormat>
  <Paragraphs>92</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Noto Sans Symbols</vt:lpstr>
      <vt:lpstr>Times New Roman</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Carsten Gertz</cp:lastModifiedBy>
  <cp:revision>10</cp:revision>
  <dcterms:modified xsi:type="dcterms:W3CDTF">2023-05-23T07:19:14Z</dcterms:modified>
</cp:coreProperties>
</file>