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285" r:id="rId3"/>
    <p:sldId id="283" r:id="rId4"/>
    <p:sldId id="268" r:id="rId5"/>
    <p:sldId id="266"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D3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CAB306-A99F-2C4B-A4DF-D8ADDFCB10C8}" v="2" dt="2023-05-09T19:29:24.9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826"/>
    <p:restoredTop sz="54128"/>
  </p:normalViewPr>
  <p:slideViewPr>
    <p:cSldViewPr snapToGrid="0">
      <p:cViewPr varScale="1">
        <p:scale>
          <a:sx n="53" d="100"/>
          <a:sy n="53" d="100"/>
        </p:scale>
        <p:origin x="1157" y="58"/>
      </p:cViewPr>
      <p:guideLst/>
    </p:cSldViewPr>
  </p:slideViewPr>
  <p:notesTextViewPr>
    <p:cViewPr>
      <p:scale>
        <a:sx n="135" d="100"/>
        <a:sy n="13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3A3119-0AB5-9346-93E9-7BED16B2FDC1}" type="datetimeFigureOut">
              <a:rPr lang="en-US" smtClean="0"/>
              <a:t>6/30/2023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3A15B4-6B30-5A43-A929-0D7B652DF7EF}" type="slidenum">
              <a:rPr lang="en-US" smtClean="0"/>
              <a:t>‹#›</a:t>
            </a:fld>
            <a:endParaRPr lang="en-US" dirty="0"/>
          </a:p>
        </p:txBody>
      </p:sp>
    </p:spTree>
    <p:extLst>
      <p:ext uri="{BB962C8B-B14F-4D97-AF65-F5344CB8AC3E}">
        <p14:creationId xmlns:p14="http://schemas.microsoft.com/office/powerpoint/2010/main" val="2723535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m8JjuyRIxO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 3 min intro and teaching</a:t>
            </a:r>
          </a:p>
          <a:p>
            <a:endParaRPr lang="en-US" dirty="0"/>
          </a:p>
          <a:p>
            <a:pPr marL="0" lvl="0" indent="0">
              <a:buFont typeface="Symbol" panose="05050102010706020507" pitchFamily="18" charset="2"/>
              <a:buNone/>
            </a:pPr>
            <a:r>
              <a:rPr lang="en-US" sz="1800" dirty="0">
                <a:solidFill>
                  <a:srgbClr val="595959"/>
                </a:solidFill>
                <a:effectLst/>
                <a:latin typeface="Calibri" panose="020F0502020204030204" pitchFamily="34" charset="0"/>
                <a:ea typeface="Arial" panose="020B0604020202020204" pitchFamily="34" charset="0"/>
              </a:rPr>
              <a:t>Welcome back grade 11’s. Hopefully by now you have a grasp on how negative </a:t>
            </a:r>
            <a:r>
              <a:rPr lang="en-US" sz="1800" dirty="0" err="1">
                <a:solidFill>
                  <a:srgbClr val="595959"/>
                </a:solidFill>
                <a:effectLst/>
                <a:latin typeface="Calibri" panose="020F0502020204030204" pitchFamily="34" charset="0"/>
                <a:ea typeface="Arial" panose="020B0604020202020204" pitchFamily="34" charset="0"/>
              </a:rPr>
              <a:t>behaviour</a:t>
            </a:r>
            <a:r>
              <a:rPr lang="en-US" sz="1800" dirty="0">
                <a:solidFill>
                  <a:srgbClr val="595959"/>
                </a:solidFill>
                <a:effectLst/>
                <a:latin typeface="Calibri" panose="020F0502020204030204" pitchFamily="34" charset="0"/>
                <a:ea typeface="Arial" panose="020B0604020202020204" pitchFamily="34" charset="0"/>
              </a:rPr>
              <a:t> can impact you, your family, your friends and your community. We have looked at </a:t>
            </a:r>
            <a:r>
              <a:rPr lang="en-US" sz="1800" b="1" dirty="0">
                <a:solidFill>
                  <a:srgbClr val="595959"/>
                </a:solidFill>
                <a:effectLst/>
                <a:latin typeface="Calibri" panose="020F0502020204030204" pitchFamily="34" charset="0"/>
                <a:ea typeface="Arial" panose="020B0604020202020204" pitchFamily="34" charset="0"/>
              </a:rPr>
              <a:t>how our choices always have a consequence</a:t>
            </a:r>
            <a:r>
              <a:rPr lang="en-US" sz="1800" dirty="0">
                <a:solidFill>
                  <a:srgbClr val="595959"/>
                </a:solidFill>
                <a:effectLst/>
                <a:latin typeface="Calibri" panose="020F0502020204030204" pitchFamily="34" charset="0"/>
                <a:ea typeface="Arial" panose="020B0604020202020204" pitchFamily="34" charset="0"/>
              </a:rPr>
              <a:t>. The reality is that as human beings, we will make mistakes. But we need to know when we have messed up, so that we’re able to own our mistakes and make things right. This means </a:t>
            </a:r>
            <a:r>
              <a:rPr lang="en-US" sz="1800" b="1" dirty="0">
                <a:solidFill>
                  <a:srgbClr val="595959"/>
                </a:solidFill>
                <a:effectLst/>
                <a:latin typeface="Calibri" panose="020F0502020204030204" pitchFamily="34" charset="0"/>
                <a:ea typeface="Arial" panose="020B0604020202020204" pitchFamily="34" charset="0"/>
              </a:rPr>
              <a:t>taking responsibility</a:t>
            </a:r>
            <a:r>
              <a:rPr lang="en-US" sz="1800" dirty="0">
                <a:solidFill>
                  <a:srgbClr val="595959"/>
                </a:solidFill>
                <a:effectLst/>
                <a:latin typeface="Calibri" panose="020F0502020204030204" pitchFamily="34" charset="0"/>
                <a:ea typeface="Arial" panose="020B0604020202020204" pitchFamily="34" charset="0"/>
              </a:rPr>
              <a:t> for our </a:t>
            </a:r>
            <a:r>
              <a:rPr lang="en-US" sz="1800" u="sng" dirty="0">
                <a:solidFill>
                  <a:srgbClr val="595959"/>
                </a:solidFill>
                <a:effectLst/>
                <a:latin typeface="Calibri" panose="020F0502020204030204" pitchFamily="34" charset="0"/>
                <a:ea typeface="Arial" panose="020B0604020202020204" pitchFamily="34" charset="0"/>
              </a:rPr>
              <a:t>actions</a:t>
            </a:r>
            <a:r>
              <a:rPr lang="en-US" sz="1800" dirty="0">
                <a:solidFill>
                  <a:srgbClr val="595959"/>
                </a:solidFill>
                <a:effectLst/>
                <a:latin typeface="Calibri" panose="020F0502020204030204" pitchFamily="34" charset="0"/>
                <a:ea typeface="Arial" panose="020B0604020202020204" pitchFamily="34" charset="0"/>
              </a:rPr>
              <a:t> and taking responsibility for our </a:t>
            </a:r>
            <a:r>
              <a:rPr lang="en-US" sz="1800" u="sng" dirty="0">
                <a:solidFill>
                  <a:srgbClr val="595959"/>
                </a:solidFill>
                <a:effectLst/>
                <a:latin typeface="Calibri" panose="020F0502020204030204" pitchFamily="34" charset="0"/>
                <a:ea typeface="Arial" panose="020B0604020202020204" pitchFamily="34" charset="0"/>
              </a:rPr>
              <a:t>decisions</a:t>
            </a:r>
            <a:r>
              <a:rPr lang="en-US" sz="1800" dirty="0">
                <a:solidFill>
                  <a:srgbClr val="595959"/>
                </a:solidFill>
                <a:effectLst/>
                <a:latin typeface="Calibri" panose="020F050202020403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pPr marL="499110"/>
            <a:r>
              <a:rPr lang="en-US" sz="1800" dirty="0">
                <a:solidFill>
                  <a:srgbClr val="595959"/>
                </a:solidFill>
                <a:effectLst/>
                <a:latin typeface="Calibri" panose="020F050202020403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r>
              <a:rPr lang="en-US" sz="1800" dirty="0">
                <a:solidFill>
                  <a:srgbClr val="595959"/>
                </a:solidFill>
                <a:effectLst/>
                <a:latin typeface="Calibri" panose="020F0502020204030204" pitchFamily="34" charset="0"/>
                <a:ea typeface="Arial" panose="020B0604020202020204" pitchFamily="34" charset="0"/>
              </a:rPr>
              <a:t>Example 1: </a:t>
            </a:r>
            <a:br>
              <a:rPr lang="en-US" sz="1800" dirty="0">
                <a:solidFill>
                  <a:srgbClr val="595959"/>
                </a:solidFill>
                <a:effectLst/>
                <a:latin typeface="Calibri" panose="020F0502020204030204" pitchFamily="34" charset="0"/>
                <a:ea typeface="Arial" panose="020B0604020202020204" pitchFamily="34" charset="0"/>
              </a:rPr>
            </a:br>
            <a:r>
              <a:rPr lang="en-ZA" sz="1800" dirty="0">
                <a:solidFill>
                  <a:srgbClr val="595959"/>
                </a:solidFill>
                <a:effectLst/>
                <a:latin typeface="Calibri" panose="020F0502020204030204" pitchFamily="34" charset="0"/>
                <a:ea typeface="Arial" panose="020B0604020202020204" pitchFamily="34" charset="0"/>
              </a:rPr>
              <a:t>Someone in your class cheated on a test. You know for a fact that they did. This person messed up the curve for the test. You received a D on the test. Do you tell the teacher? Why or why not?</a:t>
            </a:r>
          </a:p>
          <a:p>
            <a:endParaRPr lang="en-ZA" sz="1800" dirty="0">
              <a:solidFill>
                <a:srgbClr val="595959"/>
              </a:solidFill>
              <a:effectLst/>
              <a:latin typeface="Calibri" panose="020F0502020204030204" pitchFamily="34" charset="0"/>
              <a:ea typeface="Arial" panose="020B0604020202020204" pitchFamily="34" charset="0"/>
            </a:endParaRPr>
          </a:p>
          <a:p>
            <a:r>
              <a:rPr lang="en-ZA" sz="1800" dirty="0">
                <a:solidFill>
                  <a:srgbClr val="595959"/>
                </a:solidFill>
                <a:effectLst/>
                <a:latin typeface="Calibri" panose="020F0502020204030204" pitchFamily="34" charset="0"/>
                <a:ea typeface="Arial" panose="020B0604020202020204" pitchFamily="34" charset="0"/>
              </a:rPr>
              <a:t>Example 2:</a:t>
            </a:r>
            <a:br>
              <a:rPr lang="en-ZA" sz="1800" dirty="0">
                <a:solidFill>
                  <a:srgbClr val="595959"/>
                </a:solidFill>
                <a:effectLst/>
                <a:latin typeface="Calibri" panose="020F0502020204030204" pitchFamily="34" charset="0"/>
                <a:ea typeface="Arial" panose="020B0604020202020204" pitchFamily="34" charset="0"/>
              </a:rPr>
            </a:br>
            <a:r>
              <a:rPr lang="en-ZA" sz="1800" dirty="0">
                <a:solidFill>
                  <a:srgbClr val="595959"/>
                </a:solidFill>
                <a:effectLst/>
                <a:latin typeface="Calibri" panose="020F0502020204030204" pitchFamily="34" charset="0"/>
                <a:ea typeface="Arial" panose="020B0604020202020204" pitchFamily="34" charset="0"/>
              </a:rPr>
              <a:t>Your friend does not have enough money to go to the soccer game. He/she wants you to sneak into the game with him/her without paying. What would you do? </a:t>
            </a:r>
            <a:endParaRPr lang="en-ZA" sz="1800" dirty="0">
              <a:solidFill>
                <a:schemeClr val="tx1"/>
              </a:solidFill>
              <a:effectLst/>
              <a:latin typeface="Times New Roman" panose="02020603050405020304" pitchFamily="18" charset="0"/>
              <a:ea typeface="Arial" panose="020B0604020202020204" pitchFamily="34" charset="0"/>
            </a:endParaRPr>
          </a:p>
          <a:p>
            <a:endParaRPr lang="en-ZA" sz="1800" dirty="0">
              <a:solidFill>
                <a:schemeClr val="tx1"/>
              </a:solidFill>
              <a:effectLst/>
              <a:latin typeface="Times New Roman" panose="02020603050405020304" pitchFamily="18" charset="0"/>
              <a:ea typeface="Arial" panose="020B0604020202020204" pitchFamily="34" charset="0"/>
            </a:endParaRPr>
          </a:p>
          <a:p>
            <a:r>
              <a:rPr lang="en-ZA" sz="1800" dirty="0">
                <a:solidFill>
                  <a:srgbClr val="595959"/>
                </a:solidFill>
                <a:effectLst/>
                <a:latin typeface="Calibri" panose="020F0502020204030204" pitchFamily="34" charset="0"/>
                <a:ea typeface="Arial" panose="020B0604020202020204" pitchFamily="34" charset="0"/>
              </a:rPr>
              <a:t>Tough decisions like these might be easier to some people than others.  No one can make these decisions for you. So how do you make the decision?</a:t>
            </a:r>
            <a:endParaRPr lang="en-ZA" sz="1800" dirty="0">
              <a:effectLst/>
              <a:latin typeface="Times New Roman" panose="02020603050405020304" pitchFamily="18" charset="0"/>
              <a:ea typeface="Times New Roman" panose="02020603050405020304" pitchFamily="18" charset="0"/>
            </a:endParaRPr>
          </a:p>
          <a:p>
            <a:endParaRPr lang="en-ZA" sz="1800" dirty="0">
              <a:effectLst/>
              <a:latin typeface="Palatino" pitchFamily="2" charset="77"/>
            </a:endParaRPr>
          </a:p>
          <a:p>
            <a:endParaRPr lang="en-US" dirty="0"/>
          </a:p>
        </p:txBody>
      </p:sp>
      <p:sp>
        <p:nvSpPr>
          <p:cNvPr id="4" name="Slide Number Placeholder 3"/>
          <p:cNvSpPr>
            <a:spLocks noGrp="1"/>
          </p:cNvSpPr>
          <p:nvPr>
            <p:ph type="sldNum" sz="quarter" idx="5"/>
          </p:nvPr>
        </p:nvSpPr>
        <p:spPr/>
        <p:txBody>
          <a:bodyPr/>
          <a:lstStyle/>
          <a:p>
            <a:fld id="{E73A15B4-6B30-5A43-A929-0D7B652DF7EF}" type="slidenum">
              <a:rPr lang="en-US" smtClean="0"/>
              <a:t>1</a:t>
            </a:fld>
            <a:endParaRPr lang="en-US" dirty="0"/>
          </a:p>
        </p:txBody>
      </p:sp>
    </p:spTree>
    <p:extLst>
      <p:ext uri="{BB962C8B-B14F-4D97-AF65-F5344CB8AC3E}">
        <p14:creationId xmlns:p14="http://schemas.microsoft.com/office/powerpoint/2010/main" val="3843760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2: Teaching  and activity 5 +8min</a:t>
            </a:r>
          </a:p>
          <a:p>
            <a:endParaRPr lang="en-US" dirty="0"/>
          </a:p>
          <a:p>
            <a:pPr marL="0" lvl="0" indent="0">
              <a:buFont typeface="Symbol" panose="05050102010706020507" pitchFamily="18" charset="2"/>
              <a:buNone/>
            </a:pPr>
            <a:r>
              <a:rPr lang="en-US" sz="1800" dirty="0">
                <a:solidFill>
                  <a:srgbClr val="595959"/>
                </a:solidFill>
                <a:effectLst/>
                <a:latin typeface="Calibri" panose="020F0502020204030204" pitchFamily="34" charset="0"/>
                <a:ea typeface="Arial" panose="020B0604020202020204" pitchFamily="34" charset="0"/>
              </a:rPr>
              <a:t>Let’s take a look at the list of steps to take when making these decisions.</a:t>
            </a:r>
            <a:endParaRPr lang="en-ZA" sz="1800" dirty="0">
              <a:effectLst/>
              <a:latin typeface="Times New Roman" panose="02020603050405020304" pitchFamily="18" charset="0"/>
              <a:ea typeface="Times New Roman" panose="02020603050405020304" pitchFamily="18" charset="0"/>
            </a:endParaRPr>
          </a:p>
          <a:p>
            <a:r>
              <a:rPr lang="en-ZA" sz="1800" dirty="0">
                <a:solidFill>
                  <a:srgbClr val="595959"/>
                </a:solidFill>
                <a:effectLst/>
                <a:latin typeface="Calibri" panose="020F0502020204030204" pitchFamily="34" charset="0"/>
                <a:ea typeface="Arial" panose="020B0604020202020204" pitchFamily="34" charset="0"/>
              </a:rPr>
              <a:t/>
            </a:r>
            <a:br>
              <a:rPr lang="en-ZA" sz="1800" dirty="0">
                <a:solidFill>
                  <a:srgbClr val="595959"/>
                </a:solidFill>
                <a:effectLst/>
                <a:latin typeface="Calibri" panose="020F0502020204030204" pitchFamily="34" charset="0"/>
                <a:ea typeface="Arial" panose="020B0604020202020204" pitchFamily="34" charset="0"/>
              </a:rPr>
            </a:br>
            <a:r>
              <a:rPr lang="en-ZA" sz="1800" dirty="0">
                <a:solidFill>
                  <a:srgbClr val="595959"/>
                </a:solidFill>
                <a:effectLst/>
                <a:latin typeface="Calibri" panose="020F0502020204030204" pitchFamily="34" charset="0"/>
                <a:ea typeface="Arial" panose="020B0604020202020204" pitchFamily="34" charset="0"/>
              </a:rPr>
              <a:t>7 Steps to decision making:</a:t>
            </a:r>
            <a:endParaRPr lang="en-US" dirty="0"/>
          </a:p>
          <a:p>
            <a:endParaRPr lang="en-ZA" sz="1800" dirty="0">
              <a:effectLst/>
              <a:latin typeface="Times New Roman" panose="02020603050405020304" pitchFamily="18" charset="0"/>
              <a:ea typeface="Times New Roman" panose="02020603050405020304" pitchFamily="18" charset="0"/>
            </a:endParaRPr>
          </a:p>
          <a:p>
            <a:pPr marL="342900" lvl="0" indent="-342900">
              <a:lnSpc>
                <a:spcPct val="107000"/>
              </a:lnSpc>
              <a:buFont typeface="Wingdings" pitchFamily="2" charset="2"/>
              <a:buChar char=""/>
            </a:pPr>
            <a:r>
              <a:rPr lang="en-ZA" sz="1800" dirty="0">
                <a:effectLst/>
                <a:latin typeface="Calibri" panose="020F0502020204030204" pitchFamily="34" charset="0"/>
                <a:ea typeface="Calibri" panose="020F0502020204030204" pitchFamily="34" charset="0"/>
                <a:cs typeface="Times New Roman" panose="02020603050405020304" pitchFamily="18" charset="0"/>
              </a:rPr>
              <a:t>Identify the decision you need to make.</a:t>
            </a:r>
          </a:p>
          <a:p>
            <a:pPr marL="342900" lvl="0" indent="-342900">
              <a:lnSpc>
                <a:spcPct val="107000"/>
              </a:lnSpc>
              <a:buFont typeface="Wingdings" pitchFamily="2" charset="2"/>
              <a:buChar char=""/>
            </a:pPr>
            <a:r>
              <a:rPr lang="en-ZA" sz="1800" dirty="0">
                <a:effectLst/>
                <a:latin typeface="Calibri" panose="020F0502020204030204" pitchFamily="34" charset="0"/>
                <a:ea typeface="Calibri" panose="020F0502020204030204" pitchFamily="34" charset="0"/>
                <a:cs typeface="Times New Roman" panose="02020603050405020304" pitchFamily="18" charset="0"/>
              </a:rPr>
              <a:t>Gather information about the decision.</a:t>
            </a:r>
          </a:p>
          <a:p>
            <a:pPr marL="342900" lvl="0" indent="-342900">
              <a:lnSpc>
                <a:spcPct val="107000"/>
              </a:lnSpc>
              <a:buFont typeface="Wingdings" pitchFamily="2" charset="2"/>
              <a:buChar char=""/>
            </a:pPr>
            <a:r>
              <a:rPr lang="en-ZA" sz="1800" dirty="0">
                <a:effectLst/>
                <a:latin typeface="Calibri" panose="020F0502020204030204" pitchFamily="34" charset="0"/>
                <a:ea typeface="Calibri" panose="020F0502020204030204" pitchFamily="34" charset="0"/>
                <a:cs typeface="Times New Roman" panose="02020603050405020304" pitchFamily="18" charset="0"/>
              </a:rPr>
              <a:t>Identify your different options or choices.</a:t>
            </a:r>
          </a:p>
          <a:p>
            <a:pPr marL="342900" lvl="0" indent="-342900">
              <a:lnSpc>
                <a:spcPct val="107000"/>
              </a:lnSpc>
              <a:buFont typeface="Wingdings" pitchFamily="2" charset="2"/>
              <a:buChar char=""/>
            </a:pPr>
            <a:r>
              <a:rPr lang="en-ZA" sz="1800" dirty="0">
                <a:effectLst/>
                <a:latin typeface="Calibri" panose="020F0502020204030204" pitchFamily="34" charset="0"/>
                <a:ea typeface="Calibri" panose="020F0502020204030204" pitchFamily="34" charset="0"/>
                <a:cs typeface="Times New Roman" panose="02020603050405020304" pitchFamily="18" charset="0"/>
              </a:rPr>
              <a:t>Give at least one consequence, impact or effect of each option. (weigh the evidence)</a:t>
            </a:r>
          </a:p>
          <a:p>
            <a:pPr marL="342900" lvl="0" indent="-342900">
              <a:lnSpc>
                <a:spcPct val="107000"/>
              </a:lnSpc>
              <a:buFont typeface="Wingdings" pitchFamily="2" charset="2"/>
              <a:buChar char=""/>
            </a:pPr>
            <a:r>
              <a:rPr lang="en-ZA" sz="1800" dirty="0">
                <a:effectLst/>
                <a:latin typeface="Calibri" panose="020F0502020204030204" pitchFamily="34" charset="0"/>
                <a:ea typeface="Calibri" panose="020F0502020204030204" pitchFamily="34" charset="0"/>
                <a:cs typeface="Times New Roman" panose="02020603050405020304" pitchFamily="18" charset="0"/>
              </a:rPr>
              <a:t>Choose the best option and act on your decision.</a:t>
            </a:r>
          </a:p>
          <a:p>
            <a:pPr marL="342900" lvl="0" indent="-342900">
              <a:lnSpc>
                <a:spcPct val="107000"/>
              </a:lnSpc>
              <a:buFont typeface="Wingdings" pitchFamily="2" charset="2"/>
              <a:buChar char=""/>
            </a:pPr>
            <a:r>
              <a:rPr lang="en-ZA" sz="1800" dirty="0">
                <a:effectLst/>
                <a:latin typeface="Calibri" panose="020F0502020204030204" pitchFamily="34" charset="0"/>
                <a:ea typeface="Calibri" panose="020F0502020204030204" pitchFamily="34" charset="0"/>
                <a:cs typeface="Times New Roman" panose="02020603050405020304" pitchFamily="18" charset="0"/>
              </a:rPr>
              <a:t>Take action</a:t>
            </a:r>
          </a:p>
          <a:p>
            <a:pPr marL="342900" marR="0" lvl="0" indent="-342900" algn="l" defTabSz="914400" rtl="0" eaLnBrk="1" fontAlgn="auto" latinLnBrk="0" hangingPunct="1">
              <a:lnSpc>
                <a:spcPct val="107000"/>
              </a:lnSpc>
              <a:spcBef>
                <a:spcPts val="0"/>
              </a:spcBef>
              <a:spcAft>
                <a:spcPts val="800"/>
              </a:spcAft>
              <a:buClrTx/>
              <a:buSzTx/>
              <a:buFont typeface="Wingdings" pitchFamily="2" charset="2"/>
              <a:buChar char=""/>
              <a:tabLst/>
              <a:defRPr/>
            </a:pPr>
            <a:r>
              <a:rPr lang="en-ZA" sz="1800" dirty="0">
                <a:effectLst/>
                <a:latin typeface="Calibri" panose="020F0502020204030204" pitchFamily="34" charset="0"/>
                <a:ea typeface="Calibri" panose="020F0502020204030204" pitchFamily="34" charset="0"/>
                <a:cs typeface="Times New Roman" panose="02020603050405020304" pitchFamily="18" charset="0"/>
              </a:rPr>
              <a:t>Evaluate your decision.: </a:t>
            </a:r>
            <a:r>
              <a:rPr lang="en-ZA" sz="1800" dirty="0">
                <a:effectLst/>
                <a:latin typeface="Palatino" pitchFamily="2" charset="77"/>
              </a:rPr>
              <a:t>Are you happy with the outcome of your decision? If you were in a similar situation in the future, would you make the same choice? </a:t>
            </a:r>
            <a:endParaRPr lang="en-ZA" sz="2800" dirty="0">
              <a:solidFill>
                <a:schemeClr val="tx1"/>
              </a:solidFill>
              <a:effectLst/>
              <a:latin typeface="+mn-lt"/>
              <a:ea typeface="+mn-ea"/>
            </a:endParaRPr>
          </a:p>
          <a:p>
            <a:pPr marL="342900" marR="0" lvl="0" indent="-342900" algn="l" defTabSz="914400" rtl="0" eaLnBrk="1" fontAlgn="auto" latinLnBrk="0" hangingPunct="1">
              <a:lnSpc>
                <a:spcPct val="107000"/>
              </a:lnSpc>
              <a:spcBef>
                <a:spcPts val="0"/>
              </a:spcBef>
              <a:spcAft>
                <a:spcPts val="800"/>
              </a:spcAft>
              <a:buClrTx/>
              <a:buSzTx/>
              <a:buFont typeface="Wingdings" pitchFamily="2" charset="2"/>
              <a:buChar char=""/>
              <a:tabLst/>
              <a:defRPr/>
            </a:pPr>
            <a:endParaRPr lang="en-ZA" sz="2800" dirty="0">
              <a:solidFill>
                <a:schemeClr val="tx1"/>
              </a:solidFill>
              <a:effectLst/>
              <a:latin typeface="+mn-lt"/>
              <a:ea typeface="+mn-ea"/>
            </a:endParaRPr>
          </a:p>
          <a:p>
            <a:pPr marL="0" marR="0" lvl="0" indent="0" algn="l" defTabSz="914400" rtl="0" eaLnBrk="1" fontAlgn="auto" latinLnBrk="0" hangingPunct="1">
              <a:lnSpc>
                <a:spcPct val="107000"/>
              </a:lnSpc>
              <a:spcBef>
                <a:spcPts val="0"/>
              </a:spcBef>
              <a:spcAft>
                <a:spcPts val="800"/>
              </a:spcAft>
              <a:buClrTx/>
              <a:buSzTx/>
              <a:buFont typeface="Wingdings" pitchFamily="2" charset="2"/>
              <a:buNone/>
              <a:tabLst/>
              <a:defRPr/>
            </a:pPr>
            <a:r>
              <a:rPr lang="en-US" sz="1800" dirty="0">
                <a:solidFill>
                  <a:srgbClr val="595959"/>
                </a:solidFill>
                <a:effectLst/>
                <a:latin typeface="Calibri" panose="020F0502020204030204" pitchFamily="34" charset="0"/>
                <a:ea typeface="Arial" panose="020B0604020202020204" pitchFamily="34" charset="0"/>
              </a:rPr>
              <a:t>Now complete </a:t>
            </a:r>
            <a:r>
              <a:rPr lang="af-ZA" sz="1800" b="1" i="1" dirty="0">
                <a:solidFill>
                  <a:srgbClr val="595959"/>
                </a:solidFill>
                <a:effectLst/>
                <a:latin typeface="Calibri" panose="020F0502020204030204" pitchFamily="34" charset="0"/>
                <a:ea typeface="Arial" panose="020B0604020202020204" pitchFamily="34" charset="0"/>
              </a:rPr>
              <a:t>Activity 1</a:t>
            </a:r>
            <a:r>
              <a:rPr lang="af-ZA" sz="1800" dirty="0">
                <a:solidFill>
                  <a:srgbClr val="595959"/>
                </a:solidFill>
                <a:effectLst/>
                <a:latin typeface="Calibri" panose="020F0502020204030204" pitchFamily="34" charset="0"/>
                <a:ea typeface="Arial" panose="020B0604020202020204" pitchFamily="34" charset="0"/>
              </a:rPr>
              <a:t> </a:t>
            </a:r>
            <a:r>
              <a:rPr lang="en-ZA" sz="1800" dirty="0">
                <a:solidFill>
                  <a:srgbClr val="595959"/>
                </a:solidFill>
                <a:effectLst/>
                <a:latin typeface="Calibri" panose="020F0502020204030204" pitchFamily="34" charset="0"/>
                <a:ea typeface="Arial" panose="020B0604020202020204" pitchFamily="34" charset="0"/>
              </a:rPr>
              <a:t>on your </a:t>
            </a:r>
            <a:r>
              <a:rPr lang="en-ZA" sz="1800" b="1" i="1" u="sng" dirty="0">
                <a:solidFill>
                  <a:srgbClr val="595959"/>
                </a:solidFill>
                <a:effectLst/>
                <a:latin typeface="Calibri" panose="020F0502020204030204" pitchFamily="34" charset="0"/>
                <a:ea typeface="Arial" panose="020B0604020202020204" pitchFamily="34" charset="0"/>
              </a:rPr>
              <a:t>Lesson 5 – Worksheet</a:t>
            </a:r>
            <a:r>
              <a:rPr lang="en-ZA" sz="1800" dirty="0">
                <a:solidFill>
                  <a:srgbClr val="595959"/>
                </a:solidFill>
                <a:effectLst/>
                <a:latin typeface="Calibri" panose="020F0502020204030204" pitchFamily="34" charset="0"/>
                <a:ea typeface="Arial" panose="020B0604020202020204" pitchFamily="34" charset="0"/>
              </a:rPr>
              <a:t>.</a:t>
            </a:r>
            <a:endParaRPr lang="en-ZA"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73A15B4-6B30-5A43-A929-0D7B652DF7EF}" type="slidenum">
              <a:rPr lang="en-US" smtClean="0"/>
              <a:t>2</a:t>
            </a:fld>
            <a:endParaRPr lang="en-US" dirty="0"/>
          </a:p>
        </p:txBody>
      </p:sp>
    </p:spTree>
    <p:extLst>
      <p:ext uri="{BB962C8B-B14F-4D97-AF65-F5344CB8AC3E}">
        <p14:creationId xmlns:p14="http://schemas.microsoft.com/office/powerpoint/2010/main" val="1705494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Slide 3: 3min + 3min</a:t>
            </a:r>
          </a:p>
          <a:p>
            <a:pPr marL="0" lvl="0" indent="0">
              <a:buFont typeface="Symbol" panose="05050102010706020507" pitchFamily="18" charset="2"/>
              <a:buNone/>
            </a:pPr>
            <a:r>
              <a:rPr lang="en-ZA" sz="1800" dirty="0">
                <a:solidFill>
                  <a:srgbClr val="595959"/>
                </a:solidFill>
                <a:effectLst/>
                <a:latin typeface="Calibri" panose="020F0502020204030204" pitchFamily="34" charset="0"/>
                <a:ea typeface="Arial" panose="020B0604020202020204" pitchFamily="34" charset="0"/>
              </a:rPr>
              <a:t>As we’ve mentioned before, the outcome of our decisions or choices ALL have some kind of consequence. </a:t>
            </a:r>
            <a:r>
              <a:rPr lang="en-ZA" sz="1800" b="1" dirty="0">
                <a:solidFill>
                  <a:srgbClr val="595959"/>
                </a:solidFill>
                <a:effectLst/>
                <a:latin typeface="Calibri" panose="020F0502020204030204" pitchFamily="34" charset="0"/>
                <a:ea typeface="Arial" panose="020B0604020202020204" pitchFamily="34" charset="0"/>
              </a:rPr>
              <a:t>Decision making</a:t>
            </a:r>
            <a:r>
              <a:rPr lang="en-ZA" sz="1800" dirty="0">
                <a:solidFill>
                  <a:srgbClr val="595959"/>
                </a:solidFill>
                <a:effectLst/>
                <a:latin typeface="Calibri" panose="020F0502020204030204" pitchFamily="34" charset="0"/>
                <a:ea typeface="Arial" panose="020B0604020202020204" pitchFamily="34" charset="0"/>
              </a:rPr>
              <a:t> is necessary </a:t>
            </a:r>
            <a:r>
              <a:rPr lang="en-ZA" sz="1800" u="sng" dirty="0">
                <a:solidFill>
                  <a:srgbClr val="595959"/>
                </a:solidFill>
                <a:effectLst/>
                <a:latin typeface="Calibri" panose="020F0502020204030204" pitchFamily="34" charset="0"/>
                <a:ea typeface="Arial" panose="020B0604020202020204" pitchFamily="34" charset="0"/>
              </a:rPr>
              <a:t>to make responsible choices where we have considered the outcomes </a:t>
            </a:r>
            <a:r>
              <a:rPr lang="en-ZA" sz="1800" b="1" i="1" u="sng" dirty="0">
                <a:solidFill>
                  <a:srgbClr val="595959"/>
                </a:solidFill>
                <a:effectLst/>
                <a:latin typeface="Calibri" panose="020F0502020204030204" pitchFamily="34" charset="0"/>
                <a:ea typeface="Arial" panose="020B0604020202020204" pitchFamily="34" charset="0"/>
              </a:rPr>
              <a:t>before</a:t>
            </a:r>
            <a:r>
              <a:rPr lang="en-ZA" sz="1800" u="sng" dirty="0">
                <a:solidFill>
                  <a:srgbClr val="595959"/>
                </a:solidFill>
                <a:effectLst/>
                <a:latin typeface="Calibri" panose="020F0502020204030204" pitchFamily="34" charset="0"/>
                <a:ea typeface="Arial" panose="020B0604020202020204" pitchFamily="34" charset="0"/>
              </a:rPr>
              <a:t> we act</a:t>
            </a:r>
            <a:r>
              <a:rPr lang="en-ZA" sz="1800" dirty="0">
                <a:solidFill>
                  <a:srgbClr val="595959"/>
                </a:solidFill>
                <a:effectLst/>
                <a:latin typeface="Calibri" panose="020F0502020204030204" pitchFamily="34" charset="0"/>
                <a:ea typeface="Arial" panose="020B0604020202020204" pitchFamily="34" charset="0"/>
              </a:rPr>
              <a:t>.</a:t>
            </a:r>
            <a:endParaRPr lang="en-ZA" sz="1800" b="0" dirty="0">
              <a:solidFill>
                <a:schemeClr val="tx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endParaRPr lang="en-ZA" sz="1800" b="0" dirty="0">
              <a:solidFill>
                <a:schemeClr val="tx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en-ZA" sz="1800" b="1" dirty="0">
                <a:solidFill>
                  <a:srgbClr val="595959"/>
                </a:solidFill>
                <a:effectLst/>
                <a:latin typeface="Calibri" panose="020F0502020204030204" pitchFamily="34" charset="0"/>
                <a:ea typeface="Arial" panose="020B0604020202020204" pitchFamily="34" charset="0"/>
              </a:rPr>
              <a:t>Substance abuse</a:t>
            </a:r>
            <a:r>
              <a:rPr lang="en-ZA" sz="1800" dirty="0">
                <a:solidFill>
                  <a:srgbClr val="595959"/>
                </a:solidFill>
                <a:effectLst/>
                <a:latin typeface="Calibri" panose="020F0502020204030204" pitchFamily="34" charset="0"/>
                <a:ea typeface="Arial" panose="020B0604020202020204" pitchFamily="34" charset="0"/>
              </a:rPr>
              <a:t> will ALWAYS impact decision making in a negative way. Alcohol and drugs cloud your mind and prevent you from making sensible decisions. </a:t>
            </a:r>
            <a:r>
              <a:rPr lang="en-ZA" sz="1800" b="1" dirty="0">
                <a:solidFill>
                  <a:srgbClr val="595959"/>
                </a:solidFill>
                <a:effectLst/>
                <a:latin typeface="Calibri" panose="020F0502020204030204" pitchFamily="34" charset="0"/>
                <a:ea typeface="Arial" panose="020B0604020202020204" pitchFamily="34" charset="0"/>
              </a:rPr>
              <a:t>Peer pressure</a:t>
            </a:r>
            <a:r>
              <a:rPr lang="en-ZA" sz="1800" dirty="0">
                <a:solidFill>
                  <a:srgbClr val="595959"/>
                </a:solidFill>
                <a:effectLst/>
                <a:latin typeface="Calibri" panose="020F0502020204030204" pitchFamily="34" charset="0"/>
                <a:ea typeface="Arial" panose="020B0604020202020204" pitchFamily="34" charset="0"/>
              </a:rPr>
              <a:t> could result in you taking drugs, impacting your health and maybe even lead to death in the long run.</a:t>
            </a:r>
            <a:endParaRPr lang="en-ZA" sz="1800" dirty="0">
              <a:solidFill>
                <a:schemeClr val="tx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endParaRPr lang="en-ZA" sz="1800" dirty="0">
              <a:solidFill>
                <a:schemeClr val="tx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en-ZA" sz="1800" dirty="0">
                <a:solidFill>
                  <a:srgbClr val="595959"/>
                </a:solidFill>
                <a:effectLst/>
                <a:latin typeface="Calibri" panose="020F0502020204030204" pitchFamily="34" charset="0"/>
                <a:ea typeface="Arial" panose="020B0604020202020204" pitchFamily="34" charset="0"/>
              </a:rPr>
              <a:t>Take a moment to think of THREE other NEGATIVE outcomes of being under the influence of drugs or alcohol and giving in to peer pressure. Write them into </a:t>
            </a:r>
            <a:r>
              <a:rPr lang="af-ZA" sz="1800" b="1" i="1" dirty="0">
                <a:solidFill>
                  <a:srgbClr val="595959"/>
                </a:solidFill>
                <a:effectLst/>
                <a:latin typeface="Calibri" panose="020F0502020204030204" pitchFamily="34" charset="0"/>
                <a:ea typeface="Arial" panose="020B0604020202020204" pitchFamily="34" charset="0"/>
              </a:rPr>
              <a:t>Activity 2</a:t>
            </a:r>
            <a:r>
              <a:rPr lang="af-ZA" sz="1800" dirty="0">
                <a:solidFill>
                  <a:srgbClr val="595959"/>
                </a:solidFill>
                <a:effectLst/>
                <a:latin typeface="Calibri" panose="020F0502020204030204" pitchFamily="34" charset="0"/>
                <a:ea typeface="Arial" panose="020B0604020202020204" pitchFamily="34" charset="0"/>
              </a:rPr>
              <a:t> </a:t>
            </a:r>
            <a:r>
              <a:rPr lang="en-ZA" sz="1800" dirty="0">
                <a:solidFill>
                  <a:srgbClr val="595959"/>
                </a:solidFill>
                <a:effectLst/>
                <a:latin typeface="Calibri" panose="020F0502020204030204" pitchFamily="34" charset="0"/>
                <a:ea typeface="Arial" panose="020B0604020202020204" pitchFamily="34" charset="0"/>
              </a:rPr>
              <a:t>(</a:t>
            </a:r>
            <a:r>
              <a:rPr lang="en-ZA" sz="1800" b="1" i="1" u="sng" dirty="0">
                <a:solidFill>
                  <a:srgbClr val="595959"/>
                </a:solidFill>
                <a:effectLst/>
                <a:latin typeface="Calibri" panose="020F0502020204030204" pitchFamily="34" charset="0"/>
                <a:ea typeface="Arial" panose="020B0604020202020204" pitchFamily="34" charset="0"/>
              </a:rPr>
              <a:t>Lesson 5 – Worksheet).</a:t>
            </a:r>
            <a:endParaRPr lang="en-ZA" sz="1800" dirty="0">
              <a:effectLst/>
              <a:latin typeface="Times New Roman" panose="02020603050405020304" pitchFamily="18" charset="0"/>
              <a:ea typeface="Times New Roman" panose="02020603050405020304" pitchFamily="18" charset="0"/>
            </a:endParaRPr>
          </a:p>
          <a:p>
            <a:pPr marL="457200"/>
            <a:r>
              <a:rPr lang="en-ZA" sz="1800" dirty="0">
                <a:solidFill>
                  <a:srgbClr val="595959"/>
                </a:solidFill>
                <a:effectLst/>
                <a:latin typeface="Calibri" panose="020F050202020403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r>
              <a:rPr lang="en-ZA" sz="1800" dirty="0">
                <a:solidFill>
                  <a:srgbClr val="595959"/>
                </a:solidFill>
                <a:effectLst/>
                <a:latin typeface="Calibri" panose="020F0502020204030204" pitchFamily="34" charset="0"/>
                <a:ea typeface="Arial" panose="020B0604020202020204" pitchFamily="34" charset="0"/>
              </a:rPr>
              <a:t>Remember you need to prioritise your </a:t>
            </a:r>
            <a:r>
              <a:rPr lang="en-ZA" sz="1800" b="1" dirty="0">
                <a:solidFill>
                  <a:srgbClr val="595959"/>
                </a:solidFill>
                <a:effectLst/>
                <a:latin typeface="Calibri" panose="020F0502020204030204" pitchFamily="34" charset="0"/>
                <a:ea typeface="Arial" panose="020B0604020202020204" pitchFamily="34" charset="0"/>
              </a:rPr>
              <a:t>own personal safety</a:t>
            </a:r>
            <a:r>
              <a:rPr lang="en-ZA" sz="1800" dirty="0">
                <a:solidFill>
                  <a:srgbClr val="595959"/>
                </a:solidFill>
                <a:effectLst/>
                <a:latin typeface="Calibri" panose="020F0502020204030204" pitchFamily="34" charset="0"/>
                <a:ea typeface="Arial" panose="020B0604020202020204" pitchFamily="34" charset="0"/>
              </a:rPr>
              <a:t>. If that means staying away from a certain party that you know there will be drinking, then that’s the tough decision you need to make. It might also mean that you need to go see a doctor if you find you need to make yourself throw up because you feel guilty after the food you have eaten.</a:t>
            </a:r>
            <a:br>
              <a:rPr lang="en-ZA" sz="1800" dirty="0">
                <a:solidFill>
                  <a:srgbClr val="595959"/>
                </a:solidFill>
                <a:effectLst/>
                <a:latin typeface="Calibri" panose="020F0502020204030204" pitchFamily="34" charset="0"/>
                <a:ea typeface="Arial" panose="020B0604020202020204" pitchFamily="34" charset="0"/>
              </a:rPr>
            </a:br>
            <a:endParaRPr lang="en-ZA" dirty="0"/>
          </a:p>
          <a:p>
            <a:r>
              <a:rPr lang="en-ZA" b="1" dirty="0"/>
              <a:t>Make a decision to look after yourself. </a:t>
            </a:r>
            <a:r>
              <a:rPr lang="en-ZA" dirty="0"/>
              <a:t>After all you only have one life to live.</a:t>
            </a:r>
          </a:p>
        </p:txBody>
      </p:sp>
      <p:sp>
        <p:nvSpPr>
          <p:cNvPr id="4" name="Slide Number Placeholder 3"/>
          <p:cNvSpPr>
            <a:spLocks noGrp="1"/>
          </p:cNvSpPr>
          <p:nvPr>
            <p:ph type="sldNum" sz="quarter" idx="5"/>
          </p:nvPr>
        </p:nvSpPr>
        <p:spPr/>
        <p:txBody>
          <a:bodyPr/>
          <a:lstStyle/>
          <a:p>
            <a:fld id="{47572F6A-90D6-4DDD-82C7-AA7A765A4B59}" type="slidenum">
              <a:rPr lang="en-ZA" smtClean="0"/>
              <a:t>3</a:t>
            </a:fld>
            <a:endParaRPr lang="en-ZA"/>
          </a:p>
        </p:txBody>
      </p:sp>
    </p:spTree>
    <p:extLst>
      <p:ext uri="{BB962C8B-B14F-4D97-AF65-F5344CB8AC3E}">
        <p14:creationId xmlns:p14="http://schemas.microsoft.com/office/powerpoint/2010/main" val="149827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4: Watch 4:45 and then 3min to reflect in notes. (8min)</a:t>
            </a:r>
          </a:p>
          <a:p>
            <a:endParaRPr lang="en-US" sz="1800" dirty="0">
              <a:solidFill>
                <a:srgbClr val="595959"/>
              </a:solidFill>
              <a:effectLst/>
              <a:latin typeface="Calibri" panose="020F0502020204030204" pitchFamily="34" charset="0"/>
              <a:ea typeface="Times New Roman" panose="02020603050405020304" pitchFamily="18" charset="0"/>
            </a:endParaRPr>
          </a:p>
          <a:p>
            <a:r>
              <a:rPr lang="en-US" sz="1800" dirty="0">
                <a:solidFill>
                  <a:srgbClr val="595959"/>
                </a:solidFill>
                <a:effectLst/>
                <a:latin typeface="Calibri" panose="020F0502020204030204" pitchFamily="34" charset="0"/>
                <a:ea typeface="Times New Roman" panose="02020603050405020304" pitchFamily="18" charset="0"/>
              </a:rPr>
              <a:t>Early on in this series we looked at how social media can have negative and positive influences on your health. With the accessibility of the internet, it’s easy to search whatever you are looking for. At this stage of the series, maybe you have realized that you have certain secret habits that are not healthy. You want to get rid of them, but you don’t know how. </a:t>
            </a:r>
            <a:endParaRPr lang="en-ZA" sz="1800" dirty="0">
              <a:solidFill>
                <a:schemeClr val="tx1"/>
              </a:solidFill>
              <a:effectLst/>
              <a:latin typeface="Times New Roman" panose="02020603050405020304" pitchFamily="18" charset="0"/>
              <a:ea typeface="Times New Roman" panose="02020603050405020304" pitchFamily="18" charset="0"/>
            </a:endParaRPr>
          </a:p>
          <a:p>
            <a:endParaRPr lang="en-ZA" sz="1800" dirty="0">
              <a:solidFill>
                <a:schemeClr val="tx1"/>
              </a:solidFill>
              <a:effectLst/>
              <a:latin typeface="Times New Roman" panose="02020603050405020304" pitchFamily="18" charset="0"/>
              <a:ea typeface="Times New Roman" panose="02020603050405020304" pitchFamily="18" charset="0"/>
            </a:endParaRPr>
          </a:p>
          <a:p>
            <a:r>
              <a:rPr lang="en-US" sz="1800" dirty="0">
                <a:solidFill>
                  <a:srgbClr val="595959"/>
                </a:solidFill>
                <a:effectLst/>
                <a:latin typeface="Calibri" panose="020F0502020204030204" pitchFamily="34" charset="0"/>
                <a:ea typeface="Times New Roman" panose="02020603050405020304" pitchFamily="18" charset="0"/>
              </a:rPr>
              <a:t>Watch </a:t>
            </a:r>
            <a:r>
              <a:rPr lang="en-US" sz="1800" u="sng" dirty="0">
                <a:solidFill>
                  <a:srgbClr val="595959"/>
                </a:solidFill>
                <a:effectLst/>
                <a:latin typeface="Calibri" panose="020F0502020204030204" pitchFamily="34" charset="0"/>
                <a:ea typeface="Times New Roman" panose="02020603050405020304" pitchFamily="18" charset="0"/>
                <a:hlinkClick r:id="rId3"/>
              </a:rPr>
              <a:t>https://www.youtube.com/watch?v=m8JjuyRIxOg</a:t>
            </a:r>
            <a:r>
              <a:rPr lang="en-US" sz="1800" dirty="0">
                <a:solidFill>
                  <a:srgbClr val="595959"/>
                </a:solidFill>
                <a:effectLst/>
                <a:latin typeface="Calibri" panose="020F0502020204030204" pitchFamily="34" charset="0"/>
                <a:ea typeface="Times New Roman" panose="02020603050405020304" pitchFamily="18" charset="0"/>
              </a:rPr>
              <a:t> (4min45s) </a:t>
            </a:r>
          </a:p>
          <a:p>
            <a:endParaRPr lang="en-US" sz="1800" dirty="0">
              <a:solidFill>
                <a:srgbClr val="595959"/>
              </a:solidFill>
              <a:effectLst/>
              <a:latin typeface="Calibri" panose="020F0502020204030204" pitchFamily="34" charset="0"/>
              <a:ea typeface="Times New Roman" panose="02020603050405020304" pitchFamily="18" charset="0"/>
            </a:endParaRPr>
          </a:p>
          <a:p>
            <a:r>
              <a:rPr lang="en-US" sz="1800" dirty="0">
                <a:solidFill>
                  <a:srgbClr val="595959"/>
                </a:solidFill>
                <a:effectLst/>
                <a:latin typeface="Calibri" panose="020F0502020204030204" pitchFamily="34" charset="0"/>
                <a:ea typeface="Times New Roman" panose="02020603050405020304" pitchFamily="18" charset="0"/>
              </a:rPr>
              <a:t>Then in your groups, briefly discuss:</a:t>
            </a:r>
            <a:endParaRPr lang="en-ZA"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en-US" sz="1800" dirty="0">
                <a:solidFill>
                  <a:srgbClr val="595959"/>
                </a:solidFill>
                <a:effectLst/>
                <a:latin typeface="Calibri" panose="020F0502020204030204" pitchFamily="34" charset="0"/>
                <a:ea typeface="Times New Roman" panose="02020603050405020304" pitchFamily="18" charset="0"/>
              </a:rPr>
              <a:t>What advice is given to overcome addiction?</a:t>
            </a:r>
            <a:endParaRPr lang="en-ZA"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en-US" sz="1800" dirty="0">
                <a:solidFill>
                  <a:srgbClr val="595959"/>
                </a:solidFill>
                <a:effectLst/>
                <a:latin typeface="Calibri" panose="020F0502020204030204" pitchFamily="34" charset="0"/>
                <a:ea typeface="Times New Roman" panose="02020603050405020304" pitchFamily="18" charset="0"/>
              </a:rPr>
              <a:t>How this type of social media could support you in your journey to overcome your addiction?</a:t>
            </a:r>
            <a:br>
              <a:rPr lang="en-US" sz="1800" dirty="0">
                <a:solidFill>
                  <a:srgbClr val="595959"/>
                </a:solidFill>
                <a:effectLst/>
                <a:latin typeface="Calibri" panose="020F0502020204030204" pitchFamily="34" charset="0"/>
                <a:ea typeface="Times New Roman" panose="02020603050405020304" pitchFamily="18" charset="0"/>
              </a:rPr>
            </a:br>
            <a:endParaRPr lang="en-ZA" sz="1800" dirty="0">
              <a:effectLst/>
              <a:latin typeface="Times New Roman" panose="02020603050405020304" pitchFamily="18" charset="0"/>
              <a:ea typeface="Times New Roman" panose="02020603050405020304" pitchFamily="18" charset="0"/>
            </a:endParaRPr>
          </a:p>
          <a:p>
            <a:pPr marL="457200"/>
            <a:r>
              <a:rPr lang="en-US" sz="1800" dirty="0">
                <a:solidFill>
                  <a:srgbClr val="595959"/>
                </a:solidFill>
                <a:effectLst/>
                <a:latin typeface="Calibri" panose="020F0502020204030204" pitchFamily="34" charset="0"/>
                <a:ea typeface="Times New Roman" panose="02020603050405020304" pitchFamily="18" charset="0"/>
              </a:rPr>
              <a:t> </a:t>
            </a:r>
            <a:endParaRPr lang="en-ZA" sz="1800" dirty="0">
              <a:effectLst/>
              <a:latin typeface="Times New Roman" panose="02020603050405020304" pitchFamily="18" charset="0"/>
              <a:ea typeface="Times New Roman" panose="02020603050405020304" pitchFamily="18" charset="0"/>
            </a:endParaRPr>
          </a:p>
          <a:p>
            <a:r>
              <a:rPr lang="en-US" sz="1800" dirty="0">
                <a:solidFill>
                  <a:srgbClr val="595959"/>
                </a:solidFill>
                <a:effectLst/>
                <a:latin typeface="Calibri" panose="020F0502020204030204" pitchFamily="34" charset="0"/>
                <a:ea typeface="Times New Roman" panose="02020603050405020304" pitchFamily="18" charset="0"/>
              </a:rPr>
              <a:t>Remember, you are not alone. There is always help available. You just need to look and ask. You could contact your local doctor or hospital for advice, talk to a teacher or search for a local community that could help online. Take responsibility and get the help you need.</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73A15B4-6B30-5A43-A929-0D7B652DF7EF}" type="slidenum">
              <a:rPr lang="en-US" smtClean="0"/>
              <a:t>4</a:t>
            </a:fld>
            <a:endParaRPr lang="en-US" dirty="0"/>
          </a:p>
        </p:txBody>
      </p:sp>
    </p:spTree>
    <p:extLst>
      <p:ext uri="{BB962C8B-B14F-4D97-AF65-F5344CB8AC3E}">
        <p14:creationId xmlns:p14="http://schemas.microsoft.com/office/powerpoint/2010/main" val="2987023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5: 10min</a:t>
            </a:r>
          </a:p>
          <a:p>
            <a:endParaRPr lang="en-US" dirty="0"/>
          </a:p>
          <a:p>
            <a:pPr marL="0" lvl="0" indent="0">
              <a:buFont typeface="Symbol" panose="05050102010706020507" pitchFamily="18" charset="2"/>
              <a:buNone/>
            </a:pPr>
            <a:r>
              <a:rPr lang="en-US" sz="1800" dirty="0">
                <a:solidFill>
                  <a:srgbClr val="595959"/>
                </a:solidFill>
                <a:effectLst/>
                <a:latin typeface="Calibri" panose="020F0502020204030204" pitchFamily="34" charset="0"/>
                <a:ea typeface="Times New Roman" panose="02020603050405020304" pitchFamily="18" charset="0"/>
              </a:rPr>
              <a:t>(</a:t>
            </a:r>
            <a:r>
              <a:rPr lang="en-US" sz="1800" dirty="0">
                <a:solidFill>
                  <a:srgbClr val="FF0000"/>
                </a:solidFill>
                <a:effectLst/>
                <a:latin typeface="Calibri" panose="020F0502020204030204" pitchFamily="34" charset="0"/>
                <a:ea typeface="Times New Roman" panose="02020603050405020304" pitchFamily="18" charset="0"/>
              </a:rPr>
              <a:t>Note to teacher:</a:t>
            </a:r>
            <a:r>
              <a:rPr lang="en-US" sz="1800" dirty="0">
                <a:solidFill>
                  <a:srgbClr val="595959"/>
                </a:solidFill>
                <a:effectLst/>
                <a:latin typeface="Calibri" panose="020F0502020204030204" pitchFamily="34" charset="0"/>
                <a:ea typeface="Times New Roman" panose="02020603050405020304" pitchFamily="18" charset="0"/>
              </a:rPr>
              <a:t> Each group will have an opportunity to make a poster that you can put</a:t>
            </a:r>
            <a:r>
              <a:rPr lang="en-ZA" sz="1800" dirty="0">
                <a:solidFill>
                  <a:schemeClr val="tx1"/>
                </a:solidFill>
                <a:effectLst/>
                <a:latin typeface="Times New Roman" panose="02020603050405020304" pitchFamily="18" charset="0"/>
                <a:ea typeface="Times New Roman" panose="02020603050405020304" pitchFamily="18" charset="0"/>
              </a:rPr>
              <a:t> </a:t>
            </a:r>
            <a:r>
              <a:rPr lang="en-US" sz="1800" dirty="0">
                <a:solidFill>
                  <a:srgbClr val="595959"/>
                </a:solidFill>
                <a:effectLst/>
                <a:latin typeface="Calibri" panose="020F0502020204030204" pitchFamily="34" charset="0"/>
                <a:ea typeface="Times New Roman" panose="02020603050405020304" pitchFamily="18" charset="0"/>
              </a:rPr>
              <a:t>up in the class. Tell learners this </a:t>
            </a:r>
            <a:r>
              <a:rPr lang="en-US" sz="1800" b="1" i="1" u="sng" dirty="0">
                <a:solidFill>
                  <a:srgbClr val="595959"/>
                </a:solidFill>
                <a:effectLst/>
                <a:latin typeface="Calibri" panose="020F0502020204030204" pitchFamily="34" charset="0"/>
                <a:ea typeface="Times New Roman" panose="02020603050405020304" pitchFamily="18" charset="0"/>
              </a:rPr>
              <a:t>Lesson 5 - Poster</a:t>
            </a:r>
            <a:r>
              <a:rPr lang="en-US" sz="1800" dirty="0">
                <a:solidFill>
                  <a:srgbClr val="595959"/>
                </a:solidFill>
                <a:effectLst/>
                <a:latin typeface="Calibri" panose="020F0502020204030204" pitchFamily="34" charset="0"/>
                <a:ea typeface="Times New Roman" panose="02020603050405020304" pitchFamily="18" charset="0"/>
              </a:rPr>
              <a:t> is meant to provide support for learners struggling with the issues we have addressed over the last few weeks. </a:t>
            </a:r>
            <a:br>
              <a:rPr lang="en-US" sz="1800" dirty="0">
                <a:solidFill>
                  <a:srgbClr val="595959"/>
                </a:solidFill>
                <a:effectLst/>
                <a:latin typeface="Calibri" panose="020F0502020204030204" pitchFamily="34" charset="0"/>
                <a:ea typeface="Times New Roman" panose="02020603050405020304" pitchFamily="18" charset="0"/>
              </a:rPr>
            </a:br>
            <a:r>
              <a:rPr lang="en-US" sz="1800" dirty="0">
                <a:solidFill>
                  <a:srgbClr val="595959"/>
                </a:solidFill>
                <a:effectLst/>
                <a:latin typeface="Calibri" panose="020F0502020204030204" pitchFamily="34" charset="0"/>
                <a:ea typeface="Times New Roman" panose="02020603050405020304" pitchFamily="18" charset="0"/>
              </a:rPr>
              <a:t/>
            </a:r>
            <a:br>
              <a:rPr lang="en-US" sz="1800" dirty="0">
                <a:solidFill>
                  <a:srgbClr val="595959"/>
                </a:solidFill>
                <a:effectLst/>
                <a:latin typeface="Calibri" panose="020F0502020204030204" pitchFamily="34" charset="0"/>
                <a:ea typeface="Times New Roman" panose="02020603050405020304" pitchFamily="18" charset="0"/>
              </a:rPr>
            </a:br>
            <a:r>
              <a:rPr lang="en-US" sz="1800" dirty="0">
                <a:solidFill>
                  <a:srgbClr val="595959"/>
                </a:solidFill>
                <a:effectLst/>
                <a:latin typeface="Calibri" panose="020F0502020204030204" pitchFamily="34" charset="0"/>
                <a:ea typeface="Times New Roman" panose="02020603050405020304" pitchFamily="18" charset="0"/>
              </a:rPr>
              <a:t>Each group will be allowed to choose their own issue they wish to address. The aim of this activity is</a:t>
            </a:r>
            <a:r>
              <a:rPr lang="en-US" sz="1800" b="1" dirty="0">
                <a:solidFill>
                  <a:srgbClr val="595959"/>
                </a:solidFill>
                <a:effectLst/>
                <a:latin typeface="Calibri" panose="020F0502020204030204" pitchFamily="34" charset="0"/>
                <a:ea typeface="Times New Roman" panose="02020603050405020304" pitchFamily="18" charset="0"/>
              </a:rPr>
              <a:t> to provide steps to breaking a habit and provide guidance on where to find help</a:t>
            </a:r>
            <a:r>
              <a:rPr lang="en-US" sz="1800" dirty="0">
                <a:solidFill>
                  <a:srgbClr val="595959"/>
                </a:solidFill>
                <a:effectLst/>
                <a:latin typeface="Calibri" panose="020F0502020204030204" pitchFamily="34" charset="0"/>
                <a:ea typeface="Times New Roman" panose="02020603050405020304" pitchFamily="18" charset="0"/>
              </a:rPr>
              <a:t>. Maybe arrange for learners to have access to their phones or computers to research local places that could provide help. If they are not allowed their devices or internet access, then the teacher will need to do some research beforehand. When learners finish their posters, allocate a place in the class where they can be put it up on the wall.)</a:t>
            </a:r>
            <a:endParaRPr lang="en-ZA" sz="1800" dirty="0">
              <a:effectLst/>
              <a:latin typeface="Times New Roman" panose="02020603050405020304" pitchFamily="18" charset="0"/>
              <a:ea typeface="Times New Roman" panose="02020603050405020304" pitchFamily="18" charset="0"/>
            </a:endParaRPr>
          </a:p>
          <a:p>
            <a:pPr marL="450215"/>
            <a:r>
              <a:rPr lang="en-ZA" sz="1800" dirty="0">
                <a:solidFill>
                  <a:srgbClr val="595959"/>
                </a:solidFill>
                <a:effectLst/>
                <a:latin typeface="Calibri" panose="020F0502020204030204" pitchFamily="34" charset="0"/>
                <a:ea typeface="Times New Roman" panose="02020603050405020304" pitchFamily="18" charset="0"/>
              </a:rPr>
              <a:t> </a:t>
            </a:r>
            <a:endParaRPr lang="en-ZA" sz="1800" dirty="0">
              <a:effectLst/>
              <a:latin typeface="Times New Roman" panose="02020603050405020304" pitchFamily="18" charset="0"/>
              <a:ea typeface="Times New Roman" panose="02020603050405020304" pitchFamily="18" charset="0"/>
            </a:endParaRPr>
          </a:p>
          <a:p>
            <a:r>
              <a:rPr lang="en-US" sz="1800" dirty="0">
                <a:solidFill>
                  <a:srgbClr val="595959"/>
                </a:solidFill>
                <a:effectLst/>
                <a:latin typeface="Calibri" panose="020F0502020204030204" pitchFamily="34" charset="0"/>
                <a:ea typeface="Times New Roman" panose="02020603050405020304" pitchFamily="18" charset="0"/>
              </a:rPr>
              <a:t>“Take the step, make the change”. In this </a:t>
            </a:r>
            <a:r>
              <a:rPr lang="en-US" sz="1800" b="1" i="1" u="sng" dirty="0">
                <a:solidFill>
                  <a:srgbClr val="595959"/>
                </a:solidFill>
                <a:effectLst/>
                <a:latin typeface="Calibri" panose="020F0502020204030204" pitchFamily="34" charset="0"/>
                <a:ea typeface="Times New Roman" panose="02020603050405020304" pitchFamily="18" charset="0"/>
              </a:rPr>
              <a:t>Lesson 5 - Poster</a:t>
            </a:r>
            <a:r>
              <a:rPr lang="en-US" sz="1800" dirty="0">
                <a:solidFill>
                  <a:srgbClr val="595959"/>
                </a:solidFill>
                <a:effectLst/>
                <a:latin typeface="Calibri" panose="020F0502020204030204" pitchFamily="34" charset="0"/>
                <a:ea typeface="Times New Roman" panose="02020603050405020304" pitchFamily="18" charset="0"/>
              </a:rPr>
              <a:t> you need to:</a:t>
            </a:r>
            <a:br>
              <a:rPr lang="en-US" sz="1800" dirty="0">
                <a:solidFill>
                  <a:srgbClr val="595959"/>
                </a:solidFill>
                <a:effectLst/>
                <a:latin typeface="Calibri" panose="020F0502020204030204" pitchFamily="34" charset="0"/>
                <a:ea typeface="Times New Roman" panose="02020603050405020304" pitchFamily="18" charset="0"/>
              </a:rPr>
            </a:br>
            <a:r>
              <a:rPr lang="en-US" sz="1800" dirty="0">
                <a:solidFill>
                  <a:srgbClr val="595959"/>
                </a:solidFill>
                <a:effectLst/>
                <a:latin typeface="Calibri" panose="020F0502020204030204" pitchFamily="34" charset="0"/>
                <a:ea typeface="Times New Roman" panose="02020603050405020304" pitchFamily="18" charset="0"/>
              </a:rPr>
              <a:t>1) Highlight SIX steps that you believe a teenager should take to break bad habits that result in a</a:t>
            </a:r>
            <a:br>
              <a:rPr lang="en-US" sz="1800" dirty="0">
                <a:solidFill>
                  <a:srgbClr val="595959"/>
                </a:solidFill>
                <a:effectLst/>
                <a:latin typeface="Calibri" panose="020F0502020204030204" pitchFamily="34" charset="0"/>
                <a:ea typeface="Times New Roman" panose="02020603050405020304" pitchFamily="18" charset="0"/>
              </a:rPr>
            </a:br>
            <a:r>
              <a:rPr lang="en-US" sz="1800" dirty="0">
                <a:solidFill>
                  <a:srgbClr val="595959"/>
                </a:solidFill>
                <a:effectLst/>
                <a:latin typeface="Calibri" panose="020F0502020204030204" pitchFamily="34" charset="0"/>
                <a:ea typeface="Times New Roman" panose="02020603050405020304" pitchFamily="18" charset="0"/>
              </a:rPr>
              <a:t>     negative lifestyle. Think of all the issues we have addressed over the last few weeks. Focus on ONE issue when doing your poster. </a:t>
            </a:r>
            <a:br>
              <a:rPr lang="en-US" sz="1800" dirty="0">
                <a:solidFill>
                  <a:srgbClr val="595959"/>
                </a:solidFill>
                <a:effectLst/>
                <a:latin typeface="Calibri" panose="020F0502020204030204" pitchFamily="34" charset="0"/>
                <a:ea typeface="Times New Roman" panose="02020603050405020304" pitchFamily="18" charset="0"/>
              </a:rPr>
            </a:br>
            <a:r>
              <a:rPr lang="en-US" sz="1800" dirty="0">
                <a:solidFill>
                  <a:srgbClr val="595959"/>
                </a:solidFill>
                <a:effectLst/>
                <a:latin typeface="Calibri" panose="020F0502020204030204" pitchFamily="34" charset="0"/>
                <a:ea typeface="Times New Roman" panose="02020603050405020304" pitchFamily="18" charset="0"/>
              </a:rPr>
              <a:t>2) You need to advise learners of FIVE places they can find help to overcome these issues. If you</a:t>
            </a:r>
            <a:br>
              <a:rPr lang="en-US" sz="1800" dirty="0">
                <a:solidFill>
                  <a:srgbClr val="595959"/>
                </a:solidFill>
                <a:effectLst/>
                <a:latin typeface="Calibri" panose="020F0502020204030204" pitchFamily="34" charset="0"/>
                <a:ea typeface="Times New Roman" panose="02020603050405020304" pitchFamily="18" charset="0"/>
              </a:rPr>
            </a:br>
            <a:r>
              <a:rPr lang="en-US" sz="1800" dirty="0">
                <a:solidFill>
                  <a:srgbClr val="595959"/>
                </a:solidFill>
                <a:effectLst/>
                <a:latin typeface="Calibri" panose="020F0502020204030204" pitchFamily="34" charset="0"/>
                <a:ea typeface="Times New Roman" panose="02020603050405020304" pitchFamily="18" charset="0"/>
              </a:rPr>
              <a:t>     have access to computers, research community groups in your area and include contact numbers and email addresses.</a:t>
            </a:r>
            <a:endParaRPr lang="en-US" dirty="0"/>
          </a:p>
          <a:p>
            <a:r>
              <a:rPr lang="en-US" dirty="0"/>
              <a:t> </a:t>
            </a:r>
          </a:p>
        </p:txBody>
      </p:sp>
      <p:sp>
        <p:nvSpPr>
          <p:cNvPr id="4" name="Slide Number Placeholder 3"/>
          <p:cNvSpPr>
            <a:spLocks noGrp="1"/>
          </p:cNvSpPr>
          <p:nvPr>
            <p:ph type="sldNum" sz="quarter" idx="5"/>
          </p:nvPr>
        </p:nvSpPr>
        <p:spPr/>
        <p:txBody>
          <a:bodyPr/>
          <a:lstStyle/>
          <a:p>
            <a:fld id="{E73A15B4-6B30-5A43-A929-0D7B652DF7EF}" type="slidenum">
              <a:rPr lang="en-US" smtClean="0"/>
              <a:t>5</a:t>
            </a:fld>
            <a:endParaRPr lang="en-US" dirty="0"/>
          </a:p>
        </p:txBody>
      </p:sp>
    </p:spTree>
    <p:extLst>
      <p:ext uri="{BB962C8B-B14F-4D97-AF65-F5344CB8AC3E}">
        <p14:creationId xmlns:p14="http://schemas.microsoft.com/office/powerpoint/2010/main" val="3594400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6: 3min Reflection</a:t>
            </a:r>
          </a:p>
          <a:p>
            <a:endParaRPr lang="en-US" dirty="0"/>
          </a:p>
          <a:p>
            <a:pPr marL="0" lvl="0" indent="0" fontAlgn="base">
              <a:buFont typeface="Symbol" panose="05050102010706020507" pitchFamily="18" charset="2"/>
              <a:buNone/>
            </a:pPr>
            <a:r>
              <a:rPr lang="en-GB" sz="1800" u="none" strike="noStrike" dirty="0">
                <a:solidFill>
                  <a:srgbClr val="595959"/>
                </a:solidFill>
                <a:effectLst/>
                <a:latin typeface="Calibri" panose="020F0502020204030204" pitchFamily="34" charset="0"/>
                <a:ea typeface="Arial" panose="020B0604020202020204" pitchFamily="34" charset="0"/>
              </a:rPr>
              <a:t>As we finish off this lesson, walk past the different posters that were made in the previous activity, then complete </a:t>
            </a:r>
            <a:r>
              <a:rPr lang="af-ZA" sz="1800" b="1" i="1" u="none" strike="noStrike" dirty="0">
                <a:solidFill>
                  <a:srgbClr val="595959"/>
                </a:solidFill>
                <a:effectLst/>
                <a:latin typeface="Calibri" panose="020F0502020204030204" pitchFamily="34" charset="0"/>
                <a:ea typeface="Arial" panose="020B0604020202020204" pitchFamily="34" charset="0"/>
              </a:rPr>
              <a:t>Activity 3</a:t>
            </a:r>
            <a:r>
              <a:rPr lang="af-ZA" sz="1800" u="none" strike="noStrike" dirty="0">
                <a:solidFill>
                  <a:srgbClr val="595959"/>
                </a:solidFill>
                <a:effectLst/>
                <a:latin typeface="Calibri" panose="020F0502020204030204" pitchFamily="34" charset="0"/>
                <a:ea typeface="Arial" panose="020B0604020202020204" pitchFamily="34" charset="0"/>
              </a:rPr>
              <a:t> </a:t>
            </a:r>
            <a:r>
              <a:rPr lang="en-GB" sz="1800" u="none" strike="noStrike" dirty="0">
                <a:solidFill>
                  <a:srgbClr val="595959"/>
                </a:solidFill>
                <a:effectLst/>
                <a:latin typeface="Calibri" panose="020F0502020204030204" pitchFamily="34" charset="0"/>
                <a:ea typeface="Arial" panose="020B0604020202020204" pitchFamily="34" charset="0"/>
              </a:rPr>
              <a:t>(</a:t>
            </a:r>
            <a:r>
              <a:rPr lang="en-GB" sz="1800" b="1" i="1" u="sng" strike="noStrike" dirty="0">
                <a:solidFill>
                  <a:srgbClr val="595959"/>
                </a:solidFill>
                <a:effectLst/>
                <a:latin typeface="Calibri" panose="020F0502020204030204" pitchFamily="34" charset="0"/>
                <a:ea typeface="Arial" panose="020B0604020202020204" pitchFamily="34" charset="0"/>
              </a:rPr>
              <a:t>Lesson 5 – Worksheet</a:t>
            </a:r>
            <a:r>
              <a:rPr lang="en-GB" sz="1800" u="none" strike="noStrike" dirty="0">
                <a:solidFill>
                  <a:srgbClr val="595959"/>
                </a:solidFill>
                <a:effectLst/>
                <a:latin typeface="Calibri" panose="020F0502020204030204" pitchFamily="34" charset="0"/>
                <a:ea typeface="Arial" panose="020B0604020202020204" pitchFamily="34" charset="0"/>
              </a:rPr>
              <a:t>), as you reflect on the following:</a:t>
            </a:r>
            <a:endParaRPr lang="en-ZA" sz="1800" u="none" strike="noStrike" dirty="0">
              <a:effectLst/>
              <a:latin typeface="Times New Roman" panose="02020603050405020304" pitchFamily="18" charset="0"/>
              <a:ea typeface="Times New Roman" panose="02020603050405020304" pitchFamily="18" charset="0"/>
            </a:endParaRPr>
          </a:p>
          <a:p>
            <a:pPr marL="457200"/>
            <a:r>
              <a:rPr lang="en-ZA" sz="1800" dirty="0">
                <a:solidFill>
                  <a:srgbClr val="595959"/>
                </a:solidFill>
                <a:effectLst/>
                <a:latin typeface="Calibri" panose="020F050202020403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en-ZA" sz="1800" dirty="0">
                <a:solidFill>
                  <a:srgbClr val="595959"/>
                </a:solidFill>
                <a:effectLst/>
                <a:latin typeface="Calibri" panose="020F0502020204030204" pitchFamily="34" charset="0"/>
                <a:ea typeface="Arial" panose="020B0604020202020204" pitchFamily="34" charset="0"/>
              </a:rPr>
              <a:t>Name ONE issue that was addressed on a poster that you found was very creatively done- y</a:t>
            </a:r>
            <a:r>
              <a:rPr lang="en-ZA" sz="1800" dirty="0">
                <a:effectLst/>
                <a:latin typeface="Calibri" panose="020F0502020204030204" pitchFamily="34" charset="0"/>
                <a:ea typeface="Times New Roman" panose="02020603050405020304" pitchFamily="18" charset="0"/>
              </a:rPr>
              <a:t>ou think it will catch the eye or attention of your peers too!</a:t>
            </a:r>
            <a:endParaRPr lang="en-ZA"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en-ZA" sz="1800" dirty="0">
                <a:solidFill>
                  <a:srgbClr val="595959"/>
                </a:solidFill>
                <a:effectLst/>
                <a:latin typeface="Calibri" panose="020F0502020204030204" pitchFamily="34" charset="0"/>
                <a:ea typeface="Arial" panose="020B0604020202020204" pitchFamily="34" charset="0"/>
              </a:rPr>
              <a:t>Name ONE idea </a:t>
            </a:r>
            <a:r>
              <a:rPr lang="en-ZA" sz="1800" dirty="0">
                <a:effectLst/>
                <a:latin typeface="Calibri" panose="020F0502020204030204" pitchFamily="34" charset="0"/>
                <a:ea typeface="Times New Roman" panose="02020603050405020304" pitchFamily="18" charset="0"/>
              </a:rPr>
              <a:t>for breaking habits in your own life that you learnt during the lesson today.</a:t>
            </a:r>
            <a:endParaRPr lang="en-ZA"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en-ZA" sz="1800" dirty="0">
                <a:solidFill>
                  <a:srgbClr val="595959"/>
                </a:solidFill>
                <a:effectLst/>
                <a:latin typeface="Calibri" panose="020F0502020204030204" pitchFamily="34" charset="0"/>
                <a:ea typeface="Arial" panose="020B0604020202020204" pitchFamily="34" charset="0"/>
              </a:rPr>
              <a:t>Evaluate how effective you are in decision making, based on the 7 steps covered today.</a:t>
            </a:r>
            <a:endParaRPr lang="en-ZA" sz="1800" dirty="0">
              <a:effectLst/>
              <a:latin typeface="Times New Roman" panose="02020603050405020304" pitchFamily="18" charset="0"/>
              <a:ea typeface="Times New Roman" panose="02020603050405020304" pitchFamily="18" charset="0"/>
            </a:endParaRPr>
          </a:p>
          <a:p>
            <a:pPr marL="0" lvl="0" indent="0">
              <a:buFont typeface="Wingdings" panose="05000000000000000000" pitchFamily="2" charset="2"/>
              <a:buNone/>
            </a:pPr>
            <a:endParaRPr lang="en-ZA"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73A15B4-6B30-5A43-A929-0D7B652DF7EF}" type="slidenum">
              <a:rPr lang="en-US" smtClean="0"/>
              <a:t>6</a:t>
            </a:fld>
            <a:endParaRPr lang="en-US" dirty="0"/>
          </a:p>
        </p:txBody>
      </p:sp>
    </p:spTree>
    <p:extLst>
      <p:ext uri="{BB962C8B-B14F-4D97-AF65-F5344CB8AC3E}">
        <p14:creationId xmlns:p14="http://schemas.microsoft.com/office/powerpoint/2010/main" val="4114372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34BB4-F890-1253-1C57-786DF665B4F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4C98C83-9C96-B8FE-CE38-0C23BF7197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980BA2B-6589-B78D-29B6-8DC5707ADFA2}"/>
              </a:ext>
            </a:extLst>
          </p:cNvPr>
          <p:cNvSpPr>
            <a:spLocks noGrp="1"/>
          </p:cNvSpPr>
          <p:nvPr>
            <p:ph type="dt" sz="half" idx="10"/>
          </p:nvPr>
        </p:nvSpPr>
        <p:spPr/>
        <p:txBody>
          <a:bodyPr/>
          <a:lstStyle/>
          <a:p>
            <a:fld id="{46FF191E-5EA3-1A4E-9CD5-8E72467E027F}" type="datetimeFigureOut">
              <a:rPr lang="en-US" smtClean="0"/>
              <a:t>6/30/2023</a:t>
            </a:fld>
            <a:endParaRPr lang="en-US" dirty="0"/>
          </a:p>
        </p:txBody>
      </p:sp>
      <p:sp>
        <p:nvSpPr>
          <p:cNvPr id="5" name="Footer Placeholder 4">
            <a:extLst>
              <a:ext uri="{FF2B5EF4-FFF2-40B4-BE49-F238E27FC236}">
                <a16:creationId xmlns:a16="http://schemas.microsoft.com/office/drawing/2014/main" id="{2008438D-F679-2B5D-E9F2-C0D814A8A98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FD29CB6-0FD4-8252-37E7-49F3A336C835}"/>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1316542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44455-6D69-4D05-4B0A-0B805B74953A}"/>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E1E2853-35D7-C93D-99E8-8657D535BB7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F6EDE03-2A47-8275-63DB-877C5EA3B87F}"/>
              </a:ext>
            </a:extLst>
          </p:cNvPr>
          <p:cNvSpPr>
            <a:spLocks noGrp="1"/>
          </p:cNvSpPr>
          <p:nvPr>
            <p:ph type="dt" sz="half" idx="10"/>
          </p:nvPr>
        </p:nvSpPr>
        <p:spPr/>
        <p:txBody>
          <a:bodyPr/>
          <a:lstStyle/>
          <a:p>
            <a:fld id="{46FF191E-5EA3-1A4E-9CD5-8E72467E027F}" type="datetimeFigureOut">
              <a:rPr lang="en-US" smtClean="0"/>
              <a:t>6/30/2023</a:t>
            </a:fld>
            <a:endParaRPr lang="en-US" dirty="0"/>
          </a:p>
        </p:txBody>
      </p:sp>
      <p:sp>
        <p:nvSpPr>
          <p:cNvPr id="5" name="Footer Placeholder 4">
            <a:extLst>
              <a:ext uri="{FF2B5EF4-FFF2-40B4-BE49-F238E27FC236}">
                <a16:creationId xmlns:a16="http://schemas.microsoft.com/office/drawing/2014/main" id="{D9805282-0298-2DBB-AB9E-86253E44D54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229FD22-2ECA-52AE-61EF-DC72BAD8ED6C}"/>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2401859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AA67BA-7464-F64E-FF9E-97335BC717C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758C449-0B8B-E5C4-EF9C-91E5B54E2F2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51CF815-7F84-3A93-9C1F-0A80250413BA}"/>
              </a:ext>
            </a:extLst>
          </p:cNvPr>
          <p:cNvSpPr>
            <a:spLocks noGrp="1"/>
          </p:cNvSpPr>
          <p:nvPr>
            <p:ph type="dt" sz="half" idx="10"/>
          </p:nvPr>
        </p:nvSpPr>
        <p:spPr/>
        <p:txBody>
          <a:bodyPr/>
          <a:lstStyle/>
          <a:p>
            <a:fld id="{46FF191E-5EA3-1A4E-9CD5-8E72467E027F}" type="datetimeFigureOut">
              <a:rPr lang="en-US" smtClean="0"/>
              <a:t>6/30/2023</a:t>
            </a:fld>
            <a:endParaRPr lang="en-US" dirty="0"/>
          </a:p>
        </p:txBody>
      </p:sp>
      <p:sp>
        <p:nvSpPr>
          <p:cNvPr id="5" name="Footer Placeholder 4">
            <a:extLst>
              <a:ext uri="{FF2B5EF4-FFF2-40B4-BE49-F238E27FC236}">
                <a16:creationId xmlns:a16="http://schemas.microsoft.com/office/drawing/2014/main" id="{1A3E2EAA-B723-2997-B134-6AA6880ECE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839D3F1-4481-0369-1133-593850934D97}"/>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3002985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8A9F8-5516-830E-0584-A38110FC47E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EC4CF16-D9D4-5A3B-F5FC-C06F5B84E99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5D2AC47-13AA-D383-A1BA-186F27AB93BB}"/>
              </a:ext>
            </a:extLst>
          </p:cNvPr>
          <p:cNvSpPr>
            <a:spLocks noGrp="1"/>
          </p:cNvSpPr>
          <p:nvPr>
            <p:ph type="dt" sz="half" idx="10"/>
          </p:nvPr>
        </p:nvSpPr>
        <p:spPr/>
        <p:txBody>
          <a:bodyPr/>
          <a:lstStyle/>
          <a:p>
            <a:fld id="{46FF191E-5EA3-1A4E-9CD5-8E72467E027F}" type="datetimeFigureOut">
              <a:rPr lang="en-US" smtClean="0"/>
              <a:t>6/30/2023</a:t>
            </a:fld>
            <a:endParaRPr lang="en-US" dirty="0"/>
          </a:p>
        </p:txBody>
      </p:sp>
      <p:sp>
        <p:nvSpPr>
          <p:cNvPr id="5" name="Footer Placeholder 4">
            <a:extLst>
              <a:ext uri="{FF2B5EF4-FFF2-40B4-BE49-F238E27FC236}">
                <a16:creationId xmlns:a16="http://schemas.microsoft.com/office/drawing/2014/main" id="{EE544D17-0D62-3128-6080-B3434C690BF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434926-F0FC-5352-E55D-CCE53DF5A5F3}"/>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2239582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E136F-AFD2-3381-B9E8-E31935E40F9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42629F8-D18B-922C-A8EE-734462EFD2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BCD5FA3-6BB2-BBA4-6EBD-3FBFA0E90412}"/>
              </a:ext>
            </a:extLst>
          </p:cNvPr>
          <p:cNvSpPr>
            <a:spLocks noGrp="1"/>
          </p:cNvSpPr>
          <p:nvPr>
            <p:ph type="dt" sz="half" idx="10"/>
          </p:nvPr>
        </p:nvSpPr>
        <p:spPr/>
        <p:txBody>
          <a:bodyPr/>
          <a:lstStyle/>
          <a:p>
            <a:fld id="{46FF191E-5EA3-1A4E-9CD5-8E72467E027F}" type="datetimeFigureOut">
              <a:rPr lang="en-US" smtClean="0"/>
              <a:t>6/30/2023</a:t>
            </a:fld>
            <a:endParaRPr lang="en-US" dirty="0"/>
          </a:p>
        </p:txBody>
      </p:sp>
      <p:sp>
        <p:nvSpPr>
          <p:cNvPr id="5" name="Footer Placeholder 4">
            <a:extLst>
              <a:ext uri="{FF2B5EF4-FFF2-40B4-BE49-F238E27FC236}">
                <a16:creationId xmlns:a16="http://schemas.microsoft.com/office/drawing/2014/main" id="{83C1EEB7-E7E4-2D5A-1F25-95411C4C913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DF1CCC3-30F8-2420-EAA4-8DC0EA4E4C77}"/>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693031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A1169-6DE2-1478-50A0-1648560A57F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363735C-C877-557E-E334-34A8F481F76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C9EF305-471F-6D1E-5849-6C6799C2738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DAA30EB-33E7-A4C3-6C37-06F84F29A045}"/>
              </a:ext>
            </a:extLst>
          </p:cNvPr>
          <p:cNvSpPr>
            <a:spLocks noGrp="1"/>
          </p:cNvSpPr>
          <p:nvPr>
            <p:ph type="dt" sz="half" idx="10"/>
          </p:nvPr>
        </p:nvSpPr>
        <p:spPr/>
        <p:txBody>
          <a:bodyPr/>
          <a:lstStyle/>
          <a:p>
            <a:fld id="{46FF191E-5EA3-1A4E-9CD5-8E72467E027F}" type="datetimeFigureOut">
              <a:rPr lang="en-US" smtClean="0"/>
              <a:t>6/30/2023</a:t>
            </a:fld>
            <a:endParaRPr lang="en-US" dirty="0"/>
          </a:p>
        </p:txBody>
      </p:sp>
      <p:sp>
        <p:nvSpPr>
          <p:cNvPr id="6" name="Footer Placeholder 5">
            <a:extLst>
              <a:ext uri="{FF2B5EF4-FFF2-40B4-BE49-F238E27FC236}">
                <a16:creationId xmlns:a16="http://schemas.microsoft.com/office/drawing/2014/main" id="{40C5FD49-C3F4-6A05-D59E-814EB0C0DC6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FE2DC3C-221F-5DF5-50F3-462AA3928E4C}"/>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356968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E01AA-7C9A-4F66-99BC-EACFFAB21AD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A178541-0679-B252-8B11-0F10F8E9C4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7E16468-BD63-C72A-8F56-C0CE497FF5F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A3C859D-D60A-DD97-040A-2E36DAD629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47156EB-A624-9B1A-38CF-22F61269B57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D2A7C94A-4A86-A833-1BB0-BCECC910A00E}"/>
              </a:ext>
            </a:extLst>
          </p:cNvPr>
          <p:cNvSpPr>
            <a:spLocks noGrp="1"/>
          </p:cNvSpPr>
          <p:nvPr>
            <p:ph type="dt" sz="half" idx="10"/>
          </p:nvPr>
        </p:nvSpPr>
        <p:spPr/>
        <p:txBody>
          <a:bodyPr/>
          <a:lstStyle/>
          <a:p>
            <a:fld id="{46FF191E-5EA3-1A4E-9CD5-8E72467E027F}" type="datetimeFigureOut">
              <a:rPr lang="en-US" smtClean="0"/>
              <a:t>6/30/2023</a:t>
            </a:fld>
            <a:endParaRPr lang="en-US" dirty="0"/>
          </a:p>
        </p:txBody>
      </p:sp>
      <p:sp>
        <p:nvSpPr>
          <p:cNvPr id="8" name="Footer Placeholder 7">
            <a:extLst>
              <a:ext uri="{FF2B5EF4-FFF2-40B4-BE49-F238E27FC236}">
                <a16:creationId xmlns:a16="http://schemas.microsoft.com/office/drawing/2014/main" id="{913F4322-D682-EA3D-0CED-F3D582C2E25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8A7A666-063C-6972-91BC-9B315A587FC1}"/>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855281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B9758-1BB3-5C3F-1C9D-CEBB21C52CD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021F7EA-B274-6C54-C1F0-14D8D4E28C46}"/>
              </a:ext>
            </a:extLst>
          </p:cNvPr>
          <p:cNvSpPr>
            <a:spLocks noGrp="1"/>
          </p:cNvSpPr>
          <p:nvPr>
            <p:ph type="dt" sz="half" idx="10"/>
          </p:nvPr>
        </p:nvSpPr>
        <p:spPr/>
        <p:txBody>
          <a:bodyPr/>
          <a:lstStyle/>
          <a:p>
            <a:fld id="{46FF191E-5EA3-1A4E-9CD5-8E72467E027F}" type="datetimeFigureOut">
              <a:rPr lang="en-US" smtClean="0"/>
              <a:t>6/30/2023</a:t>
            </a:fld>
            <a:endParaRPr lang="en-US" dirty="0"/>
          </a:p>
        </p:txBody>
      </p:sp>
      <p:sp>
        <p:nvSpPr>
          <p:cNvPr id="4" name="Footer Placeholder 3">
            <a:extLst>
              <a:ext uri="{FF2B5EF4-FFF2-40B4-BE49-F238E27FC236}">
                <a16:creationId xmlns:a16="http://schemas.microsoft.com/office/drawing/2014/main" id="{F9B0D4A7-99E3-0DF6-F0C6-35264427FCA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521ADDA-2C9D-E04F-FB5B-2B55CC4D0CD2}"/>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2665869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865567-EFCD-13D4-CC4E-DCD166EA9D2D}"/>
              </a:ext>
            </a:extLst>
          </p:cNvPr>
          <p:cNvSpPr>
            <a:spLocks noGrp="1"/>
          </p:cNvSpPr>
          <p:nvPr>
            <p:ph type="dt" sz="half" idx="10"/>
          </p:nvPr>
        </p:nvSpPr>
        <p:spPr/>
        <p:txBody>
          <a:bodyPr/>
          <a:lstStyle/>
          <a:p>
            <a:fld id="{46FF191E-5EA3-1A4E-9CD5-8E72467E027F}" type="datetimeFigureOut">
              <a:rPr lang="en-US" smtClean="0"/>
              <a:t>6/30/2023</a:t>
            </a:fld>
            <a:endParaRPr lang="en-US" dirty="0"/>
          </a:p>
        </p:txBody>
      </p:sp>
      <p:sp>
        <p:nvSpPr>
          <p:cNvPr id="3" name="Footer Placeholder 2">
            <a:extLst>
              <a:ext uri="{FF2B5EF4-FFF2-40B4-BE49-F238E27FC236}">
                <a16:creationId xmlns:a16="http://schemas.microsoft.com/office/drawing/2014/main" id="{6A468FA3-D8F5-72F0-5F89-34E3CC0596B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A1B09ED-15DC-66C1-8271-50BEA8A910E6}"/>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1435915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29F12-61F4-EE3E-3F36-09082379260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24B9619-B1B0-D0DB-3F58-08C2379E10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44727B8-7E9F-23C9-C1A8-B9882B9565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898B9DF-A7D1-5924-CC73-2ADD6D2C07ED}"/>
              </a:ext>
            </a:extLst>
          </p:cNvPr>
          <p:cNvSpPr>
            <a:spLocks noGrp="1"/>
          </p:cNvSpPr>
          <p:nvPr>
            <p:ph type="dt" sz="half" idx="10"/>
          </p:nvPr>
        </p:nvSpPr>
        <p:spPr/>
        <p:txBody>
          <a:bodyPr/>
          <a:lstStyle/>
          <a:p>
            <a:fld id="{46FF191E-5EA3-1A4E-9CD5-8E72467E027F}" type="datetimeFigureOut">
              <a:rPr lang="en-US" smtClean="0"/>
              <a:t>6/30/2023</a:t>
            </a:fld>
            <a:endParaRPr lang="en-US" dirty="0"/>
          </a:p>
        </p:txBody>
      </p:sp>
      <p:sp>
        <p:nvSpPr>
          <p:cNvPr id="6" name="Footer Placeholder 5">
            <a:extLst>
              <a:ext uri="{FF2B5EF4-FFF2-40B4-BE49-F238E27FC236}">
                <a16:creationId xmlns:a16="http://schemas.microsoft.com/office/drawing/2014/main" id="{EC018767-E94D-5D54-8302-6BA12329C4E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CE86FFD-8341-9FC6-70A4-E38E6FA6E0D5}"/>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2849807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08C9B-6606-329A-6766-EB7DD957B74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16F9E2E-D2D1-633C-0CC8-2C069A443F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A58E892-94BB-0310-860D-17E9D026F4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929D228-3576-FD32-DA8B-2B36EF810511}"/>
              </a:ext>
            </a:extLst>
          </p:cNvPr>
          <p:cNvSpPr>
            <a:spLocks noGrp="1"/>
          </p:cNvSpPr>
          <p:nvPr>
            <p:ph type="dt" sz="half" idx="10"/>
          </p:nvPr>
        </p:nvSpPr>
        <p:spPr/>
        <p:txBody>
          <a:bodyPr/>
          <a:lstStyle/>
          <a:p>
            <a:fld id="{46FF191E-5EA3-1A4E-9CD5-8E72467E027F}" type="datetimeFigureOut">
              <a:rPr lang="en-US" smtClean="0"/>
              <a:t>6/30/2023</a:t>
            </a:fld>
            <a:endParaRPr lang="en-US" dirty="0"/>
          </a:p>
        </p:txBody>
      </p:sp>
      <p:sp>
        <p:nvSpPr>
          <p:cNvPr id="6" name="Footer Placeholder 5">
            <a:extLst>
              <a:ext uri="{FF2B5EF4-FFF2-40B4-BE49-F238E27FC236}">
                <a16:creationId xmlns:a16="http://schemas.microsoft.com/office/drawing/2014/main" id="{B8C70CA0-CF9F-5D29-D966-0B647838A4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C5DEDE5-5BAA-7BFA-A413-C9936DBF6170}"/>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474161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E7CA5A-1DA2-861E-5C06-8A9B0E3BFD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F704E5A-D8F7-A043-BD3E-58289DF285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230435A-D1DB-0F3A-440A-080EB6C4FB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FF191E-5EA3-1A4E-9CD5-8E72467E027F}" type="datetimeFigureOut">
              <a:rPr lang="en-US" smtClean="0"/>
              <a:t>6/30/2023</a:t>
            </a:fld>
            <a:endParaRPr lang="en-US" dirty="0"/>
          </a:p>
        </p:txBody>
      </p:sp>
      <p:sp>
        <p:nvSpPr>
          <p:cNvPr id="5" name="Footer Placeholder 4">
            <a:extLst>
              <a:ext uri="{FF2B5EF4-FFF2-40B4-BE49-F238E27FC236}">
                <a16:creationId xmlns:a16="http://schemas.microsoft.com/office/drawing/2014/main" id="{20CBEBA6-0CE6-704B-B7B5-EAEA2D0C93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D83EC18-25AE-1158-307E-895B1036FB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9D3337-DE74-AF4A-947B-965F43DE0139}" type="slidenum">
              <a:rPr lang="en-US" smtClean="0"/>
              <a:t>‹#›</a:t>
            </a:fld>
            <a:endParaRPr lang="en-US" dirty="0"/>
          </a:p>
        </p:txBody>
      </p:sp>
    </p:spTree>
    <p:extLst>
      <p:ext uri="{BB962C8B-B14F-4D97-AF65-F5344CB8AC3E}">
        <p14:creationId xmlns:p14="http://schemas.microsoft.com/office/powerpoint/2010/main" val="3652560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3080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4DB41-C1A8-3F50-6526-22E4CB53297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9D14A5E-DF05-B01E-A69C-CCB8FF587D84}"/>
              </a:ext>
            </a:extLst>
          </p:cNvPr>
          <p:cNvSpPr>
            <a:spLocks noGrp="1"/>
          </p:cNvSpPr>
          <p:nvPr>
            <p:ph idx="1"/>
          </p:nvPr>
        </p:nvSpPr>
        <p:spPr/>
        <p:txBody>
          <a:bodyPr/>
          <a:lstStyle/>
          <a:p>
            <a:endParaRPr lang="en-US"/>
          </a:p>
        </p:txBody>
      </p:sp>
      <p:pic>
        <p:nvPicPr>
          <p:cNvPr id="1026" name="Picture 2" descr="Decision Making - CIO Wiki">
            <a:extLst>
              <a:ext uri="{FF2B5EF4-FFF2-40B4-BE49-F238E27FC236}">
                <a16:creationId xmlns:a16="http://schemas.microsoft.com/office/drawing/2014/main" id="{1AADB24E-B4EE-785C-DC39-84FAB813FD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895053"/>
            <a:ext cx="12657221" cy="77530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5604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erson posing for a picture&#10;&#10;Description automatically generated">
            <a:extLst>
              <a:ext uri="{FF2B5EF4-FFF2-40B4-BE49-F238E27FC236}">
                <a16:creationId xmlns:a16="http://schemas.microsoft.com/office/drawing/2014/main" id="{6C3911FF-5C47-42AA-9533-B926773104B4}"/>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881"/>
          <a:stretch/>
        </p:blipFill>
        <p:spPr>
          <a:xfrm>
            <a:off x="20" y="10"/>
            <a:ext cx="12191980" cy="6857990"/>
          </a:xfrm>
          <a:prstGeom prst="rect">
            <a:avLst/>
          </a:prstGeom>
        </p:spPr>
      </p:pic>
      <p:sp>
        <p:nvSpPr>
          <p:cNvPr id="2" name="Title 1">
            <a:extLst>
              <a:ext uri="{FF2B5EF4-FFF2-40B4-BE49-F238E27FC236}">
                <a16:creationId xmlns:a16="http://schemas.microsoft.com/office/drawing/2014/main" id="{4C6FEE99-BA07-40C6-86C0-0D6E3E8E196C}"/>
              </a:ext>
            </a:extLst>
          </p:cNvPr>
          <p:cNvSpPr>
            <a:spLocks noGrp="1"/>
          </p:cNvSpPr>
          <p:nvPr>
            <p:ph type="title"/>
          </p:nvPr>
        </p:nvSpPr>
        <p:spPr>
          <a:xfrm>
            <a:off x="-946484" y="4691597"/>
            <a:ext cx="8373979" cy="744836"/>
          </a:xfrm>
        </p:spPr>
        <p:txBody>
          <a:bodyPr vert="horz" lIns="91440" tIns="45720" rIns="91440" bIns="45720" rtlCol="0" anchor="ctr">
            <a:normAutofit/>
          </a:bodyPr>
          <a:lstStyle/>
          <a:p>
            <a:pPr algn="ctr"/>
            <a:r>
              <a:rPr lang="en-US" sz="3600" b="1" dirty="0">
                <a:solidFill>
                  <a:schemeClr val="bg1"/>
                </a:solidFill>
              </a:rPr>
              <a:t>All choices have consequences</a:t>
            </a:r>
            <a:endParaRPr lang="en-US" sz="3600" dirty="0">
              <a:solidFill>
                <a:schemeClr val="bg1"/>
              </a:solidFill>
            </a:endParaRPr>
          </a:p>
        </p:txBody>
      </p:sp>
      <p:pic>
        <p:nvPicPr>
          <p:cNvPr id="4" name="Picture 3">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4327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icture containing text, monkey, mammal, cartoon&#10;&#10;Description automatically generated">
            <a:extLst>
              <a:ext uri="{FF2B5EF4-FFF2-40B4-BE49-F238E27FC236}">
                <a16:creationId xmlns:a16="http://schemas.microsoft.com/office/drawing/2014/main" id="{50A8D55E-E216-B6D7-E330-FD5B549A97D4}"/>
              </a:ext>
            </a:extLst>
          </p:cNvPr>
          <p:cNvPicPr>
            <a:picLocks noGrp="1" noChangeAspect="1"/>
          </p:cNvPicPr>
          <p:nvPr>
            <p:ph idx="1"/>
          </p:nvPr>
        </p:nvPicPr>
        <p:blipFill rotWithShape="1">
          <a:blip r:embed="rId3"/>
          <a:srcRect b="10017"/>
          <a:stretch/>
        </p:blipFill>
        <p:spPr>
          <a:xfrm>
            <a:off x="20" y="1282"/>
            <a:ext cx="12191980" cy="6856718"/>
          </a:xfrm>
          <a:prstGeom prst="rect">
            <a:avLst/>
          </a:prstGeom>
        </p:spPr>
      </p:pic>
      <p:pic>
        <p:nvPicPr>
          <p:cNvPr id="4" name="Picture 3">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7240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3AF5B-64D2-24A7-9E6D-B2C3E4515238}"/>
              </a:ext>
            </a:extLst>
          </p:cNvPr>
          <p:cNvSpPr>
            <a:spLocks noGrp="1"/>
          </p:cNvSpPr>
          <p:nvPr>
            <p:ph type="title"/>
          </p:nvPr>
        </p:nvSpPr>
        <p:spPr/>
        <p:txBody>
          <a:bodyPr/>
          <a:lstStyle/>
          <a:p>
            <a:endParaRPr lang="en-US"/>
          </a:p>
        </p:txBody>
      </p:sp>
      <p:pic>
        <p:nvPicPr>
          <p:cNvPr id="4" name="Picture 2" descr="149,228 The Word Activities Images, Stock Photos &amp; Vectors | Shutterstock">
            <a:extLst>
              <a:ext uri="{FF2B5EF4-FFF2-40B4-BE49-F238E27FC236}">
                <a16:creationId xmlns:a16="http://schemas.microsoft.com/office/drawing/2014/main" id="{4A7D7B9F-576B-47D7-3349-4E3A653B978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512956"/>
            <a:ext cx="12192000" cy="85772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3019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4FB06-39BE-BDA8-E727-09F0E2E86AC0}"/>
              </a:ext>
            </a:extLst>
          </p:cNvPr>
          <p:cNvSpPr>
            <a:spLocks noGrp="1"/>
          </p:cNvSpPr>
          <p:nvPr>
            <p:ph type="title"/>
          </p:nvPr>
        </p:nvSpPr>
        <p:spPr/>
        <p:txBody>
          <a:bodyPr/>
          <a:lstStyle/>
          <a:p>
            <a:r>
              <a:rPr lang="en-US" dirty="0">
                <a:solidFill>
                  <a:schemeClr val="accent4">
                    <a:lumMod val="40000"/>
                    <a:lumOff val="60000"/>
                  </a:schemeClr>
                </a:solidFill>
              </a:rPr>
              <a:t>REFLECTION</a:t>
            </a:r>
          </a:p>
        </p:txBody>
      </p:sp>
      <p:sp>
        <p:nvSpPr>
          <p:cNvPr id="3" name="Content Placeholder 2">
            <a:extLst>
              <a:ext uri="{FF2B5EF4-FFF2-40B4-BE49-F238E27FC236}">
                <a16:creationId xmlns:a16="http://schemas.microsoft.com/office/drawing/2014/main" id="{C43623CA-FA8C-14BF-2B2B-B0F0CCF7F84D}"/>
              </a:ext>
            </a:extLst>
          </p:cNvPr>
          <p:cNvSpPr>
            <a:spLocks noGrp="1"/>
          </p:cNvSpPr>
          <p:nvPr>
            <p:ph idx="1"/>
          </p:nvPr>
        </p:nvSpPr>
        <p:spPr/>
        <p:txBody>
          <a:bodyPr/>
          <a:lstStyle/>
          <a:p>
            <a:endParaRPr lang="en-US"/>
          </a:p>
        </p:txBody>
      </p:sp>
      <p:pic>
        <p:nvPicPr>
          <p:cNvPr id="4" name="Picture 2" descr="Reflection: Looking Back and Looking Forward">
            <a:extLst>
              <a:ext uri="{FF2B5EF4-FFF2-40B4-BE49-F238E27FC236}">
                <a16:creationId xmlns:a16="http://schemas.microsoft.com/office/drawing/2014/main" id="{7C70E08B-76AD-B012-82D8-FE994E2CC6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555" y="0"/>
            <a:ext cx="1310511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96911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9517</TotalTime>
  <Words>1143</Words>
  <Application>Microsoft Office PowerPoint</Application>
  <PresentationFormat>Widescreen</PresentationFormat>
  <Paragraphs>64</Paragraphs>
  <Slides>6</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Arial</vt:lpstr>
      <vt:lpstr>Calibri</vt:lpstr>
      <vt:lpstr>Calibri Light</vt:lpstr>
      <vt:lpstr>Palatino</vt:lpstr>
      <vt:lpstr>Symbol</vt:lpstr>
      <vt:lpstr>Times New Roman</vt:lpstr>
      <vt:lpstr>Wingdings</vt:lpstr>
      <vt:lpstr>Office Theme</vt:lpstr>
      <vt:lpstr>PowerPoint Presentation</vt:lpstr>
      <vt:lpstr>PowerPoint Presentation</vt:lpstr>
      <vt:lpstr>All choices have consequences</vt:lpstr>
      <vt:lpstr>PowerPoint Presentation</vt:lpstr>
      <vt:lpstr>PowerPoint Presentation</vt:lpstr>
      <vt:lpstr>REFLECTION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Leigh-Ann Pringle</dc:creator>
  <cp:lastModifiedBy>Andrea Hufkie</cp:lastModifiedBy>
  <cp:revision>16</cp:revision>
  <dcterms:created xsi:type="dcterms:W3CDTF">2023-02-17T20:03:06Z</dcterms:created>
  <dcterms:modified xsi:type="dcterms:W3CDTF">2023-06-30T09:13:15Z</dcterms:modified>
</cp:coreProperties>
</file>