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61" r:id="rId2"/>
    <p:sldId id="257" r:id="rId3"/>
    <p:sldId id="258"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gHjCePWozU5FtLMh33mB6/L7Zg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120" autoAdjust="0"/>
  </p:normalViewPr>
  <p:slideViewPr>
    <p:cSldViewPr snapToGrid="0">
      <p:cViewPr varScale="1">
        <p:scale>
          <a:sx n="54" d="100"/>
          <a:sy n="54" d="100"/>
        </p:scale>
        <p:origin x="178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Slide 1&amp; 2: 5 min intro &amp; teaching 8min</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dirty="0">
                <a:solidFill>
                  <a:srgbClr val="000000"/>
                </a:solidFill>
                <a:effectLst/>
                <a:latin typeface="Calibri" panose="020F0502020204030204" pitchFamily="34" charset="0"/>
                <a:ea typeface="Arial" panose="020B0604020202020204" pitchFamily="34" charset="0"/>
              </a:rPr>
              <a:t>(</a:t>
            </a:r>
            <a:r>
              <a:rPr lang="en-US" sz="1800" dirty="0">
                <a:solidFill>
                  <a:srgbClr val="FF0000"/>
                </a:solidFill>
                <a:effectLst/>
                <a:latin typeface="Calibri" panose="020F0502020204030204" pitchFamily="34" charset="0"/>
                <a:ea typeface="Arial" panose="020B0604020202020204" pitchFamily="34" charset="0"/>
              </a:rPr>
              <a:t>Note to teacher: </a:t>
            </a:r>
            <a:r>
              <a:rPr lang="en-US" sz="1800" dirty="0">
                <a:solidFill>
                  <a:srgbClr val="000000"/>
                </a:solidFill>
                <a:effectLst/>
                <a:latin typeface="Calibri" panose="020F0502020204030204" pitchFamily="34" charset="0"/>
                <a:ea typeface="Arial" panose="020B0604020202020204" pitchFamily="34" charset="0"/>
              </a:rPr>
              <a:t>This lesson will basically be divided into two sections. In the first, learners will have the opportunity to listen to inspirational videos on students who have achieved regardless of their socio-economic circumstances. In this part, learners will need to follow a link and use computers to research and listen to the clips. The second half of the lesson will provide time for learners to practice questions representative of an exam situation; giving learners the opportunity to engage in the three cognitive levels and preparing them for formal examination.)</a:t>
            </a:r>
            <a:br>
              <a:rPr lang="en-US" sz="1800" dirty="0">
                <a:solidFill>
                  <a:srgbClr val="000000"/>
                </a:solidFill>
                <a:effectLst/>
                <a:latin typeface="Calibri" panose="020F0502020204030204" pitchFamily="34" charset="0"/>
                <a:ea typeface="Arial" panose="020B0604020202020204" pitchFamily="34" charset="0"/>
              </a:rPr>
            </a:br>
            <a:endParaRPr lang="en-US" dirty="0"/>
          </a:p>
          <a:p>
            <a:pPr marL="0" lvl="0" indent="0" algn="l" rtl="0">
              <a:spcBef>
                <a:spcPts val="0"/>
              </a:spcBef>
              <a:spcAft>
                <a:spcPts val="0"/>
              </a:spcAft>
              <a:buNone/>
            </a:pPr>
            <a:r>
              <a:rPr lang="en-US" dirty="0"/>
              <a:t>Welcome to the last lesson of this series for the term. We have come along way from the first lesson, looking at the world of work and how to apply for a job. You’ve learnt in these lessons about building your own CV as well as helpful activities like job shadowing and informal jobs. In the last lesson we looked at the different kinds of careers in South Africa.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Before we go any further, can anyone share what the difference is between a skilled career and an unskilled career? (Allow learners an opportunity to respond - </a:t>
            </a:r>
            <a:r>
              <a:rPr lang="en-US" sz="1800" dirty="0">
                <a:solidFill>
                  <a:srgbClr val="000000"/>
                </a:solidFill>
                <a:effectLst/>
                <a:latin typeface="Calibri" panose="020F0502020204030204" pitchFamily="34" charset="0"/>
                <a:ea typeface="Arial" panose="020B0604020202020204" pitchFamily="34" charset="0"/>
              </a:rPr>
              <a:t>refer to </a:t>
            </a:r>
            <a:r>
              <a:rPr lang="en-US" sz="1800" b="1" i="1" dirty="0">
                <a:solidFill>
                  <a:srgbClr val="000000"/>
                </a:solidFill>
                <a:effectLst/>
                <a:latin typeface="Calibri" panose="020F0502020204030204" pitchFamily="34" charset="0"/>
                <a:ea typeface="Arial" panose="020B0604020202020204" pitchFamily="34" charset="0"/>
              </a:rPr>
              <a:t>Content Summary</a:t>
            </a:r>
            <a:r>
              <a:rPr lang="en-US" sz="1800" dirty="0">
                <a:solidFill>
                  <a:srgbClr val="000000"/>
                </a:solidFill>
                <a:effectLst/>
                <a:latin typeface="Calibri" panose="020F0502020204030204" pitchFamily="34" charset="0"/>
                <a:ea typeface="Arial" panose="020B0604020202020204" pitchFamily="34" charset="0"/>
              </a:rPr>
              <a:t> for answers)</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Well done grade 11’s! Remember the goal is to have a skilled career which includes some kind of tertiary qualification where you study further. You could be a gardener and with some studies, become a specialist landscaper. The studies will not only increase your earning potential but also as your knowledge increases, so will your skill level.</a:t>
            </a:r>
          </a:p>
          <a:p>
            <a:pPr marL="0" lvl="0" indent="0" algn="l" rtl="0">
              <a:spcBef>
                <a:spcPts val="0"/>
              </a:spcBef>
              <a:spcAft>
                <a:spcPts val="0"/>
              </a:spcAft>
              <a:buNone/>
            </a:pPr>
            <a:endParaRPr lang="en-US" dirty="0"/>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366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4f77cf47f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4f77cf47f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2:</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sz="1100" dirty="0">
                <a:solidFill>
                  <a:srgbClr val="595959"/>
                </a:solidFill>
                <a:latin typeface="Arial"/>
                <a:ea typeface="Arial"/>
                <a:cs typeface="Arial"/>
                <a:sym typeface="Arial"/>
              </a:rPr>
              <a:t>There are different kinds of additional and higher education institutions at which studying takes place, depending on the career you are interested in. If the career you are interested in requires a degree, you will need to study at a university. Some careers require that not only do you need a degree but you also need to study further and obtain a post-graduate degree like an </a:t>
            </a:r>
            <a:r>
              <a:rPr lang="en-US" sz="1100" dirty="0" err="1">
                <a:solidFill>
                  <a:srgbClr val="595959"/>
                </a:solidFill>
                <a:latin typeface="Arial"/>
                <a:ea typeface="Arial"/>
                <a:cs typeface="Arial"/>
                <a:sym typeface="Arial"/>
              </a:rPr>
              <a:t>honours</a:t>
            </a:r>
            <a:r>
              <a:rPr lang="en-US" sz="1100" dirty="0">
                <a:solidFill>
                  <a:srgbClr val="595959"/>
                </a:solidFill>
                <a:latin typeface="Arial"/>
                <a:ea typeface="Arial"/>
                <a:cs typeface="Arial"/>
                <a:sym typeface="Arial"/>
              </a:rPr>
              <a:t>, masters or doctoral degree. </a:t>
            </a:r>
            <a:br>
              <a:rPr lang="en-US" sz="1100" dirty="0">
                <a:solidFill>
                  <a:srgbClr val="595959"/>
                </a:solidFill>
                <a:latin typeface="Arial"/>
                <a:ea typeface="Arial"/>
                <a:cs typeface="Arial"/>
                <a:sym typeface="Arial"/>
              </a:rPr>
            </a:br>
            <a:r>
              <a:rPr lang="en-US" sz="1100" dirty="0">
                <a:solidFill>
                  <a:srgbClr val="595959"/>
                </a:solidFill>
                <a:latin typeface="Arial"/>
                <a:ea typeface="Arial"/>
                <a:cs typeface="Arial"/>
                <a:sym typeface="Arial"/>
              </a:rPr>
              <a:t>To obtain a </a:t>
            </a:r>
            <a:r>
              <a:rPr lang="en-US" sz="1100" b="1" dirty="0">
                <a:solidFill>
                  <a:srgbClr val="595959"/>
                </a:solidFill>
                <a:latin typeface="Arial"/>
                <a:ea typeface="Arial"/>
                <a:cs typeface="Arial"/>
                <a:sym typeface="Arial"/>
              </a:rPr>
              <a:t>doctorate</a:t>
            </a:r>
            <a:r>
              <a:rPr lang="en-US" sz="1100" dirty="0">
                <a:solidFill>
                  <a:srgbClr val="595959"/>
                </a:solidFill>
                <a:latin typeface="Arial"/>
                <a:ea typeface="Arial"/>
                <a:cs typeface="Arial"/>
                <a:sym typeface="Arial"/>
              </a:rPr>
              <a:t> in a field means that you are a specialist in that field. </a:t>
            </a:r>
            <a:br>
              <a:rPr lang="en-US" sz="1100" dirty="0">
                <a:solidFill>
                  <a:srgbClr val="595959"/>
                </a:solidFill>
                <a:latin typeface="Arial"/>
                <a:ea typeface="Arial"/>
                <a:cs typeface="Arial"/>
                <a:sym typeface="Arial"/>
              </a:rPr>
            </a:br>
            <a:r>
              <a:rPr lang="en-US" sz="1100" dirty="0">
                <a:solidFill>
                  <a:srgbClr val="595959"/>
                </a:solidFill>
                <a:latin typeface="Arial"/>
                <a:ea typeface="Arial"/>
                <a:cs typeface="Arial"/>
                <a:sym typeface="Arial"/>
              </a:rPr>
              <a:t>To study for a </a:t>
            </a:r>
            <a:r>
              <a:rPr lang="en-US" sz="1100" b="1" dirty="0">
                <a:solidFill>
                  <a:srgbClr val="595959"/>
                </a:solidFill>
                <a:latin typeface="Arial"/>
                <a:ea typeface="Arial"/>
                <a:cs typeface="Arial"/>
                <a:sym typeface="Arial"/>
              </a:rPr>
              <a:t>certificate</a:t>
            </a:r>
            <a:r>
              <a:rPr lang="en-US" sz="1100" dirty="0">
                <a:solidFill>
                  <a:srgbClr val="595959"/>
                </a:solidFill>
                <a:latin typeface="Arial"/>
                <a:ea typeface="Arial"/>
                <a:cs typeface="Arial"/>
                <a:sym typeface="Arial"/>
              </a:rPr>
              <a:t> could be as short as two years. </a:t>
            </a:r>
            <a:br>
              <a:rPr lang="en-US" sz="1100" dirty="0">
                <a:solidFill>
                  <a:srgbClr val="595959"/>
                </a:solidFill>
                <a:latin typeface="Arial"/>
                <a:ea typeface="Arial"/>
                <a:cs typeface="Arial"/>
                <a:sym typeface="Arial"/>
              </a:rPr>
            </a:br>
            <a:r>
              <a:rPr lang="en-US" sz="1100" dirty="0">
                <a:solidFill>
                  <a:srgbClr val="595959"/>
                </a:solidFill>
                <a:latin typeface="Arial"/>
                <a:ea typeface="Arial"/>
                <a:cs typeface="Arial"/>
                <a:sym typeface="Arial"/>
              </a:rPr>
              <a:t>A </a:t>
            </a:r>
            <a:r>
              <a:rPr lang="en-US" sz="1100" b="1" dirty="0">
                <a:solidFill>
                  <a:srgbClr val="595959"/>
                </a:solidFill>
                <a:latin typeface="Arial"/>
                <a:ea typeface="Arial"/>
                <a:cs typeface="Arial"/>
                <a:sym typeface="Arial"/>
              </a:rPr>
              <a:t>degree</a:t>
            </a:r>
            <a:r>
              <a:rPr lang="en-US" sz="1100" dirty="0">
                <a:solidFill>
                  <a:srgbClr val="595959"/>
                </a:solidFill>
                <a:latin typeface="Arial"/>
                <a:ea typeface="Arial"/>
                <a:cs typeface="Arial"/>
                <a:sym typeface="Arial"/>
              </a:rPr>
              <a:t> usually lasts 3 or 4 years. Then an additional year for </a:t>
            </a:r>
            <a:r>
              <a:rPr lang="en-US" sz="1100" b="1" dirty="0" err="1">
                <a:solidFill>
                  <a:srgbClr val="595959"/>
                </a:solidFill>
                <a:latin typeface="Arial"/>
                <a:ea typeface="Arial"/>
                <a:cs typeface="Arial"/>
                <a:sym typeface="Arial"/>
              </a:rPr>
              <a:t>honours</a:t>
            </a:r>
            <a:r>
              <a:rPr lang="en-US" sz="1100" dirty="0">
                <a:solidFill>
                  <a:srgbClr val="595959"/>
                </a:solidFill>
                <a:latin typeface="Arial"/>
                <a:ea typeface="Arial"/>
                <a:cs typeface="Arial"/>
                <a:sym typeface="Arial"/>
              </a:rPr>
              <a:t>, another 2 years for </a:t>
            </a:r>
            <a:r>
              <a:rPr lang="en-US" sz="1100" b="1" dirty="0">
                <a:solidFill>
                  <a:srgbClr val="595959"/>
                </a:solidFill>
                <a:latin typeface="Arial"/>
                <a:ea typeface="Arial"/>
                <a:cs typeface="Arial"/>
                <a:sym typeface="Arial"/>
              </a:rPr>
              <a:t>masters</a:t>
            </a:r>
            <a:r>
              <a:rPr lang="en-US" sz="1100" dirty="0">
                <a:solidFill>
                  <a:srgbClr val="595959"/>
                </a:solidFill>
                <a:latin typeface="Arial"/>
                <a:ea typeface="Arial"/>
                <a:cs typeface="Arial"/>
                <a:sym typeface="Arial"/>
              </a:rPr>
              <a:t>. </a:t>
            </a:r>
            <a:br>
              <a:rPr lang="en-US" sz="1100" dirty="0">
                <a:solidFill>
                  <a:srgbClr val="595959"/>
                </a:solidFill>
                <a:latin typeface="Arial"/>
                <a:ea typeface="Arial"/>
                <a:cs typeface="Arial"/>
                <a:sym typeface="Arial"/>
              </a:rPr>
            </a:br>
            <a:r>
              <a:rPr lang="en-US" sz="1100" dirty="0">
                <a:solidFill>
                  <a:srgbClr val="595959"/>
                </a:solidFill>
                <a:latin typeface="Arial"/>
                <a:ea typeface="Arial"/>
                <a:cs typeface="Arial"/>
                <a:sym typeface="Arial"/>
              </a:rPr>
              <a:t/>
            </a:r>
            <a:br>
              <a:rPr lang="en-US" sz="1100" dirty="0">
                <a:solidFill>
                  <a:srgbClr val="595959"/>
                </a:solidFill>
                <a:latin typeface="Arial"/>
                <a:ea typeface="Arial"/>
                <a:cs typeface="Arial"/>
                <a:sym typeface="Arial"/>
              </a:rPr>
            </a:br>
            <a:r>
              <a:rPr lang="en-US" sz="1100" dirty="0">
                <a:solidFill>
                  <a:srgbClr val="595959"/>
                </a:solidFill>
                <a:latin typeface="Arial"/>
                <a:ea typeface="Arial"/>
                <a:cs typeface="Arial"/>
                <a:sym typeface="Arial"/>
              </a:rPr>
              <a:t>E.g. Career: </a:t>
            </a:r>
            <a:br>
              <a:rPr lang="en-US" sz="1100" dirty="0">
                <a:solidFill>
                  <a:srgbClr val="595959"/>
                </a:solidFill>
                <a:latin typeface="Arial"/>
                <a:ea typeface="Arial"/>
                <a:cs typeface="Arial"/>
                <a:sym typeface="Arial"/>
              </a:rPr>
            </a:br>
            <a:r>
              <a:rPr lang="en-US" sz="1100" u="sng" dirty="0">
                <a:solidFill>
                  <a:srgbClr val="595959"/>
                </a:solidFill>
                <a:latin typeface="Arial"/>
                <a:ea typeface="Arial"/>
                <a:cs typeface="Arial"/>
                <a:sym typeface="Arial"/>
              </a:rPr>
              <a:t>Fashion Designer </a:t>
            </a:r>
            <a:r>
              <a:rPr lang="en-US" sz="1100" dirty="0">
                <a:solidFill>
                  <a:srgbClr val="595959"/>
                </a:solidFill>
                <a:latin typeface="Arial"/>
                <a:ea typeface="Arial"/>
                <a:cs typeface="Arial"/>
                <a:sym typeface="Arial"/>
              </a:rPr>
              <a:t>would study at a college for fashion design and obtain a National Diploma in Fashion Design after 3 years. </a:t>
            </a:r>
            <a:br>
              <a:rPr lang="en-US" sz="1100" dirty="0">
                <a:solidFill>
                  <a:srgbClr val="595959"/>
                </a:solidFill>
                <a:latin typeface="Arial"/>
                <a:ea typeface="Arial"/>
                <a:cs typeface="Arial"/>
                <a:sym typeface="Arial"/>
              </a:rPr>
            </a:br>
            <a:r>
              <a:rPr lang="en-US" sz="1100" dirty="0">
                <a:solidFill>
                  <a:srgbClr val="595959"/>
                </a:solidFill>
                <a:latin typeface="Arial"/>
                <a:ea typeface="Arial"/>
                <a:cs typeface="Arial"/>
                <a:sym typeface="Arial"/>
              </a:rPr>
              <a:t>An </a:t>
            </a:r>
            <a:r>
              <a:rPr lang="en-US" sz="1100" u="sng" dirty="0">
                <a:solidFill>
                  <a:srgbClr val="595959"/>
                </a:solidFill>
                <a:latin typeface="Arial"/>
                <a:ea typeface="Arial"/>
                <a:cs typeface="Arial"/>
                <a:sym typeface="Arial"/>
              </a:rPr>
              <a:t>actuary</a:t>
            </a:r>
            <a:r>
              <a:rPr lang="en-US" sz="1100" dirty="0">
                <a:solidFill>
                  <a:srgbClr val="595959"/>
                </a:solidFill>
                <a:latin typeface="Arial"/>
                <a:ea typeface="Arial"/>
                <a:cs typeface="Arial"/>
                <a:sym typeface="Arial"/>
              </a:rPr>
              <a:t> would do a BSC in Actuarial Science over 3 years and additional </a:t>
            </a:r>
            <a:r>
              <a:rPr lang="en-US" sz="1100" dirty="0" err="1">
                <a:solidFill>
                  <a:srgbClr val="595959"/>
                </a:solidFill>
                <a:latin typeface="Arial"/>
                <a:ea typeface="Arial"/>
                <a:cs typeface="Arial"/>
                <a:sym typeface="Arial"/>
              </a:rPr>
              <a:t>honours</a:t>
            </a:r>
            <a:r>
              <a:rPr lang="en-US" sz="1100" dirty="0">
                <a:solidFill>
                  <a:srgbClr val="595959"/>
                </a:solidFill>
                <a:latin typeface="Arial"/>
                <a:ea typeface="Arial"/>
                <a:cs typeface="Arial"/>
                <a:sym typeface="Arial"/>
              </a:rPr>
              <a:t> year to be a practicing actuary.</a:t>
            </a:r>
            <a:endParaRPr dirty="0"/>
          </a:p>
        </p:txBody>
      </p:sp>
      <p:sp>
        <p:nvSpPr>
          <p:cNvPr id="92" name="Google Shape;92;g24f77cf47f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3: 10min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Sometimes looking out at the future seems like an impossibility between concerns about funding and the necessary resources to be able to study. There are encouraging stories of many who have persevered through some of the most challenging circumstances.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 will now need to click on the link to the following site. https://www.universities.com/news/10-students-who-overcame-massive-obstacles </a:t>
            </a:r>
            <a:endParaRPr dirty="0"/>
          </a:p>
          <a:p>
            <a:pPr marL="0" lvl="0" indent="0" algn="l" rtl="0">
              <a:spcBef>
                <a:spcPts val="0"/>
              </a:spcBef>
              <a:spcAft>
                <a:spcPts val="0"/>
              </a:spcAft>
              <a:buNone/>
            </a:pPr>
            <a:r>
              <a:rPr lang="en-US" dirty="0"/>
              <a:t>This site includes videos of 10 stories from people across the world that have achieved </a:t>
            </a:r>
            <a:r>
              <a:rPr lang="en-ZA" sz="1800" dirty="0">
                <a:solidFill>
                  <a:srgbClr val="000000"/>
                </a:solidFill>
                <a:effectLst/>
                <a:latin typeface="Calibri" panose="020F0502020204030204" pitchFamily="34" charset="0"/>
                <a:ea typeface="Arial" panose="020B0604020202020204" pitchFamily="34" charset="0"/>
              </a:rPr>
              <a:t>achieved despite / notwithstanding challenging socio-economic conditions. </a:t>
            </a:r>
            <a:r>
              <a:rPr lang="en-US" dirty="0"/>
              <a:t>Choose to watch TWO stories and answer the questions that follow on your </a:t>
            </a:r>
            <a:r>
              <a:rPr lang="en-US" sz="1800" b="1" i="1" dirty="0">
                <a:solidFill>
                  <a:srgbClr val="595959"/>
                </a:solidFill>
                <a:latin typeface="Arial"/>
                <a:ea typeface="Arial"/>
                <a:cs typeface="Arial"/>
                <a:sym typeface="Arial"/>
              </a:rPr>
              <a:t>Activity 1</a:t>
            </a:r>
            <a:r>
              <a:rPr lang="en-US" sz="1800" dirty="0">
                <a:solidFill>
                  <a:srgbClr val="595959"/>
                </a:solidFill>
                <a:latin typeface="Arial"/>
                <a:ea typeface="Arial"/>
                <a:cs typeface="Arial"/>
                <a:sym typeface="Arial"/>
              </a:rPr>
              <a:t> (</a:t>
            </a:r>
            <a:r>
              <a:rPr lang="en-US" sz="1800" b="1" i="1" u="sng" dirty="0">
                <a:solidFill>
                  <a:srgbClr val="595959"/>
                </a:solidFill>
                <a:latin typeface="Arial"/>
                <a:ea typeface="Arial"/>
                <a:cs typeface="Arial"/>
                <a:sym typeface="Arial"/>
              </a:rPr>
              <a:t>Lesson 5 – Worksheet</a:t>
            </a:r>
            <a:r>
              <a:rPr lang="en-US" sz="1800" dirty="0">
                <a:solidFill>
                  <a:srgbClr val="595959"/>
                </a:solidFill>
                <a:latin typeface="Arial"/>
                <a:ea typeface="Arial"/>
                <a:cs typeface="Arial"/>
                <a:sym typeface="Arial"/>
              </a:rPr>
              <a:t>). </a:t>
            </a:r>
          </a:p>
          <a:p>
            <a:pPr marL="0" lvl="0" indent="0" algn="l" rtl="0">
              <a:spcBef>
                <a:spcPts val="0"/>
              </a:spcBef>
              <a:spcAft>
                <a:spcPts val="0"/>
              </a:spcAft>
              <a:buNone/>
            </a:pPr>
            <a:endParaRPr lang="en-US" sz="1800" dirty="0">
              <a:solidFill>
                <a:srgbClr val="595959"/>
              </a:solidFill>
              <a:latin typeface="Arial"/>
              <a:cs typeface="Arial"/>
              <a:sym typeface="Arial"/>
            </a:endParaRPr>
          </a:p>
          <a:p>
            <a:pPr marL="0" lvl="0" indent="0" algn="l" rtl="0">
              <a:spcBef>
                <a:spcPts val="0"/>
              </a:spcBef>
              <a:spcAft>
                <a:spcPts val="0"/>
              </a:spcAft>
              <a:buNone/>
            </a:pPr>
            <a:r>
              <a:rPr lang="en-US" sz="1800" dirty="0">
                <a:solidFill>
                  <a:srgbClr val="595959"/>
                </a:solidFill>
                <a:latin typeface="Arial"/>
                <a:cs typeface="Arial"/>
                <a:sym typeface="Arial"/>
              </a:rPr>
              <a:t>Hand out </a:t>
            </a:r>
            <a:r>
              <a:rPr lang="en-US" sz="1800" b="1" i="1" u="sng" dirty="0">
                <a:solidFill>
                  <a:srgbClr val="595959"/>
                </a:solidFill>
                <a:latin typeface="Arial"/>
                <a:cs typeface="Arial"/>
                <a:sym typeface="Arial"/>
              </a:rPr>
              <a:t>Content Summary</a:t>
            </a:r>
            <a:r>
              <a:rPr lang="en-US" sz="1800" b="0" i="0" u="none" dirty="0">
                <a:solidFill>
                  <a:srgbClr val="595959"/>
                </a:solidFill>
                <a:latin typeface="Arial"/>
                <a:cs typeface="Arial"/>
                <a:sym typeface="Arial"/>
              </a:rPr>
              <a:t> </a:t>
            </a:r>
            <a:r>
              <a:rPr lang="en-US" sz="1800" dirty="0">
                <a:solidFill>
                  <a:srgbClr val="595959"/>
                </a:solidFill>
                <a:latin typeface="Arial"/>
                <a:cs typeface="Arial"/>
                <a:sym typeface="Arial"/>
              </a:rPr>
              <a:t>after this activity. </a:t>
            </a:r>
            <a:endParaRPr dirty="0"/>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4: 17min- Informal Test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800"/>
              <a:buFont typeface="Calibri"/>
              <a:buNone/>
            </a:pPr>
            <a:r>
              <a:rPr lang="en-US" sz="1800" b="0" i="0" dirty="0">
                <a:latin typeface="Calibri"/>
                <a:ea typeface="Calibri"/>
                <a:cs typeface="Calibri"/>
                <a:sym typeface="Calibri"/>
              </a:rPr>
              <a:t>The following questions will help you prepare for your examinations at the end of the year. Answer these questions on </a:t>
            </a:r>
            <a:r>
              <a:rPr lang="en-US" sz="1800" b="1" i="1" dirty="0">
                <a:solidFill>
                  <a:srgbClr val="595959"/>
                </a:solidFill>
                <a:latin typeface="Arial"/>
                <a:ea typeface="Arial"/>
                <a:cs typeface="Arial"/>
                <a:sym typeface="Arial"/>
              </a:rPr>
              <a:t>Activity 2 </a:t>
            </a:r>
            <a:r>
              <a:rPr lang="en-US" sz="1800" b="0" i="0" dirty="0">
                <a:solidFill>
                  <a:srgbClr val="595959"/>
                </a:solidFill>
                <a:latin typeface="Arial"/>
                <a:ea typeface="Arial"/>
                <a:cs typeface="Arial"/>
                <a:sym typeface="Arial"/>
              </a:rPr>
              <a:t>(</a:t>
            </a:r>
            <a:r>
              <a:rPr lang="en-US" sz="1800" b="1" i="1" u="sng" dirty="0">
                <a:solidFill>
                  <a:srgbClr val="595959"/>
                </a:solidFill>
                <a:latin typeface="Arial"/>
                <a:ea typeface="Arial"/>
                <a:cs typeface="Arial"/>
                <a:sym typeface="Arial"/>
              </a:rPr>
              <a:t>Lesson 5 – Worksheet</a:t>
            </a:r>
            <a:r>
              <a:rPr lang="en-US" sz="1800" b="0" i="0" dirty="0">
                <a:solidFill>
                  <a:srgbClr val="595959"/>
                </a:solidFill>
                <a:latin typeface="Arial"/>
                <a:ea typeface="Arial"/>
                <a:cs typeface="Arial"/>
                <a:sym typeface="Arial"/>
              </a:rPr>
              <a:t>) </a:t>
            </a:r>
            <a:r>
              <a:rPr lang="en-US" sz="1800" b="0" i="0" dirty="0">
                <a:latin typeface="Calibri"/>
                <a:ea typeface="Calibri"/>
                <a:cs typeface="Calibri"/>
                <a:sym typeface="Calibri"/>
              </a:rPr>
              <a:t>by working through your notes, using your </a:t>
            </a:r>
            <a:r>
              <a:rPr lang="en-US" sz="1800" b="1" i="1" u="sng" dirty="0">
                <a:latin typeface="Calibri"/>
                <a:ea typeface="Calibri"/>
                <a:cs typeface="Calibri"/>
                <a:sym typeface="Calibri"/>
              </a:rPr>
              <a:t>Content Summary</a:t>
            </a:r>
            <a:r>
              <a:rPr lang="en-US" sz="1800" b="1" i="1" u="none" dirty="0">
                <a:latin typeface="Calibri"/>
                <a:ea typeface="Calibri"/>
                <a:cs typeface="Calibri"/>
                <a:sym typeface="Calibri"/>
              </a:rPr>
              <a:t> </a:t>
            </a:r>
            <a:r>
              <a:rPr lang="en-US" sz="1800" b="0" i="0" dirty="0">
                <a:latin typeface="Calibri"/>
                <a:ea typeface="Calibri"/>
                <a:cs typeface="Calibri"/>
                <a:sym typeface="Calibri"/>
              </a:rPr>
              <a:t>and applying your problem solving skills. </a:t>
            </a:r>
            <a:endParaRPr sz="1800" b="0" i="0" dirty="0">
              <a:latin typeface="Calibri"/>
              <a:ea typeface="Calibri"/>
              <a:cs typeface="Calibri"/>
              <a:sym typeface="Calibri"/>
            </a:endParaRPr>
          </a:p>
          <a:p>
            <a:pPr marL="0" lvl="0" indent="0" algn="l" rtl="0">
              <a:spcBef>
                <a:spcPts val="0"/>
              </a:spcBef>
              <a:spcAft>
                <a:spcPts val="0"/>
              </a:spcAft>
              <a:buNone/>
            </a:pPr>
            <a:endParaRPr dirty="0"/>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5: Reflection Activity 5min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 we come to the end of this lesson and the end of your content for this term. Reflect on where you stand with your career dreams and career choices by answering the questions in </a:t>
            </a:r>
            <a:r>
              <a:rPr lang="en-US" sz="1200" b="1" i="1" dirty="0">
                <a:solidFill>
                  <a:srgbClr val="595959"/>
                </a:solidFill>
                <a:latin typeface="Arial"/>
                <a:ea typeface="Arial"/>
                <a:cs typeface="Arial"/>
                <a:sym typeface="Arial"/>
              </a:rPr>
              <a:t>Activity 3</a:t>
            </a:r>
            <a:r>
              <a:rPr lang="en-US" sz="1200" dirty="0">
                <a:solidFill>
                  <a:srgbClr val="595959"/>
                </a:solidFill>
                <a:latin typeface="Arial"/>
                <a:ea typeface="Arial"/>
                <a:cs typeface="Arial"/>
                <a:sym typeface="Arial"/>
              </a:rPr>
              <a:t> (</a:t>
            </a:r>
            <a:r>
              <a:rPr lang="en-US" sz="1200" b="1" i="1" u="sng" dirty="0">
                <a:solidFill>
                  <a:srgbClr val="595959"/>
                </a:solidFill>
                <a:latin typeface="Arial"/>
                <a:ea typeface="Arial"/>
                <a:cs typeface="Arial"/>
                <a:sym typeface="Arial"/>
              </a:rPr>
              <a:t>Lesson 5 – Worksheet</a:t>
            </a:r>
            <a:r>
              <a:rPr lang="en-US" sz="1200" dirty="0">
                <a:solidFill>
                  <a:srgbClr val="595959"/>
                </a:solidFill>
                <a:latin typeface="Arial"/>
                <a:ea typeface="Arial"/>
                <a:cs typeface="Arial"/>
                <a:sym typeface="Arial"/>
              </a:rPr>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1) </a:t>
            </a:r>
            <a:r>
              <a:rPr lang="en-ZA" sz="1800" dirty="0">
                <a:solidFill>
                  <a:srgbClr val="000000"/>
                </a:solidFill>
                <a:effectLst/>
                <a:latin typeface="Calibri" panose="020F0502020204030204" pitchFamily="34" charset="0"/>
                <a:ea typeface="Calibri" panose="020F0502020204030204" pitchFamily="34" charset="0"/>
              </a:rPr>
              <a:t>Rate your level of understanding in the career and career choices areas covered over the past few weeks:</a:t>
            </a:r>
            <a:r>
              <a:rPr lang="en-US" dirty="0"/>
              <a:t/>
            </a:r>
            <a:br>
              <a:rPr lang="en-US" dirty="0"/>
            </a:br>
            <a:endParaRPr dirty="0"/>
          </a:p>
          <a:p>
            <a:pPr marL="0" lvl="0" indent="0" algn="l" rtl="0">
              <a:spcBef>
                <a:spcPts val="0"/>
              </a:spcBef>
              <a:spcAft>
                <a:spcPts val="0"/>
              </a:spcAft>
              <a:buNone/>
            </a:pPr>
            <a:r>
              <a:rPr lang="en-US" dirty="0"/>
              <a:t>Writing an application letter.</a:t>
            </a:r>
            <a:endParaRPr dirty="0"/>
          </a:p>
          <a:p>
            <a:pPr marL="0" lvl="0" indent="0" algn="l" rtl="0">
              <a:spcBef>
                <a:spcPts val="0"/>
              </a:spcBef>
              <a:spcAft>
                <a:spcPts val="0"/>
              </a:spcAft>
              <a:buNone/>
            </a:pPr>
            <a:r>
              <a:rPr lang="en-US" dirty="0"/>
              <a:t>Writing a CV.</a:t>
            </a:r>
            <a:endParaRPr dirty="0"/>
          </a:p>
          <a:p>
            <a:pPr marL="0" lvl="0" indent="0" algn="l" rtl="0">
              <a:spcBef>
                <a:spcPts val="0"/>
              </a:spcBef>
              <a:spcAft>
                <a:spcPts val="0"/>
              </a:spcAft>
              <a:buNone/>
            </a:pPr>
            <a:r>
              <a:rPr lang="en-US" dirty="0"/>
              <a:t>Completing an application form.</a:t>
            </a:r>
            <a:endParaRPr dirty="0"/>
          </a:p>
          <a:p>
            <a:pPr marL="0" lvl="0" indent="0" algn="l" rtl="0">
              <a:spcBef>
                <a:spcPts val="0"/>
              </a:spcBef>
              <a:spcAft>
                <a:spcPts val="0"/>
              </a:spcAft>
              <a:buNone/>
            </a:pPr>
            <a:r>
              <a:rPr lang="en-US" dirty="0"/>
              <a:t>Feeling competent in a job interview.</a:t>
            </a:r>
            <a:endParaRPr dirty="0"/>
          </a:p>
          <a:p>
            <a:pPr marL="0" lvl="0" indent="0" algn="l" rtl="0">
              <a:spcBef>
                <a:spcPts val="0"/>
              </a:spcBef>
              <a:spcAft>
                <a:spcPts val="0"/>
              </a:spcAft>
              <a:buNone/>
            </a:pPr>
            <a:r>
              <a:rPr lang="en-US" dirty="0"/>
              <a:t>Managing expectations around career goals in relation to socio-economic reality.</a:t>
            </a:r>
            <a:endParaRPr dirty="0"/>
          </a:p>
          <a:p>
            <a:pPr marL="0" lvl="0" indent="0" algn="l" rtl="0">
              <a:spcBef>
                <a:spcPts val="0"/>
              </a:spcBef>
              <a:spcAft>
                <a:spcPts val="0"/>
              </a:spcAft>
              <a:buNone/>
            </a:pPr>
            <a:r>
              <a:rPr lang="en-US" dirty="0"/>
              <a:t>Understanding the different kinds of jobs that make up the South African workforce.</a:t>
            </a:r>
            <a:endParaRPr dirty="0"/>
          </a:p>
          <a:p>
            <a:pPr marL="0" lvl="0" indent="0" algn="l" rtl="0">
              <a:spcBef>
                <a:spcPts val="0"/>
              </a:spcBef>
              <a:spcAft>
                <a:spcPts val="0"/>
              </a:spcAft>
              <a:buNone/>
            </a:pPr>
            <a:r>
              <a:rPr lang="en-US" dirty="0"/>
              <a:t>Understanding the different higher education study options in South Africa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2) </a:t>
            </a:r>
            <a:r>
              <a:rPr lang="en-ZA" sz="1800" dirty="0">
                <a:solidFill>
                  <a:srgbClr val="000000"/>
                </a:solidFill>
                <a:effectLst/>
                <a:latin typeface="Calibri" panose="020F0502020204030204" pitchFamily="34" charset="0"/>
                <a:ea typeface="Calibri" panose="020F0502020204030204" pitchFamily="34" charset="0"/>
              </a:rPr>
              <a:t>Based on your ratings in the above question, which area do you need to revise and do further research in?</a:t>
            </a:r>
          </a:p>
          <a:p>
            <a:pPr marL="0" lvl="0" indent="0" algn="l" rtl="0">
              <a:spcBef>
                <a:spcPts val="0"/>
              </a:spcBef>
              <a:spcAft>
                <a:spcPts val="0"/>
              </a:spcAft>
              <a:buNone/>
            </a:pPr>
            <a:endParaRPr lang="en-ZA" sz="1800" dirty="0">
              <a:solidFill>
                <a:srgbClr val="000000"/>
              </a:solidFill>
              <a:effectLst/>
              <a:latin typeface="Calibri" panose="020F0502020204030204" pitchFamily="34" charset="0"/>
            </a:endParaRPr>
          </a:p>
          <a:p>
            <a:pPr marL="0" lvl="0" indent="0" algn="l" rtl="0">
              <a:spcBef>
                <a:spcPts val="0"/>
              </a:spcBef>
              <a:spcAft>
                <a:spcPts val="0"/>
              </a:spcAft>
              <a:buNone/>
            </a:pPr>
            <a:r>
              <a:rPr lang="en-US" dirty="0"/>
              <a:t>3) </a:t>
            </a:r>
            <a:r>
              <a:rPr lang="en-ZA" sz="1800" dirty="0">
                <a:solidFill>
                  <a:srgbClr val="000000"/>
                </a:solidFill>
                <a:effectLst/>
                <a:latin typeface="Calibri" panose="020F0502020204030204" pitchFamily="34" charset="0"/>
                <a:ea typeface="Calibri" panose="020F0502020204030204" pitchFamily="34" charset="0"/>
              </a:rPr>
              <a:t>Consider the questions you answered in </a:t>
            </a:r>
            <a:r>
              <a:rPr lang="en-ZA" sz="1800" b="1" i="1" dirty="0">
                <a:solidFill>
                  <a:srgbClr val="000000"/>
                </a:solidFill>
                <a:effectLst/>
                <a:latin typeface="Calibri" panose="020F0502020204030204" pitchFamily="34" charset="0"/>
                <a:ea typeface="Calibri" panose="020F0502020204030204" pitchFamily="34" charset="0"/>
              </a:rPr>
              <a:t>Activity 2 </a:t>
            </a:r>
            <a:r>
              <a:rPr lang="en-US" sz="1800" dirty="0">
                <a:solidFill>
                  <a:srgbClr val="595959"/>
                </a:solidFill>
                <a:latin typeface="Arial"/>
                <a:ea typeface="Arial"/>
                <a:cs typeface="Arial"/>
                <a:sym typeface="Arial"/>
              </a:rPr>
              <a:t>(</a:t>
            </a:r>
            <a:r>
              <a:rPr lang="en-US" sz="1800" b="1" i="1" u="sng" dirty="0">
                <a:solidFill>
                  <a:srgbClr val="595959"/>
                </a:solidFill>
                <a:latin typeface="Arial"/>
                <a:ea typeface="Arial"/>
                <a:cs typeface="Arial"/>
                <a:sym typeface="Arial"/>
              </a:rPr>
              <a:t>Lesson 5 – Worksheet</a:t>
            </a:r>
            <a:r>
              <a:rPr lang="en-US" sz="1800" dirty="0">
                <a:solidFill>
                  <a:srgbClr val="595959"/>
                </a:solidFill>
                <a:latin typeface="Arial"/>
                <a:ea typeface="Arial"/>
                <a:cs typeface="Arial"/>
                <a:sym typeface="Arial"/>
              </a:rPr>
              <a:t>)</a:t>
            </a:r>
            <a:r>
              <a:rPr lang="en-ZA" sz="1800" dirty="0">
                <a:solidFill>
                  <a:srgbClr val="000000"/>
                </a:solidFill>
                <a:effectLst/>
                <a:latin typeface="Calibri" panose="020F0502020204030204" pitchFamily="34" charset="0"/>
                <a:ea typeface="Calibri" panose="020F0502020204030204" pitchFamily="34" charset="0"/>
              </a:rPr>
              <a:t>, which questions did you find the most challenging?</a:t>
            </a:r>
            <a:endParaRPr dirty="0"/>
          </a:p>
          <a:p>
            <a:pPr marL="0" lvl="0" indent="0" algn="l" rtl="0">
              <a:spcBef>
                <a:spcPts val="0"/>
              </a:spcBef>
              <a:spcAft>
                <a:spcPts val="0"/>
              </a:spcAft>
              <a:buNone/>
            </a:pPr>
            <a:endParaRPr dirty="0"/>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6.png"/><Relationship Id="rId4" Type="http://schemas.openxmlformats.org/officeDocument/2006/relationships/hyperlink" Target="https://www.universities.com/news/10-students-who-overcame-massive-obstacl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E609-EE52-37B3-4D43-3D85DFB7F9E7}"/>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92B5453F-4EAC-BAD4-F49D-BD043FC8962C}"/>
              </a:ext>
            </a:extLst>
          </p:cNvPr>
          <p:cNvSpPr>
            <a:spLocks noGrp="1"/>
          </p:cNvSpPr>
          <p:nvPr>
            <p:ph type="body" idx="1"/>
          </p:nvPr>
        </p:nvSpPr>
        <p:spPr/>
        <p:txBody>
          <a:bodyPr/>
          <a:lstStyle/>
          <a:p>
            <a:endParaRPr lang="en-ZA"/>
          </a:p>
        </p:txBody>
      </p:sp>
      <p:pic>
        <p:nvPicPr>
          <p:cNvPr id="5" name="Picture 4" descr="A picture containing text, screenshot, design&#10;&#10;Description automatically generated">
            <a:extLst>
              <a:ext uri="{FF2B5EF4-FFF2-40B4-BE49-F238E27FC236}">
                <a16:creationId xmlns:a16="http://schemas.microsoft.com/office/drawing/2014/main" id="{C1FA9B33-25F2-5ED3-0BF1-42540FD477B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8546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4f77cf47fd_1_0"/>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95" name="Google Shape;95;g24f77cf47fd_1_0"/>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96" name="Google Shape;96;g24f77cf47fd_1_0"/>
          <p:cNvPicPr preferRelativeResize="0"/>
          <p:nvPr/>
        </p:nvPicPr>
        <p:blipFill>
          <a:blip r:embed="rId3">
            <a:alphaModFix/>
          </a:blip>
          <a:stretch>
            <a:fillRect/>
          </a:stretch>
        </p:blipFill>
        <p:spPr>
          <a:xfrm>
            <a:off x="-436823" y="0"/>
            <a:ext cx="13065659" cy="6858000"/>
          </a:xfrm>
          <a:prstGeom prst="rect">
            <a:avLst/>
          </a:prstGeom>
          <a:noFill/>
          <a:ln>
            <a:noFill/>
          </a:ln>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03" name="Google Shape;103;p2" descr="A screenshot of a website&#10;&#10;Description automatically generated with low confidence"/>
          <p:cNvPicPr preferRelativeResize="0">
            <a:picLocks noGrp="1"/>
          </p:cNvPicPr>
          <p:nvPr>
            <p:ph type="body" idx="1"/>
          </p:nvPr>
        </p:nvPicPr>
        <p:blipFill rotWithShape="1">
          <a:blip r:embed="rId3">
            <a:alphaModFix/>
          </a:blip>
          <a:srcRect l="241" t="10836" r="33449" b="30220"/>
          <a:stretch/>
        </p:blipFill>
        <p:spPr>
          <a:xfrm>
            <a:off x="0" y="-1"/>
            <a:ext cx="12192000" cy="6773335"/>
          </a:xfrm>
          <a:prstGeom prst="rect">
            <a:avLst/>
          </a:prstGeom>
          <a:noFill/>
          <a:ln>
            <a:noFill/>
          </a:ln>
        </p:spPr>
      </p:pic>
      <p:sp>
        <p:nvSpPr>
          <p:cNvPr id="104" name="Google Shape;104;p2"/>
          <p:cNvSpPr txBox="1"/>
          <p:nvPr/>
        </p:nvSpPr>
        <p:spPr>
          <a:xfrm>
            <a:off x="5673184" y="365125"/>
            <a:ext cx="609971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https://www.universities.com/news/10-students-who-overcame-massive-obstacles</a:t>
            </a:r>
            <a:endParaRPr sz="1800">
              <a:solidFill>
                <a:schemeClr val="dk1"/>
              </a:solidFill>
              <a:latin typeface="Calibri"/>
              <a:ea typeface="Calibri"/>
              <a:cs typeface="Calibri"/>
              <a:sym typeface="Calibri"/>
            </a:endParaRPr>
          </a:p>
        </p:txBody>
      </p:sp>
      <p:pic>
        <p:nvPicPr>
          <p:cNvPr id="105" name="Google Shape;105;p2" descr="A picture containing graphics&#10;&#10;Description automatically generated"/>
          <p:cNvPicPr preferRelativeResize="0"/>
          <p:nvPr/>
        </p:nvPicPr>
        <p:blipFill rotWithShape="1">
          <a:blip r:embed="rId5">
            <a:alphaModFix/>
          </a:blip>
          <a:srcRect/>
          <a:stretch/>
        </p:blipFill>
        <p:spPr>
          <a:xfrm rot="5400000">
            <a:off x="4165522" y="-300685"/>
            <a:ext cx="1883007" cy="1977949"/>
          </a:xfrm>
          <a:prstGeom prst="rect">
            <a:avLst/>
          </a:prstGeom>
          <a:noFill/>
          <a:ln>
            <a:noFill/>
          </a:ln>
        </p:spPr>
      </p:pic>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2" name="Google Shape;112;p3" descr="43,590 Test Time Images, Stock Photos &amp; Vectors | Shutterstock"/>
          <p:cNvPicPr preferRelativeResize="0">
            <a:picLocks noGrp="1"/>
          </p:cNvPicPr>
          <p:nvPr>
            <p:ph type="body" idx="1"/>
          </p:nvPr>
        </p:nvPicPr>
        <p:blipFill rotWithShape="1">
          <a:blip r:embed="rId3">
            <a:alphaModFix/>
          </a:blip>
          <a:srcRect t="1489" b="6314"/>
          <a:stretch/>
        </p:blipFill>
        <p:spPr>
          <a:xfrm>
            <a:off x="20" y="1282"/>
            <a:ext cx="12191980" cy="6856718"/>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5C7C0"/>
        </a:solidFill>
        <a:effectLst/>
      </p:bgPr>
    </p:bg>
    <p:spTree>
      <p:nvGrpSpPr>
        <p:cNvPr id="1" name="Shape 117"/>
        <p:cNvGrpSpPr/>
        <p:nvPr/>
      </p:nvGrpSpPr>
      <p:grpSpPr>
        <a:xfrm>
          <a:off x="0" y="0"/>
          <a:ext cx="0" cy="0"/>
          <a:chOff x="0" y="0"/>
          <a:chExt cx="0" cy="0"/>
        </a:xfrm>
      </p:grpSpPr>
      <p:sp>
        <p:nvSpPr>
          <p:cNvPr id="118" name="Google Shape;1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19" name="Google Shape;119;p4" descr="Internal Spring-Cleaning, or, The Art of Self-Reflection — The Dirt"/>
          <p:cNvPicPr preferRelativeResize="0"/>
          <p:nvPr/>
        </p:nvPicPr>
        <p:blipFill rotWithShape="1">
          <a:blip r:embed="rId3">
            <a:alphaModFix/>
          </a:blip>
          <a:srcRect/>
          <a:stretch/>
        </p:blipFill>
        <p:spPr>
          <a:xfrm>
            <a:off x="2667464" y="0"/>
            <a:ext cx="8953500" cy="6858000"/>
          </a:xfrm>
          <a:prstGeom prst="rect">
            <a:avLst/>
          </a:prstGeom>
          <a:noFill/>
          <a:ln>
            <a:noFill/>
          </a:ln>
        </p:spPr>
      </p:pic>
      <p:sp>
        <p:nvSpPr>
          <p:cNvPr id="120" name="Google Shape;12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Time to reflect…</a:t>
            </a:r>
            <a:endParaRPr/>
          </a:p>
        </p:txBody>
      </p:sp>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829</Words>
  <Application>Microsoft Office PowerPoint</Application>
  <PresentationFormat>Widescreen</PresentationFormat>
  <Paragraphs>45</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Time to reflect…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3</cp:revision>
  <dcterms:created xsi:type="dcterms:W3CDTF">2023-02-17T20:03:06Z</dcterms:created>
  <dcterms:modified xsi:type="dcterms:W3CDTF">2023-06-30T09:07:19Z</dcterms:modified>
</cp:coreProperties>
</file>