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Merriweather" panose="000005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AYmy5KU24aXMMut3of03z+ZJf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rita Haneko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119" autoAdjust="0"/>
  </p:normalViewPr>
  <p:slideViewPr>
    <p:cSldViewPr snapToGrid="0">
      <p:cViewPr varScale="1">
        <p:scale>
          <a:sx n="55" d="100"/>
          <a:sy n="55" d="100"/>
        </p:scale>
        <p:origin x="27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6-06T11:40:07.022" idx="1">
    <p:pos x="6000" y="0"/>
    <p:text>Hi Leigh Ann could we add a slide with the definitions of the categories of labour force  
Between 3 and 4 perhaps.
Teachers use PPoints to teach, and I am afraid they will miss out, and like I said those are the short type questions.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yiILYr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1 : 5+3 min group intro &amp; pair discussion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Good day Grade 11’s. Over the last few lessons, we’ve covered quite a lot of area on writing an application letter, compiling a CV and in the last lesson, how to interview well. We also covered some of the following terms in the last few lessons. Turn to the members of your group. Each one needs to provide a definition for the terms. Each member of the group will have to choose a different term. Let’s see if as a group you can get all the definitions correct. You only have 3min.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terms are:</a:t>
            </a:r>
            <a:endParaRPr dirty="0"/>
          </a:p>
          <a:p>
            <a:pPr marL="0" lvl="0" indent="0" algn="l" rtl="0">
              <a:spcBef>
                <a:spcPts val="0"/>
              </a:spcBef>
              <a:spcAft>
                <a:spcPts val="0"/>
              </a:spcAft>
              <a:buNone/>
            </a:pPr>
            <a:r>
              <a:rPr lang="en-US" dirty="0"/>
              <a:t>Job-shadowing</a:t>
            </a:r>
            <a:endParaRPr dirty="0"/>
          </a:p>
          <a:p>
            <a:pPr marL="0" lvl="0" indent="0" algn="l" rtl="0">
              <a:spcBef>
                <a:spcPts val="0"/>
              </a:spcBef>
              <a:spcAft>
                <a:spcPts val="0"/>
              </a:spcAft>
              <a:buNone/>
            </a:pPr>
            <a:r>
              <a:rPr lang="en-US" dirty="0"/>
              <a:t>Whistle blower</a:t>
            </a:r>
            <a:endParaRPr dirty="0"/>
          </a:p>
          <a:p>
            <a:pPr marL="0" lvl="0" indent="0" algn="l" rtl="0">
              <a:spcBef>
                <a:spcPts val="0"/>
              </a:spcBef>
              <a:spcAft>
                <a:spcPts val="0"/>
              </a:spcAft>
              <a:buNone/>
            </a:pPr>
            <a:r>
              <a:rPr lang="en-US" dirty="0"/>
              <a:t>Accountability</a:t>
            </a:r>
            <a:endParaRPr dirty="0"/>
          </a:p>
          <a:p>
            <a:pPr marL="0" lvl="0" indent="0" algn="l" rtl="0">
              <a:spcBef>
                <a:spcPts val="0"/>
              </a:spcBef>
              <a:spcAft>
                <a:spcPts val="0"/>
              </a:spcAft>
              <a:buNone/>
            </a:pPr>
            <a:r>
              <a:rPr lang="en-US" dirty="0"/>
              <a:t>Transparency</a:t>
            </a:r>
            <a:endParaRPr dirty="0"/>
          </a:p>
          <a:p>
            <a:pPr marL="0" lvl="0" indent="0" algn="l" rtl="0">
              <a:spcBef>
                <a:spcPts val="0"/>
              </a:spcBef>
              <a:spcAft>
                <a:spcPts val="0"/>
              </a:spcAft>
              <a:buNone/>
            </a:pPr>
            <a:r>
              <a:rPr lang="en-US" dirty="0"/>
              <a:t>Informal job</a:t>
            </a:r>
            <a:endParaRPr dirty="0"/>
          </a:p>
          <a:p>
            <a:pPr marL="0" lvl="0" indent="0" algn="l" rtl="0">
              <a:spcBef>
                <a:spcPts val="0"/>
              </a:spcBef>
              <a:spcAft>
                <a:spcPts val="0"/>
              </a:spcAft>
              <a:buNone/>
            </a:pPr>
            <a:r>
              <a:rPr lang="en-US" dirty="0"/>
              <a:t>CV</a:t>
            </a:r>
            <a:endParaRPr dirty="0"/>
          </a:p>
          <a:p>
            <a:pPr marL="0" lvl="0" indent="0" algn="l" rtl="0">
              <a:spcBef>
                <a:spcPts val="0"/>
              </a:spcBef>
              <a:spcAft>
                <a:spcPts val="0"/>
              </a:spcAft>
              <a:buNone/>
            </a:pPr>
            <a:r>
              <a:rPr lang="en-US" dirty="0"/>
              <a:t>Ethical </a:t>
            </a:r>
            <a:r>
              <a:rPr lang="en-US" dirty="0" err="1"/>
              <a:t>Behaviour</a:t>
            </a:r>
            <a:br>
              <a:rPr lang="en-US" dirty="0"/>
            </a:br>
            <a:br>
              <a:rPr lang="en-US" dirty="0"/>
            </a:br>
            <a:r>
              <a:rPr lang="en-ZA" sz="1800" dirty="0">
                <a:solidFill>
                  <a:srgbClr val="000000"/>
                </a:solidFill>
                <a:effectLst/>
                <a:latin typeface="Calibri" panose="020F0502020204030204" pitchFamily="34" charset="0"/>
                <a:ea typeface="Arial" panose="020B0604020202020204" pitchFamily="34" charset="0"/>
              </a:rPr>
              <a:t>(</a:t>
            </a:r>
            <a:r>
              <a:rPr lang="en-ZA" sz="1800" dirty="0">
                <a:solidFill>
                  <a:srgbClr val="FF0000"/>
                </a:solidFill>
                <a:effectLst/>
                <a:latin typeface="Calibri" panose="020F0502020204030204" pitchFamily="34" charset="0"/>
                <a:ea typeface="Arial" panose="020B0604020202020204" pitchFamily="34" charset="0"/>
              </a:rPr>
              <a:t>Teacher Note: </a:t>
            </a:r>
            <a:r>
              <a:rPr lang="en-ZA" sz="1800" dirty="0">
                <a:solidFill>
                  <a:srgbClr val="000000"/>
                </a:solidFill>
                <a:effectLst/>
                <a:latin typeface="Calibri" panose="020F0502020204030204" pitchFamily="34" charset="0"/>
                <a:ea typeface="Arial" panose="020B0604020202020204" pitchFamily="34" charset="0"/>
              </a:rPr>
              <a:t>The definitions to the above terms are highlighted in bold in the </a:t>
            </a:r>
            <a:r>
              <a:rPr lang="en-ZA" sz="1800" b="1" i="1" u="sng" dirty="0">
                <a:solidFill>
                  <a:srgbClr val="000000"/>
                </a:solidFill>
                <a:effectLst/>
                <a:latin typeface="Calibri" panose="020F0502020204030204" pitchFamily="34" charset="0"/>
                <a:ea typeface="Arial" panose="020B0604020202020204" pitchFamily="34" charset="0"/>
              </a:rPr>
              <a:t>Content Summary</a:t>
            </a:r>
            <a:r>
              <a:rPr lang="en-ZA" sz="1800" dirty="0">
                <a:solidFill>
                  <a:srgbClr val="000000"/>
                </a:solidFill>
                <a:effectLst/>
                <a:latin typeface="Calibri" panose="020F0502020204030204" pitchFamily="34" charset="0"/>
                <a:ea typeface="Arial" panose="020B0604020202020204" pitchFamily="34" charset="0"/>
              </a:rPr>
              <a:t>)</a:t>
            </a:r>
          </a:p>
          <a:p>
            <a:pPr marL="0" lvl="0" indent="0" algn="l" rtl="0">
              <a:spcBef>
                <a:spcPts val="0"/>
              </a:spcBef>
              <a:spcAft>
                <a:spcPts val="0"/>
              </a:spcAft>
              <a:buNone/>
            </a:pPr>
            <a:endParaRPr dirty="0"/>
          </a:p>
          <a:p>
            <a:pPr marL="0" lvl="0" indent="0" algn="l" rtl="0">
              <a:spcBef>
                <a:spcPts val="0"/>
              </a:spcBef>
              <a:spcAft>
                <a:spcPts val="0"/>
              </a:spcAft>
              <a:buNone/>
            </a:pPr>
            <a:r>
              <a:rPr lang="en-US" dirty="0"/>
              <a:t>Well done everyone! Today we’re going to look a little more closely at future careers and our expectations around these careers. It’s been 3 years since you made your subject choice in grade 9. Some of you might have chosen your subjects because you had a very specific career direction in mind. Some of you weren't too concerned about your subject choice at the time. Now its time to start looking at the future, the expectations and reality around those careers.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your pair groups reflect on the following questions. Help one another evaluate whether the career goals are still realistic in relation to the subject choice.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career are you interested in studying?</a:t>
            </a:r>
            <a:endParaRPr dirty="0"/>
          </a:p>
          <a:p>
            <a:pPr marL="0" lvl="0" indent="0" algn="l" rtl="0">
              <a:spcBef>
                <a:spcPts val="0"/>
              </a:spcBef>
              <a:spcAft>
                <a:spcPts val="0"/>
              </a:spcAft>
              <a:buNone/>
            </a:pPr>
            <a:r>
              <a:rPr lang="en-US" dirty="0"/>
              <a:t>Do you have the subjects required to study this career?</a:t>
            </a:r>
            <a:endParaRPr dirty="0"/>
          </a:p>
          <a:p>
            <a:pPr marL="0" lvl="0" indent="0" algn="l" rtl="0">
              <a:spcBef>
                <a:spcPts val="0"/>
              </a:spcBef>
              <a:spcAft>
                <a:spcPts val="0"/>
              </a:spcAft>
              <a:buNone/>
            </a:pPr>
            <a:r>
              <a:rPr lang="en-US" dirty="0"/>
              <a:t>Have you done any job shadowing to see if you would enjoy this career?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Write a short summary of your discussion on </a:t>
            </a:r>
            <a:r>
              <a:rPr lang="en-US" sz="1200" b="1" i="1" dirty="0">
                <a:solidFill>
                  <a:srgbClr val="595959"/>
                </a:solidFill>
                <a:latin typeface="Arial"/>
                <a:ea typeface="Arial"/>
                <a:cs typeface="Arial"/>
                <a:sym typeface="Arial"/>
              </a:rPr>
              <a:t>Activity 1</a:t>
            </a:r>
            <a:r>
              <a:rPr lang="en-US" sz="1200" dirty="0">
                <a:solidFill>
                  <a:srgbClr val="595959"/>
                </a:solidFill>
                <a:latin typeface="Arial"/>
                <a:ea typeface="Arial"/>
                <a:cs typeface="Arial"/>
                <a:sym typeface="Arial"/>
              </a:rPr>
              <a:t> (</a:t>
            </a:r>
            <a:r>
              <a:rPr lang="en-US" sz="1200" b="1" i="1" u="sng" dirty="0">
                <a:solidFill>
                  <a:srgbClr val="595959"/>
                </a:solidFill>
                <a:latin typeface="Arial"/>
                <a:ea typeface="Arial"/>
                <a:cs typeface="Arial"/>
                <a:sym typeface="Arial"/>
              </a:rPr>
              <a:t>Lesson 4 – Worksheet</a:t>
            </a:r>
            <a:r>
              <a:rPr lang="en-US" sz="1200" dirty="0">
                <a:solidFill>
                  <a:srgbClr val="595959"/>
                </a:solidFill>
                <a:latin typeface="Arial"/>
                <a:ea typeface="Arial"/>
                <a:cs typeface="Arial"/>
                <a:sym typeface="Arial"/>
              </a:rPr>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2: teaching 8min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Maybe you are now very interested in studying sports science to major is biokinetics because in the last two years you have fallen in love with sport. You know that you have Science and </a:t>
            </a:r>
            <a:r>
              <a:rPr lang="en-US" dirty="0" err="1"/>
              <a:t>Maths</a:t>
            </a:r>
            <a:r>
              <a:rPr lang="en-US" dirty="0"/>
              <a:t> and you’re achieving an aggregate of above 75% for both subjects so you know your goals are realistic. The problem is you don’t really like working with people and listening to the problems and injuries they have. The reality of your everyday job might not be what you thought it would be. You are looking for a career in which you will not only be successful but actually enjoy the work you are doing on most days. </a:t>
            </a:r>
            <a:r>
              <a:rPr lang="en-US" i="1" dirty="0"/>
              <a:t>Being satisfied </a:t>
            </a:r>
            <a:r>
              <a:rPr lang="en-US" dirty="0"/>
              <a:t>means enjoying your work conditions and the tasks that you are required to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 how do you ensure that your expectations meet up with your dreams and are achievable?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Firstly, you would need to do research about not only the career you are interested in, but you would also need to gain knowledge on what it would be like to work in that career in South Africa today. This means understanding how our socio-economic conditions relate to how much you earn and where you live. </a:t>
            </a:r>
            <a:r>
              <a:rPr lang="en-US" dirty="0" err="1"/>
              <a:t>Eg.</a:t>
            </a:r>
            <a:r>
              <a:rPr lang="en-US" dirty="0"/>
              <a:t> If you previously lived in a poorer community and managed to get a bursary to study at university. Your education could open doors for you to earn more in a career and therefore </a:t>
            </a:r>
            <a:r>
              <a:rPr lang="en-ZA" sz="1800" dirty="0">
                <a:solidFill>
                  <a:srgbClr val="FF0000"/>
                </a:solidFill>
                <a:effectLst/>
                <a:latin typeface="Calibri" panose="020F0502020204030204" pitchFamily="34" charset="0"/>
                <a:ea typeface="Arial" panose="020B0604020202020204" pitchFamily="34" charset="0"/>
              </a:rPr>
              <a:t>the opportunity / choice to potentially</a:t>
            </a:r>
            <a:r>
              <a:rPr lang="en-ZA" sz="1800" dirty="0">
                <a:solidFill>
                  <a:srgbClr val="000000"/>
                </a:solidFill>
                <a:effectLst/>
                <a:latin typeface="Calibri" panose="020F0502020204030204" pitchFamily="34" charset="0"/>
                <a:ea typeface="Arial" panose="020B0604020202020204" pitchFamily="34" charset="0"/>
              </a:rPr>
              <a:t> live in a different area. </a:t>
            </a:r>
          </a:p>
          <a:p>
            <a:pPr marL="0" lvl="0" indent="0" algn="l" rtl="0">
              <a:spcBef>
                <a:spcPts val="0"/>
              </a:spcBef>
              <a:spcAft>
                <a:spcPts val="0"/>
              </a:spcAft>
              <a:buNone/>
            </a:pPr>
            <a:endParaRPr lang="en-ZA" sz="1800" dirty="0">
              <a:solidFill>
                <a:srgbClr val="000000"/>
              </a:solidFill>
              <a:effectLst/>
              <a:latin typeface="Calibri" panose="020F0502020204030204" pitchFamily="34" charset="0"/>
            </a:endParaRPr>
          </a:p>
          <a:p>
            <a:pPr marL="0" lvl="0" indent="0" algn="l" rtl="0">
              <a:spcBef>
                <a:spcPts val="0"/>
              </a:spcBef>
              <a:spcAft>
                <a:spcPts val="0"/>
              </a:spcAft>
              <a:buNone/>
            </a:pPr>
            <a:r>
              <a:rPr lang="en-ZA" sz="1800" dirty="0">
                <a:solidFill>
                  <a:srgbClr val="FF0000"/>
                </a:solidFill>
                <a:effectLst/>
                <a:latin typeface="Calibri Light" panose="020F0302020204030204" pitchFamily="34" charset="0"/>
                <a:ea typeface="Arial" panose="020B0604020202020204" pitchFamily="34" charset="0"/>
              </a:rPr>
              <a:t>**Having said the above - it is important not to neglect the communities that raise us. As adults, one should try to help uplift our community from within rather than to move elsewhere. </a:t>
            </a:r>
            <a:endParaRPr lang="en-ZA" sz="1800" dirty="0">
              <a:solidFill>
                <a:srgbClr val="000000"/>
              </a:solidFill>
              <a:effectLst/>
              <a:latin typeface="Calibri" panose="020F0502020204030204" pitchFamily="34" charset="0"/>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3: Individual Activity 10min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the following article in </a:t>
            </a:r>
            <a:r>
              <a:rPr lang="en-US" sz="1800" b="1" i="1" dirty="0">
                <a:solidFill>
                  <a:srgbClr val="595959"/>
                </a:solidFill>
                <a:latin typeface="Arial"/>
                <a:ea typeface="Arial"/>
                <a:cs typeface="Arial"/>
                <a:sym typeface="Arial"/>
              </a:rPr>
              <a:t>Activity 2</a:t>
            </a:r>
            <a:r>
              <a:rPr lang="en-US" sz="1800" dirty="0">
                <a:solidFill>
                  <a:srgbClr val="595959"/>
                </a:solidFill>
                <a:latin typeface="Arial"/>
                <a:ea typeface="Arial"/>
                <a:cs typeface="Arial"/>
                <a:sym typeface="Arial"/>
              </a:rPr>
              <a:t> (</a:t>
            </a:r>
            <a:r>
              <a:rPr lang="en-US" sz="1800" b="1" i="1" u="sng" dirty="0">
                <a:solidFill>
                  <a:srgbClr val="595959"/>
                </a:solidFill>
                <a:latin typeface="Arial"/>
                <a:ea typeface="Arial"/>
                <a:cs typeface="Arial"/>
                <a:sym typeface="Arial"/>
              </a:rPr>
              <a:t>Lesson 4 – Worksheet</a:t>
            </a:r>
            <a:r>
              <a:rPr lang="en-US" sz="1800" dirty="0">
                <a:solidFill>
                  <a:srgbClr val="595959"/>
                </a:solidFill>
                <a:latin typeface="Arial"/>
                <a:ea typeface="Arial"/>
                <a:cs typeface="Arial"/>
                <a:sym typeface="Arial"/>
              </a:rPr>
              <a:t>) and answer the questions that follow.</a:t>
            </a:r>
          </a:p>
          <a:p>
            <a:pPr marL="0" lvl="0" indent="0" algn="l" rtl="0">
              <a:spcBef>
                <a:spcPts val="0"/>
              </a:spcBef>
              <a:spcAft>
                <a:spcPts val="0"/>
              </a:spcAft>
              <a:buNone/>
            </a:pPr>
            <a:endParaRPr lang="en-US" sz="1800" dirty="0">
              <a:solidFill>
                <a:srgbClr val="595959"/>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800" dirty="0">
                <a:solidFill>
                  <a:srgbClr val="000000"/>
                </a:solidFill>
                <a:effectLst/>
                <a:latin typeface="Calibri" panose="020F0502020204030204" pitchFamily="34" charset="0"/>
                <a:ea typeface="Arial" panose="020B0604020202020204" pitchFamily="34" charset="0"/>
              </a:rPr>
              <a:t>Learners to complete for </a:t>
            </a:r>
            <a:r>
              <a:rPr lang="en-ZA" sz="1800" dirty="0">
                <a:solidFill>
                  <a:srgbClr val="000000"/>
                </a:solidFill>
                <a:effectLst/>
                <a:highlight>
                  <a:srgbClr val="FFFF00"/>
                </a:highlight>
                <a:latin typeface="Calibri" panose="020F0502020204030204" pitchFamily="34" charset="0"/>
                <a:ea typeface="Arial" panose="020B0604020202020204" pitchFamily="34" charset="0"/>
              </a:rPr>
              <a:t>homework</a:t>
            </a:r>
            <a:r>
              <a:rPr lang="en-ZA" sz="1800" dirty="0">
                <a:solidFill>
                  <a:srgbClr val="000000"/>
                </a:solidFill>
                <a:effectLst/>
                <a:latin typeface="Calibri" panose="020F0502020204030204" pitchFamily="34" charset="0"/>
                <a:ea typeface="Arial" panose="020B0604020202020204" pitchFamily="34" charset="0"/>
              </a:rPr>
              <a:t> if not completed in </a:t>
            </a:r>
            <a:r>
              <a:rPr lang="en-ZA" sz="1800" dirty="0">
                <a:solidFill>
                  <a:srgbClr val="FF0000"/>
                </a:solidFill>
                <a:effectLst/>
                <a:latin typeface="Calibri" panose="020F0502020204030204" pitchFamily="34" charset="0"/>
                <a:ea typeface="Arial" panose="020B0604020202020204" pitchFamily="34" charset="0"/>
              </a:rPr>
              <a:t>the</a:t>
            </a:r>
            <a:r>
              <a:rPr lang="en-ZA" sz="1800" dirty="0">
                <a:solidFill>
                  <a:srgbClr val="000000"/>
                </a:solidFill>
                <a:effectLst/>
                <a:latin typeface="Calibri" panose="020F0502020204030204" pitchFamily="34" charset="0"/>
                <a:ea typeface="Arial" panose="020B0604020202020204" pitchFamily="34" charset="0"/>
              </a:rPr>
              <a:t> allocated time in class.</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4: 2 +8min</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sz="1100" dirty="0">
                <a:solidFill>
                  <a:srgbClr val="595959"/>
                </a:solidFill>
                <a:latin typeface="Arial"/>
                <a:ea typeface="Arial"/>
                <a:cs typeface="Arial"/>
                <a:sym typeface="Arial"/>
              </a:rPr>
              <a:t>The article you just read in </a:t>
            </a:r>
            <a:r>
              <a:rPr lang="en-US" sz="1100" b="1" i="1" dirty="0">
                <a:solidFill>
                  <a:srgbClr val="595959"/>
                </a:solidFill>
                <a:latin typeface="Arial"/>
                <a:ea typeface="Arial"/>
                <a:cs typeface="Arial"/>
                <a:sym typeface="Arial"/>
              </a:rPr>
              <a:t>Activity 1 </a:t>
            </a:r>
            <a:r>
              <a:rPr lang="en-US" sz="1100" dirty="0">
                <a:solidFill>
                  <a:srgbClr val="595959"/>
                </a:solidFill>
                <a:latin typeface="Arial"/>
                <a:ea typeface="Arial"/>
                <a:cs typeface="Arial"/>
                <a:sym typeface="Arial"/>
              </a:rPr>
              <a:t>focuses mostly on </a:t>
            </a:r>
            <a:r>
              <a:rPr lang="en-US" sz="1100" b="1" dirty="0">
                <a:solidFill>
                  <a:srgbClr val="595959"/>
                </a:solidFill>
                <a:latin typeface="Arial"/>
                <a:ea typeface="Arial"/>
                <a:cs typeface="Arial"/>
                <a:sym typeface="Arial"/>
              </a:rPr>
              <a:t>skilled work</a:t>
            </a:r>
            <a:r>
              <a:rPr lang="en-US" sz="1100" dirty="0">
                <a:solidFill>
                  <a:srgbClr val="595959"/>
                </a:solidFill>
                <a:latin typeface="Arial"/>
                <a:ea typeface="Arial"/>
                <a:cs typeface="Arial"/>
                <a:sym typeface="Arial"/>
              </a:rPr>
              <a:t>. This means that these careers require individuals to get a tertiary qualification to do this type of job. Although these careers are great, they are not the only important career options in South Africa. In most cases these qualifications would result in a higher monthly income but they are not the only career fields in South Africa. All workers need respect, regardless of which career they are in.</a:t>
            </a:r>
            <a:endParaRPr sz="1100" dirty="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dirty="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solidFill>
                  <a:srgbClr val="595959"/>
                </a:solidFill>
                <a:latin typeface="Arial"/>
                <a:ea typeface="Arial"/>
                <a:cs typeface="Arial"/>
                <a:sym typeface="Arial"/>
              </a:rPr>
              <a:t>In South Africa we have many other career paths that don’t all require a tertiary education. Our </a:t>
            </a:r>
            <a:r>
              <a:rPr lang="en-US" sz="1100" dirty="0" err="1">
                <a:solidFill>
                  <a:srgbClr val="595959"/>
                </a:solidFill>
                <a:latin typeface="Arial"/>
                <a:ea typeface="Arial"/>
                <a:cs typeface="Arial"/>
                <a:sym typeface="Arial"/>
              </a:rPr>
              <a:t>labour</a:t>
            </a:r>
            <a:r>
              <a:rPr lang="en-US" sz="1100" dirty="0">
                <a:solidFill>
                  <a:srgbClr val="595959"/>
                </a:solidFill>
                <a:latin typeface="Arial"/>
                <a:ea typeface="Arial"/>
                <a:cs typeface="Arial"/>
                <a:sym typeface="Arial"/>
              </a:rPr>
              <a:t> force has different categories: : skilled, semi-skilled, unskilled and physical </a:t>
            </a:r>
            <a:r>
              <a:rPr lang="en-US" sz="1100" dirty="0" err="1">
                <a:solidFill>
                  <a:srgbClr val="595959"/>
                </a:solidFill>
                <a:latin typeface="Arial"/>
                <a:ea typeface="Arial"/>
                <a:cs typeface="Arial"/>
                <a:sym typeface="Arial"/>
              </a:rPr>
              <a:t>labour</a:t>
            </a:r>
            <a:r>
              <a:rPr lang="en-US" sz="1100" dirty="0">
                <a:solidFill>
                  <a:srgbClr val="595959"/>
                </a:solidFill>
                <a:latin typeface="Arial"/>
                <a:ea typeface="Arial"/>
                <a:cs typeface="Arial"/>
                <a:sym typeface="Arial"/>
              </a:rPr>
              <a:t>. </a:t>
            </a:r>
            <a:endParaRPr sz="1100" dirty="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dirty="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US" sz="1100" dirty="0">
                <a:solidFill>
                  <a:srgbClr val="595959"/>
                </a:solidFill>
                <a:latin typeface="Arial"/>
                <a:ea typeface="Arial"/>
                <a:cs typeface="Arial"/>
                <a:sym typeface="Arial"/>
              </a:rPr>
              <a:t>Skilled refers to a person  that </a:t>
            </a:r>
            <a:r>
              <a:rPr lang="en-US" sz="1100" dirty="0" err="1">
                <a:solidFill>
                  <a:srgbClr val="595959"/>
                </a:solidFill>
                <a:latin typeface="Arial"/>
                <a:ea typeface="Arial"/>
                <a:cs typeface="Arial"/>
                <a:sym typeface="Arial"/>
              </a:rPr>
              <a:t>rerequires</a:t>
            </a:r>
            <a:r>
              <a:rPr lang="en-US" sz="1100" dirty="0">
                <a:solidFill>
                  <a:srgbClr val="595959"/>
                </a:solidFill>
                <a:latin typeface="Arial"/>
                <a:ea typeface="Arial"/>
                <a:cs typeface="Arial"/>
                <a:sym typeface="Arial"/>
              </a:rPr>
              <a:t>  </a:t>
            </a:r>
            <a:r>
              <a:rPr lang="en-US" sz="1100" dirty="0" err="1">
                <a:solidFill>
                  <a:srgbClr val="595959"/>
                </a:solidFill>
                <a:latin typeface="Arial"/>
                <a:ea typeface="Arial"/>
                <a:cs typeface="Arial"/>
                <a:sym typeface="Arial"/>
              </a:rPr>
              <a:t>specialised</a:t>
            </a:r>
            <a:r>
              <a:rPr lang="en-US" sz="1100" dirty="0">
                <a:solidFill>
                  <a:srgbClr val="595959"/>
                </a:solidFill>
                <a:latin typeface="Arial"/>
                <a:ea typeface="Arial"/>
                <a:cs typeface="Arial"/>
                <a:sym typeface="Arial"/>
              </a:rPr>
              <a:t> training and therefore has obtained a certificate or degree towards their career. </a:t>
            </a:r>
            <a:endParaRPr sz="1500" dirty="0">
              <a:solidFill>
                <a:srgbClr val="2D2D2D"/>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US" sz="1100" dirty="0">
                <a:solidFill>
                  <a:srgbClr val="595959"/>
                </a:solidFill>
                <a:latin typeface="Arial"/>
                <a:ea typeface="Arial"/>
                <a:cs typeface="Arial"/>
                <a:sym typeface="Arial"/>
              </a:rPr>
              <a:t>A semi-skilled worker would have completed small courses or certain modules in a course. They could assist in careers like a carpenter or teachers assistant.</a:t>
            </a:r>
            <a:endParaRPr sz="1100" dirty="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US" sz="1100" dirty="0">
                <a:solidFill>
                  <a:srgbClr val="595959"/>
                </a:solidFill>
                <a:latin typeface="Arial"/>
                <a:ea typeface="Arial"/>
                <a:cs typeface="Arial"/>
                <a:sym typeface="Arial"/>
              </a:rPr>
              <a:t>An unskilled worker has no formal training but might have work experience </a:t>
            </a:r>
            <a:r>
              <a:rPr lang="en-US" sz="1100" dirty="0" err="1">
                <a:solidFill>
                  <a:srgbClr val="595959"/>
                </a:solidFill>
                <a:latin typeface="Arial"/>
                <a:ea typeface="Arial"/>
                <a:cs typeface="Arial"/>
                <a:sym typeface="Arial"/>
              </a:rPr>
              <a:t>eg.</a:t>
            </a:r>
            <a:r>
              <a:rPr lang="en-US" sz="1100" dirty="0">
                <a:solidFill>
                  <a:srgbClr val="595959"/>
                </a:solidFill>
                <a:latin typeface="Arial"/>
                <a:ea typeface="Arial"/>
                <a:cs typeface="Arial"/>
                <a:sym typeface="Arial"/>
              </a:rPr>
              <a:t> Waitering, domestic work.</a:t>
            </a:r>
            <a:endParaRPr sz="1100" dirty="0">
              <a:solidFill>
                <a:srgbClr val="595959"/>
              </a:solidFill>
              <a:latin typeface="Arial"/>
              <a:ea typeface="Arial"/>
              <a:cs typeface="Arial"/>
              <a:sym typeface="Arial"/>
            </a:endParaRPr>
          </a:p>
          <a:p>
            <a:pPr marL="914400" lvl="0" indent="-298450" algn="l" rtl="0">
              <a:spcBef>
                <a:spcPts val="0"/>
              </a:spcBef>
              <a:spcAft>
                <a:spcPts val="0"/>
              </a:spcAft>
              <a:buClr>
                <a:srgbClr val="595959"/>
              </a:buClr>
              <a:buSzPts val="1100"/>
              <a:buFont typeface="Arial"/>
              <a:buChar char="⮚"/>
            </a:pPr>
            <a:r>
              <a:rPr lang="en-US" sz="1100" dirty="0">
                <a:solidFill>
                  <a:srgbClr val="595959"/>
                </a:solidFill>
                <a:latin typeface="Arial"/>
                <a:ea typeface="Arial"/>
                <a:cs typeface="Arial"/>
                <a:sym typeface="Arial"/>
              </a:rPr>
              <a:t>Physical </a:t>
            </a:r>
            <a:r>
              <a:rPr lang="en-US" sz="1100" dirty="0" err="1">
                <a:solidFill>
                  <a:srgbClr val="595959"/>
                </a:solidFill>
                <a:latin typeface="Arial"/>
                <a:ea typeface="Arial"/>
                <a:cs typeface="Arial"/>
                <a:sym typeface="Arial"/>
              </a:rPr>
              <a:t>labour</a:t>
            </a:r>
            <a:r>
              <a:rPr lang="en-US" sz="1100" dirty="0">
                <a:solidFill>
                  <a:srgbClr val="595959"/>
                </a:solidFill>
                <a:latin typeface="Arial"/>
                <a:ea typeface="Arial"/>
                <a:cs typeface="Arial"/>
                <a:sym typeface="Arial"/>
              </a:rPr>
              <a:t> has no formal qualification but often experience from previous short term jobs. </a:t>
            </a:r>
            <a:r>
              <a:rPr lang="en-US" sz="1100" dirty="0" err="1">
                <a:solidFill>
                  <a:srgbClr val="595959"/>
                </a:solidFill>
                <a:latin typeface="Arial"/>
                <a:ea typeface="Arial"/>
                <a:cs typeface="Arial"/>
                <a:sym typeface="Arial"/>
              </a:rPr>
              <a:t>Eg.</a:t>
            </a:r>
            <a:r>
              <a:rPr lang="en-US" sz="1100" dirty="0">
                <a:solidFill>
                  <a:srgbClr val="595959"/>
                </a:solidFill>
                <a:latin typeface="Arial"/>
                <a:ea typeface="Arial"/>
                <a:cs typeface="Arial"/>
                <a:sym typeface="Arial"/>
              </a:rPr>
              <a:t> Gardening, builder, packing shelves</a:t>
            </a:r>
            <a:endParaRPr sz="1100" dirty="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dirty="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solidFill>
                  <a:srgbClr val="595959"/>
                </a:solidFill>
                <a:latin typeface="Arial"/>
                <a:ea typeface="Arial"/>
                <a:cs typeface="Arial"/>
                <a:sym typeface="Arial"/>
              </a:rPr>
              <a:t>Therefore each category will require different levels of study after school.</a:t>
            </a:r>
            <a:endParaRPr sz="1100" dirty="0">
              <a:solidFill>
                <a:srgbClr val="595959"/>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dirty="0">
              <a:solidFill>
                <a:srgbClr val="595959"/>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solidFill>
                  <a:srgbClr val="595959"/>
                </a:solidFill>
                <a:latin typeface="Arial"/>
                <a:ea typeface="Arial"/>
                <a:cs typeface="Arial"/>
                <a:sym typeface="Arial"/>
              </a:rPr>
              <a:t>Read the article “</a:t>
            </a:r>
            <a:r>
              <a:rPr lang="en-US" sz="1100" b="1" dirty="0">
                <a:solidFill>
                  <a:srgbClr val="595959"/>
                </a:solidFill>
                <a:latin typeface="Arial"/>
                <a:ea typeface="Arial"/>
                <a:cs typeface="Arial"/>
                <a:sym typeface="Arial"/>
              </a:rPr>
              <a:t>Why Blue-Collar Work Can Give Gen Z A Fresh Competitive Advantage” </a:t>
            </a:r>
            <a:r>
              <a:rPr lang="en-US" sz="1100" dirty="0">
                <a:solidFill>
                  <a:srgbClr val="595959"/>
                </a:solidFill>
                <a:latin typeface="Arial"/>
                <a:ea typeface="Arial"/>
                <a:cs typeface="Arial"/>
                <a:sym typeface="Arial"/>
              </a:rPr>
              <a:t>as a group and discuss the questions that follow on</a:t>
            </a:r>
            <a:r>
              <a:rPr lang="en-US" sz="1100" b="1" dirty="0">
                <a:solidFill>
                  <a:srgbClr val="595959"/>
                </a:solidFill>
                <a:latin typeface="Arial"/>
                <a:ea typeface="Arial"/>
                <a:cs typeface="Arial"/>
                <a:sym typeface="Arial"/>
              </a:rPr>
              <a:t> </a:t>
            </a:r>
            <a:r>
              <a:rPr lang="en-US" sz="1100" b="1" i="1" u="sng" dirty="0">
                <a:solidFill>
                  <a:srgbClr val="595959"/>
                </a:solidFill>
                <a:latin typeface="Arial"/>
                <a:ea typeface="Arial"/>
                <a:cs typeface="Arial"/>
                <a:sym typeface="Arial"/>
              </a:rPr>
              <a:t>Lesson 4 – Group Activity.</a:t>
            </a:r>
            <a:r>
              <a:rPr lang="en-US" sz="1100" b="1" i="1" u="none" dirty="0">
                <a:solidFill>
                  <a:srgbClr val="595959"/>
                </a:solidFill>
                <a:latin typeface="Arial"/>
                <a:ea typeface="Arial"/>
                <a:cs typeface="Arial"/>
                <a:sym typeface="Arial"/>
              </a:rPr>
              <a:t> </a:t>
            </a:r>
            <a:br>
              <a:rPr lang="en-US" sz="1100" b="1" i="1" u="none" dirty="0">
                <a:solidFill>
                  <a:srgbClr val="595959"/>
                </a:solidFill>
                <a:latin typeface="Arial"/>
                <a:ea typeface="Arial"/>
                <a:cs typeface="Arial"/>
                <a:sym typeface="Arial"/>
              </a:rPr>
            </a:br>
            <a:r>
              <a:rPr lang="en-US" sz="1100" dirty="0">
                <a:solidFill>
                  <a:srgbClr val="595959"/>
                </a:solidFill>
                <a:latin typeface="Arial"/>
                <a:ea typeface="Arial"/>
                <a:cs typeface="Arial"/>
                <a:sym typeface="Arial"/>
              </a:rPr>
              <a:t>(Allow 2min for some feedback from the class in response to this article)</a:t>
            </a:r>
            <a:endParaRPr sz="1100" dirty="0">
              <a:solidFill>
                <a:srgbClr val="595959"/>
              </a:solidFill>
              <a:latin typeface="Arial"/>
              <a:ea typeface="Arial"/>
              <a:cs typeface="Arial"/>
              <a:sym typeface="Arial"/>
            </a:endParaRPr>
          </a:p>
          <a:p>
            <a:pPr marL="0" lvl="0" indent="0" algn="l" rtl="0">
              <a:spcBef>
                <a:spcPts val="0"/>
              </a:spcBef>
              <a:spcAft>
                <a:spcPts val="0"/>
              </a:spcAft>
              <a:buNone/>
            </a:pPr>
            <a:endParaRPr dirty="0"/>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5: Reflection Activity 4min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the light of all that you have leant today about careers and expectations, reflect on the response you wrote in </a:t>
            </a:r>
            <a:r>
              <a:rPr lang="en-US" sz="1200" b="1" i="1" dirty="0">
                <a:solidFill>
                  <a:srgbClr val="595959"/>
                </a:solidFill>
                <a:latin typeface="Arial"/>
                <a:ea typeface="Arial"/>
                <a:cs typeface="Arial"/>
                <a:sym typeface="Arial"/>
              </a:rPr>
              <a:t>Activity 1</a:t>
            </a:r>
            <a:r>
              <a:rPr lang="en-US" sz="1200" dirty="0">
                <a:solidFill>
                  <a:srgbClr val="595959"/>
                </a:solidFill>
                <a:latin typeface="Arial"/>
                <a:ea typeface="Arial"/>
                <a:cs typeface="Arial"/>
                <a:sym typeface="Arial"/>
              </a:rPr>
              <a:t> (</a:t>
            </a:r>
            <a:r>
              <a:rPr lang="en-US" sz="1200" b="1" i="1" u="sng" dirty="0">
                <a:solidFill>
                  <a:srgbClr val="595959"/>
                </a:solidFill>
                <a:latin typeface="Arial"/>
                <a:ea typeface="Arial"/>
                <a:cs typeface="Arial"/>
                <a:sym typeface="Arial"/>
              </a:rPr>
              <a:t>Lesson 4 – Worksheet</a:t>
            </a:r>
            <a:r>
              <a:rPr lang="en-US" sz="1200" dirty="0">
                <a:solidFill>
                  <a:srgbClr val="595959"/>
                </a:solidFill>
                <a:latin typeface="Arial"/>
                <a:ea typeface="Arial"/>
                <a:cs typeface="Arial"/>
                <a:sym typeface="Arial"/>
              </a:rPr>
              <a:t>). Complete the questions in </a:t>
            </a:r>
            <a:r>
              <a:rPr lang="en-US" sz="1200" b="1" i="1" dirty="0">
                <a:solidFill>
                  <a:srgbClr val="595959"/>
                </a:solidFill>
                <a:latin typeface="Arial"/>
                <a:ea typeface="Arial"/>
                <a:cs typeface="Arial"/>
                <a:sym typeface="Arial"/>
              </a:rPr>
              <a:t>Activity 3</a:t>
            </a:r>
            <a:r>
              <a:rPr lang="en-US" sz="1200" dirty="0">
                <a:solidFill>
                  <a:srgbClr val="595959"/>
                </a:solidFill>
                <a:latin typeface="Arial"/>
                <a:ea typeface="Arial"/>
                <a:cs typeface="Arial"/>
                <a:sym typeface="Arial"/>
              </a:rPr>
              <a:t> (</a:t>
            </a:r>
            <a:r>
              <a:rPr lang="en-US" sz="1200" b="1" i="1" u="sng" dirty="0">
                <a:solidFill>
                  <a:srgbClr val="595959"/>
                </a:solidFill>
                <a:latin typeface="Arial"/>
                <a:ea typeface="Arial"/>
                <a:cs typeface="Arial"/>
                <a:sym typeface="Arial"/>
              </a:rPr>
              <a:t>Lesson 4 – Worksheet</a:t>
            </a:r>
            <a:r>
              <a:rPr lang="en-US" sz="1200" dirty="0">
                <a:solidFill>
                  <a:srgbClr val="595959"/>
                </a:solidFill>
                <a:latin typeface="Arial"/>
                <a:ea typeface="Arial"/>
                <a:cs typeface="Arial"/>
                <a:sym typeface="Arial"/>
              </a:rPr>
              <a:t>).</a:t>
            </a:r>
            <a:endParaRPr dirty="0"/>
          </a:p>
          <a:p>
            <a:pPr marL="0" lvl="0" indent="0" algn="l" rtl="0">
              <a:spcBef>
                <a:spcPts val="0"/>
              </a:spcBef>
              <a:spcAft>
                <a:spcPts val="0"/>
              </a:spcAft>
              <a:buNone/>
            </a:pPr>
            <a:endParaRPr sz="1200" dirty="0">
              <a:solidFill>
                <a:srgbClr val="595959"/>
              </a:solidFill>
              <a:latin typeface="Arial"/>
              <a:ea typeface="Arial"/>
              <a:cs typeface="Arial"/>
              <a:sym typeface="Arial"/>
            </a:endParaRPr>
          </a:p>
          <a:p>
            <a:pPr marL="285750" lvl="0" indent="-285750" algn="l" rtl="0">
              <a:spcBef>
                <a:spcPts val="0"/>
              </a:spcBef>
              <a:spcAft>
                <a:spcPts val="0"/>
              </a:spcAft>
              <a:buFont typeface="Wingdings" panose="05000000000000000000" pitchFamily="2" charset="2"/>
              <a:buChar char="Ø"/>
            </a:pPr>
            <a:r>
              <a:rPr lang="en-ZA" sz="1800" dirty="0">
                <a:effectLst/>
                <a:latin typeface="Calibri" panose="020F0502020204030204" pitchFamily="34" charset="0"/>
                <a:ea typeface="Times New Roman" panose="02020603050405020304" pitchFamily="18" charset="0"/>
                <a:cs typeface="Segoe UI" panose="020B0502040204020203" pitchFamily="34" charset="0"/>
              </a:rPr>
              <a:t>If I could go back to grade 9, would I approach the career development process differently after having all this knowledge now?</a:t>
            </a:r>
          </a:p>
          <a:p>
            <a:pPr marL="171450" lvl="0" indent="-171450" algn="l" rtl="0">
              <a:spcBef>
                <a:spcPts val="0"/>
              </a:spcBef>
              <a:spcAft>
                <a:spcPts val="0"/>
              </a:spcAft>
              <a:buFont typeface="Wingdings" panose="05000000000000000000" pitchFamily="2" charset="2"/>
              <a:buChar char="Ø"/>
            </a:pPr>
            <a:r>
              <a:rPr lang="en-US" dirty="0"/>
              <a:t>What research do I need to do to best determine if I am suitable for my chosen career?</a:t>
            </a:r>
            <a:endParaRPr dirty="0"/>
          </a:p>
          <a:p>
            <a:pPr marL="171450" lvl="0" indent="-171450" algn="l" rtl="0">
              <a:spcBef>
                <a:spcPts val="0"/>
              </a:spcBef>
              <a:spcAft>
                <a:spcPts val="0"/>
              </a:spcAft>
              <a:buFont typeface="Wingdings" panose="05000000000000000000" pitchFamily="2" charset="2"/>
              <a:buChar char="Ø"/>
            </a:pPr>
            <a:r>
              <a:rPr lang="en-US" dirty="0"/>
              <a:t>Where do I need to arrange to job shadow for more experience?</a:t>
            </a: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5" name="Google Shape;95;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96" name="Google Shape;96;p2" descr="Job Satisfaction | Replicability-Index"/>
          <p:cNvPicPr preferRelativeResize="0"/>
          <p:nvPr/>
        </p:nvPicPr>
        <p:blipFill rotWithShape="1">
          <a:blip r:embed="rId3">
            <a:alphaModFix/>
          </a:blip>
          <a:srcRect l="17048" t="8537" r="13753" b="7560"/>
          <a:stretch/>
        </p:blipFill>
        <p:spPr>
          <a:xfrm>
            <a:off x="-358744" y="-178420"/>
            <a:ext cx="12981924" cy="7036419"/>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3" name="Google Shape;103;p3" descr="A person wearing headphones&#10;&#10;Description automatically generated with medium confidence"/>
          <p:cNvPicPr preferRelativeResize="0">
            <a:picLocks noGrp="1"/>
          </p:cNvPicPr>
          <p:nvPr>
            <p:ph type="body" idx="1"/>
          </p:nvPr>
        </p:nvPicPr>
        <p:blipFill rotWithShape="1">
          <a:blip r:embed="rId3">
            <a:alphaModFix/>
          </a:blip>
          <a:srcRect t="10323" r="1416" b="4082"/>
          <a:stretch/>
        </p:blipFill>
        <p:spPr>
          <a:xfrm>
            <a:off x="0" y="0"/>
            <a:ext cx="12638080" cy="6858000"/>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33333"/>
              </a:buClr>
              <a:buSzPct val="100000"/>
              <a:buFont typeface="Merriweather"/>
              <a:buNone/>
            </a:pPr>
            <a:r>
              <a:rPr lang="en-US" b="1" i="0" u="none" strike="noStrike" dirty="0">
                <a:solidFill>
                  <a:srgbClr val="333333"/>
                </a:solidFill>
                <a:latin typeface="Merriweather"/>
                <a:ea typeface="Merriweather"/>
                <a:cs typeface="Merriweather"/>
                <a:sym typeface="Merriweather"/>
              </a:rPr>
              <a:t>Why Blue-Collar Work Can Give Gen Z</a:t>
            </a:r>
            <a:br>
              <a:rPr lang="en-US" b="1" i="0" u="none" strike="noStrike" dirty="0">
                <a:solidFill>
                  <a:srgbClr val="333333"/>
                </a:solidFill>
                <a:latin typeface="Merriweather"/>
                <a:ea typeface="Merriweather"/>
                <a:cs typeface="Merriweather"/>
                <a:sym typeface="Merriweather"/>
              </a:rPr>
            </a:br>
            <a:r>
              <a:rPr lang="en-US" b="1" i="0" u="none" strike="noStrike" dirty="0">
                <a:solidFill>
                  <a:srgbClr val="333333"/>
                </a:solidFill>
                <a:latin typeface="Merriweather"/>
                <a:ea typeface="Merriweather"/>
                <a:cs typeface="Merriweather"/>
                <a:sym typeface="Merriweather"/>
              </a:rPr>
              <a:t>A Fresh Competitive Advantage</a:t>
            </a:r>
            <a:br>
              <a:rPr lang="en-US" b="1" i="0" u="none" strike="noStrike" dirty="0">
                <a:solidFill>
                  <a:srgbClr val="333333"/>
                </a:solidFill>
                <a:latin typeface="Merriweather"/>
                <a:ea typeface="Merriweather"/>
                <a:cs typeface="Merriweather"/>
                <a:sym typeface="Merriweather"/>
              </a:rPr>
            </a:br>
            <a:endParaRPr dirty="0"/>
          </a:p>
        </p:txBody>
      </p:sp>
      <p:sp>
        <p:nvSpPr>
          <p:cNvPr id="110" name="Google Shape;11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pic>
        <p:nvPicPr>
          <p:cNvPr id="111" name="Google Shape;111;p4" descr="Apprentice plumber"/>
          <p:cNvPicPr preferRelativeResize="0"/>
          <p:nvPr/>
        </p:nvPicPr>
        <p:blipFill rotWithShape="1">
          <a:blip r:embed="rId3">
            <a:alphaModFix/>
          </a:blip>
          <a:srcRect/>
          <a:stretch/>
        </p:blipFill>
        <p:spPr>
          <a:xfrm>
            <a:off x="838200" y="1377526"/>
            <a:ext cx="7202488" cy="4799437"/>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18" name="Google Shape;11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19" name="Google Shape;119;p5" descr="Self-Reflection 101: What is self-reflection? Why is reflection important?  And how to reflect. | Reflection.app — Your guided journal for wellness and  growth."/>
          <p:cNvPicPr preferRelativeResize="0"/>
          <p:nvPr/>
        </p:nvPicPr>
        <p:blipFill rotWithShape="1">
          <a:blip r:embed="rId3">
            <a:alphaModFix/>
          </a:blip>
          <a:srcRect/>
          <a:stretch/>
        </p:blipFill>
        <p:spPr>
          <a:xfrm>
            <a:off x="-762000" y="0"/>
            <a:ext cx="13716000" cy="6858000"/>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1058</Words>
  <Application>Microsoft Office PowerPoint</Application>
  <PresentationFormat>Widescreen</PresentationFormat>
  <Paragraphs>63</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Calibri Light</vt:lpstr>
      <vt:lpstr>Arial</vt:lpstr>
      <vt:lpstr>Calibri</vt:lpstr>
      <vt:lpstr>Merriweather</vt:lpstr>
      <vt:lpstr>Wingdings</vt:lpstr>
      <vt:lpstr>Times New Roman</vt:lpstr>
      <vt:lpstr>Office Theme</vt:lpstr>
      <vt:lpstr>PowerPoint Presentation</vt:lpstr>
      <vt:lpstr>PowerPoint Presentation</vt:lpstr>
      <vt:lpstr>PowerPoint Presentation</vt:lpstr>
      <vt:lpstr>Why Blue-Collar Work Can Give Gen Z A Fresh Competitive Advantage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6</cp:revision>
  <dcterms:created xsi:type="dcterms:W3CDTF">2023-02-17T20:03:06Z</dcterms:created>
  <dcterms:modified xsi:type="dcterms:W3CDTF">2023-06-27T05:52:47Z</dcterms:modified>
</cp:coreProperties>
</file>