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i3A4nRvMrjhSxMF3Clo/NHoQHv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427"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Slide 1&amp;2: 5+5min min intro &amp; group discussion</a:t>
            </a:r>
            <a:endParaRPr/>
          </a:p>
          <a:p>
            <a:pPr marL="0" lvl="0" indent="0" algn="l" rtl="0">
              <a:spcBef>
                <a:spcPts val="0"/>
              </a:spcBef>
              <a:spcAft>
                <a:spcPts val="0"/>
              </a:spcAft>
              <a:buNone/>
            </a:pPr>
            <a:endParaRPr/>
          </a:p>
          <a:p>
            <a:pPr marL="0" lvl="0" indent="0" algn="l" rtl="0">
              <a:spcBef>
                <a:spcPts val="0"/>
              </a:spcBef>
              <a:spcAft>
                <a:spcPts val="0"/>
              </a:spcAft>
              <a:buNone/>
            </a:pPr>
            <a:r>
              <a:rPr lang="en-ZA"/>
              <a:t>(</a:t>
            </a:r>
            <a:r>
              <a:rPr lang="en-ZA" sz="1100">
                <a:solidFill>
                  <a:srgbClr val="595959"/>
                </a:solidFill>
                <a:latin typeface="Arial"/>
                <a:ea typeface="Arial"/>
                <a:cs typeface="Arial"/>
                <a:sym typeface="Arial"/>
              </a:rPr>
              <a:t>(</a:t>
            </a:r>
            <a:r>
              <a:rPr lang="en-ZA" sz="1100">
                <a:solidFill>
                  <a:srgbClr val="FF0000"/>
                </a:solidFill>
                <a:latin typeface="Arial"/>
                <a:ea typeface="Arial"/>
                <a:cs typeface="Arial"/>
                <a:sym typeface="Arial"/>
              </a:rPr>
              <a:t>Note to teachers</a:t>
            </a:r>
            <a:r>
              <a:rPr lang="en-ZA" sz="1100">
                <a:solidFill>
                  <a:srgbClr val="595959"/>
                </a:solidFill>
                <a:latin typeface="Arial"/>
                <a:ea typeface="Arial"/>
                <a:cs typeface="Arial"/>
                <a:sym typeface="Arial"/>
              </a:rPr>
              <a:t>- One of the best ways for learners to learn is from their peers. This lesson will create opportunities for several short discussions for learners to reflect. Its important to keep these discussions short. If groups look like they are finished, then start the feedback session. Keep on encouraging participation in groups. Learners will take time to warm up but hopefully really get into the discussion.)</a:t>
            </a:r>
            <a:endParaRPr sz="1100">
              <a:solidFill>
                <a:srgbClr val="595959"/>
              </a:solidFill>
              <a:latin typeface="Arial"/>
              <a:ea typeface="Arial"/>
              <a:cs typeface="Arial"/>
              <a:sym typeface="Arial"/>
            </a:endParaRPr>
          </a:p>
          <a:p>
            <a:pPr marL="499110" lvl="0" indent="0" algn="l" rtl="0">
              <a:spcBef>
                <a:spcPts val="0"/>
              </a:spcBef>
              <a:spcAft>
                <a:spcPts val="0"/>
              </a:spcAft>
              <a:buClr>
                <a:schemeClr val="dk1"/>
              </a:buClr>
              <a:buSzPts val="1100"/>
              <a:buFont typeface="Arial"/>
              <a:buNone/>
            </a:pPr>
            <a:endParaRPr sz="1100">
              <a:solidFill>
                <a:srgbClr val="595959"/>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ZA" sz="1100">
                <a:solidFill>
                  <a:srgbClr val="595959"/>
                </a:solidFill>
                <a:latin typeface="Arial"/>
                <a:ea typeface="Arial"/>
                <a:cs typeface="Arial"/>
                <a:sym typeface="Arial"/>
              </a:rPr>
              <a:t>Welcome back grade 10’s. We have spent the last few lessons understanding the impact of hormones on our body and emotions. In the last lesson we looked  at how your peers could have a negative and positive influence on you. In your groups discuss TWO examples of peer pressure that is negative and TWO that is positive.</a:t>
            </a:r>
            <a:endParaRPr sz="1100">
              <a:solidFill>
                <a:srgbClr val="595959"/>
              </a:solidFill>
              <a:latin typeface="Arial"/>
              <a:ea typeface="Arial"/>
              <a:cs typeface="Arial"/>
              <a:sym typeface="Arial"/>
            </a:endParaRPr>
          </a:p>
          <a:p>
            <a:pPr marL="499110" lvl="0" indent="0" algn="l" rtl="0">
              <a:spcBef>
                <a:spcPts val="0"/>
              </a:spcBef>
              <a:spcAft>
                <a:spcPts val="0"/>
              </a:spcAft>
              <a:buClr>
                <a:schemeClr val="dk1"/>
              </a:buClr>
              <a:buSzPts val="1100"/>
              <a:buFont typeface="Arial"/>
              <a:buNone/>
            </a:pPr>
            <a:endParaRPr sz="1100">
              <a:solidFill>
                <a:srgbClr val="595959"/>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ZA" sz="1100">
                <a:solidFill>
                  <a:srgbClr val="595959"/>
                </a:solidFill>
                <a:latin typeface="Arial"/>
                <a:ea typeface="Arial"/>
                <a:cs typeface="Arial"/>
                <a:sym typeface="Arial"/>
              </a:rPr>
              <a:t>(Allow 3min for group discussion.)</a:t>
            </a:r>
            <a:endParaRPr sz="1100">
              <a:solidFill>
                <a:srgbClr val="595959"/>
              </a:solidFill>
              <a:latin typeface="Arial"/>
              <a:ea typeface="Arial"/>
              <a:cs typeface="Arial"/>
              <a:sym typeface="Arial"/>
            </a:endParaRPr>
          </a:p>
          <a:p>
            <a:pPr marL="499110" lvl="0" indent="0" algn="l" rtl="0">
              <a:spcBef>
                <a:spcPts val="0"/>
              </a:spcBef>
              <a:spcAft>
                <a:spcPts val="0"/>
              </a:spcAft>
              <a:buClr>
                <a:schemeClr val="dk1"/>
              </a:buClr>
              <a:buSzPts val="1100"/>
              <a:buFont typeface="Arial"/>
              <a:buNone/>
            </a:pPr>
            <a:endParaRPr sz="1100">
              <a:solidFill>
                <a:srgbClr val="595959"/>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ZA" sz="1100">
                <a:solidFill>
                  <a:srgbClr val="595959"/>
                </a:solidFill>
                <a:latin typeface="Arial"/>
                <a:ea typeface="Arial"/>
                <a:cs typeface="Arial"/>
                <a:sym typeface="Arial"/>
              </a:rPr>
              <a:t>We can see that peer pressure can sometimes be the result of being in a situation where we feel pushed into a corner. Many teenagers have been interviewed about teen pregnancy and many of them responded by saying they didn't plan to get pregnant “It just happened” or some would say “I don’t know what I was thinking”. It’s not that they didn’t know that that unprotected sex could end up in an unwanted pregnancy. They just ended up in a situation where feelings became more important than reason. </a:t>
            </a:r>
            <a:endParaRPr sz="1100">
              <a:solidFill>
                <a:srgbClr val="595959"/>
              </a:solidFill>
              <a:latin typeface="Arial"/>
              <a:ea typeface="Arial"/>
              <a:cs typeface="Arial"/>
              <a:sym typeface="Arial"/>
            </a:endParaRPr>
          </a:p>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Slide 2:</a:t>
            </a:r>
            <a:endParaRPr/>
          </a:p>
          <a:p>
            <a:pPr marL="0" lvl="0" indent="0" algn="l" rtl="0">
              <a:spcBef>
                <a:spcPts val="0"/>
              </a:spcBef>
              <a:spcAft>
                <a:spcPts val="0"/>
              </a:spcAft>
              <a:buNone/>
            </a:pPr>
            <a:endParaRPr/>
          </a:p>
          <a:p>
            <a:pPr marL="0" lvl="0" indent="0" algn="l" rtl="0">
              <a:spcBef>
                <a:spcPts val="0"/>
              </a:spcBef>
              <a:spcAft>
                <a:spcPts val="0"/>
              </a:spcAft>
              <a:buNone/>
            </a:pPr>
            <a:r>
              <a:rPr lang="en-ZA" sz="1100">
                <a:solidFill>
                  <a:srgbClr val="595959"/>
                </a:solidFill>
                <a:latin typeface="Arial"/>
                <a:ea typeface="Arial"/>
                <a:cs typeface="Arial"/>
                <a:sym typeface="Arial"/>
              </a:rPr>
              <a:t>Certain behaviours increase the chance of leading towards sexual intercourse and possibly teen pregnancy. One of the known factors is drugs or alcohol abuse. In your groups discuss the following:</a:t>
            </a:r>
            <a:endParaRPr sz="1100">
              <a:solidFill>
                <a:srgbClr val="595959"/>
              </a:solidFill>
              <a:latin typeface="Arial"/>
              <a:ea typeface="Arial"/>
              <a:cs typeface="Arial"/>
              <a:sym typeface="Arial"/>
            </a:endParaRPr>
          </a:p>
          <a:p>
            <a:pPr marL="720090" lvl="0" indent="-339725" algn="l" rtl="0">
              <a:spcBef>
                <a:spcPts val="0"/>
              </a:spcBef>
              <a:spcAft>
                <a:spcPts val="0"/>
              </a:spcAft>
              <a:buClr>
                <a:srgbClr val="595959"/>
              </a:buClr>
              <a:buSzPts val="1100"/>
              <a:buFont typeface="Arial"/>
              <a:buChar char="⮚"/>
            </a:pPr>
            <a:r>
              <a:rPr lang="en-ZA" sz="1100">
                <a:solidFill>
                  <a:srgbClr val="595959"/>
                </a:solidFill>
                <a:latin typeface="Arial"/>
                <a:ea typeface="Arial"/>
                <a:cs typeface="Arial"/>
                <a:sym typeface="Arial"/>
              </a:rPr>
              <a:t>Identify why these substances could lead to an unwanted pregnancy.</a:t>
            </a:r>
            <a:endParaRPr sz="1100">
              <a:solidFill>
                <a:srgbClr val="595959"/>
              </a:solidFill>
              <a:latin typeface="Arial"/>
              <a:ea typeface="Arial"/>
              <a:cs typeface="Arial"/>
              <a:sym typeface="Arial"/>
            </a:endParaRPr>
          </a:p>
          <a:p>
            <a:pPr marL="720090" lvl="0" indent="-339725" algn="l" rtl="0">
              <a:spcBef>
                <a:spcPts val="0"/>
              </a:spcBef>
              <a:spcAft>
                <a:spcPts val="0"/>
              </a:spcAft>
              <a:buClr>
                <a:srgbClr val="595959"/>
              </a:buClr>
              <a:buSzPts val="1100"/>
              <a:buFont typeface="Arial"/>
              <a:buChar char="⮚"/>
            </a:pPr>
            <a:r>
              <a:rPr lang="en-ZA" sz="1100">
                <a:solidFill>
                  <a:srgbClr val="595959"/>
                </a:solidFill>
                <a:latin typeface="Arial"/>
                <a:ea typeface="Arial"/>
                <a:cs typeface="Arial"/>
                <a:sym typeface="Arial"/>
              </a:rPr>
              <a:t>Imagine your best friend, Shelly, has told you she is going to a party at Tom’s house. Everyone knows Tom’s parties are wild with lots of alcohol.  What advice would you give your friend to ensure she doesn’t end up in  situations where she could fall pregnant . As a group, plan a strategy to protect your friend.?</a:t>
            </a:r>
            <a:endParaRPr sz="1100">
              <a:solidFill>
                <a:srgbClr val="595959"/>
              </a:solidFill>
              <a:latin typeface="Arial"/>
              <a:ea typeface="Arial"/>
              <a:cs typeface="Arial"/>
              <a:sym typeface="Arial"/>
            </a:endParaRPr>
          </a:p>
          <a:p>
            <a:pPr marL="457200" lvl="0" indent="0" algn="l" rtl="0">
              <a:spcBef>
                <a:spcPts val="0"/>
              </a:spcBef>
              <a:spcAft>
                <a:spcPts val="0"/>
              </a:spcAft>
              <a:buClr>
                <a:schemeClr val="dk1"/>
              </a:buClr>
              <a:buSzPts val="1100"/>
              <a:buFont typeface="Arial"/>
              <a:buNone/>
            </a:pPr>
            <a:endParaRPr sz="1100">
              <a:solidFill>
                <a:srgbClr val="595959"/>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ZA" sz="1100">
                <a:solidFill>
                  <a:srgbClr val="595959"/>
                </a:solidFill>
                <a:latin typeface="Arial"/>
                <a:ea typeface="Arial"/>
                <a:cs typeface="Arial"/>
                <a:sym typeface="Arial"/>
              </a:rPr>
              <a:t>(Allow groups 3min for discussion and 2min for feedback to the class.)</a:t>
            </a:r>
            <a:endParaRPr sz="1100">
              <a:solidFill>
                <a:srgbClr val="595959"/>
              </a:solidFill>
              <a:latin typeface="Arial"/>
              <a:ea typeface="Arial"/>
              <a:cs typeface="Arial"/>
              <a:sym typeface="Arial"/>
            </a:endParaRPr>
          </a:p>
          <a:p>
            <a:pPr marL="457200" lvl="0" indent="0" algn="l" rtl="0">
              <a:spcBef>
                <a:spcPts val="0"/>
              </a:spcBef>
              <a:spcAft>
                <a:spcPts val="0"/>
              </a:spcAft>
              <a:buClr>
                <a:schemeClr val="dk1"/>
              </a:buClr>
              <a:buSzPts val="1100"/>
              <a:buFont typeface="Arial"/>
              <a:buNone/>
            </a:pPr>
            <a:endParaRPr sz="1100">
              <a:solidFill>
                <a:srgbClr val="595959"/>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ZA" sz="1100">
                <a:solidFill>
                  <a:srgbClr val="595959"/>
                </a:solidFill>
                <a:latin typeface="Arial"/>
                <a:ea typeface="Arial"/>
                <a:cs typeface="Arial"/>
                <a:sym typeface="Arial"/>
              </a:rPr>
              <a:t>Well done grade 10’s! Great feedback. We can see that the situation is influenced by a lack of clarity that comes from being under the influence as the brain does not function well. There is a lack of responsibility and lack of inhibition. Sadly, when the drugs or alcohol wears off you’ll remember what you did and probably feel guilty and wonder why you did what you did.</a:t>
            </a:r>
            <a:endParaRPr sz="1100">
              <a:solidFill>
                <a:srgbClr val="595959"/>
              </a:solidFill>
              <a:latin typeface="Arial"/>
              <a:ea typeface="Arial"/>
              <a:cs typeface="Arial"/>
              <a:sym typeface="Arial"/>
            </a:endParaRPr>
          </a:p>
          <a:p>
            <a:pPr marL="457200" lvl="0" indent="0" algn="l" rtl="0">
              <a:spcBef>
                <a:spcPts val="0"/>
              </a:spcBef>
              <a:spcAft>
                <a:spcPts val="0"/>
              </a:spcAft>
              <a:buClr>
                <a:schemeClr val="dk1"/>
              </a:buClr>
              <a:buSzPts val="1100"/>
              <a:buFont typeface="Arial"/>
              <a:buNone/>
            </a:pPr>
            <a:endParaRPr sz="1100">
              <a:solidFill>
                <a:srgbClr val="595959"/>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ZA" sz="1100">
                <a:solidFill>
                  <a:srgbClr val="595959"/>
                </a:solidFill>
                <a:latin typeface="Arial"/>
                <a:ea typeface="Arial"/>
                <a:cs typeface="Arial"/>
                <a:sym typeface="Arial"/>
              </a:rPr>
              <a:t>As a class you have done so well today in the discussions. It’s time to see if you can help some famous friends with some advice.</a:t>
            </a:r>
            <a:endParaRPr sz="1100">
              <a:solidFill>
                <a:srgbClr val="595959"/>
              </a:solidFill>
              <a:latin typeface="Arial"/>
              <a:ea typeface="Arial"/>
              <a:cs typeface="Arial"/>
              <a:sym typeface="Arial"/>
            </a:endParaRPr>
          </a:p>
          <a:p>
            <a:pPr marL="0" lvl="0" indent="0" algn="l" rtl="0">
              <a:spcBef>
                <a:spcPts val="0"/>
              </a:spcBef>
              <a:spcAft>
                <a:spcPts val="0"/>
              </a:spcAft>
              <a:buNone/>
            </a:pPr>
            <a:endParaRPr>
              <a:solidFill>
                <a:srgbClr val="000000"/>
              </a:solidFill>
              <a:latin typeface="Arial"/>
              <a:ea typeface="Arial"/>
              <a:cs typeface="Arial"/>
              <a:sym typeface="Arial"/>
            </a:endParaRPr>
          </a:p>
        </p:txBody>
      </p:sp>
      <p:sp>
        <p:nvSpPr>
          <p:cNvPr id="92" name="Google Shape;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Slide 3-4 HELP the cast! 10min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200"/>
              <a:buFont typeface="Calibri"/>
              <a:buNone/>
            </a:pPr>
            <a:r>
              <a:rPr lang="en-ZA" sz="1200"/>
              <a:t>On the top row we have Sandile and  Nelisa. Today you will catch a glimpse into the behind  the scene moments of these four FAMOUS teenagers.</a:t>
            </a:r>
            <a:endParaRPr/>
          </a:p>
          <a:p>
            <a:pPr marL="0" lvl="0" indent="0" algn="l" rtl="0">
              <a:spcBef>
                <a:spcPts val="0"/>
              </a:spcBef>
              <a:spcAft>
                <a:spcPts val="0"/>
              </a:spcAft>
              <a:buClr>
                <a:schemeClr val="dk1"/>
              </a:buClr>
              <a:buSzPts val="1200"/>
              <a:buFont typeface="Calibri"/>
              <a:buNone/>
            </a:pPr>
            <a:endParaRPr sz="1200"/>
          </a:p>
          <a:p>
            <a:pPr marL="0" lvl="0" indent="0" algn="l" rtl="0">
              <a:spcBef>
                <a:spcPts val="0"/>
              </a:spcBef>
              <a:spcAft>
                <a:spcPts val="0"/>
              </a:spcAft>
              <a:buClr>
                <a:schemeClr val="dk1"/>
              </a:buClr>
              <a:buSzPts val="1200"/>
              <a:buFont typeface="Calibri"/>
              <a:buNone/>
            </a:pPr>
            <a:r>
              <a:rPr lang="en-ZA" sz="1200"/>
              <a:t>Each of these characters have been struggling through some challenging situations and have requested to sit with a teen counsellor for advice. You are that counse</a:t>
            </a:r>
            <a:r>
              <a:rPr lang="en-ZA"/>
              <a:t>l</a:t>
            </a:r>
            <a:r>
              <a:rPr lang="en-ZA" sz="1200"/>
              <a:t>lor. Listen up as we hear what their challenges are. </a:t>
            </a:r>
            <a:endParaRPr/>
          </a:p>
          <a:p>
            <a:pPr marL="0" lvl="0" indent="0" algn="l" rtl="0">
              <a:spcBef>
                <a:spcPts val="0"/>
              </a:spcBef>
              <a:spcAft>
                <a:spcPts val="0"/>
              </a:spcAft>
              <a:buClr>
                <a:schemeClr val="dk1"/>
              </a:buClr>
              <a:buSzPts val="1200"/>
              <a:buFont typeface="Calibri"/>
              <a:buNone/>
            </a:pPr>
            <a:r>
              <a:rPr lang="en-ZA" sz="1200"/>
              <a:t>Get ready because they need your HELP!</a:t>
            </a:r>
            <a:endParaRPr/>
          </a:p>
          <a:p>
            <a:pPr marL="0" lvl="0" indent="0" algn="l" rtl="0">
              <a:spcBef>
                <a:spcPts val="0"/>
              </a:spcBef>
              <a:spcAft>
                <a:spcPts val="0"/>
              </a:spcAft>
              <a:buNone/>
            </a:pPr>
            <a:endParaRPr/>
          </a:p>
        </p:txBody>
      </p:sp>
      <p:sp>
        <p:nvSpPr>
          <p:cNvPr id="99" name="Google Shape;9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Slide 4: Teaching and Case Study</a:t>
            </a:r>
            <a:endParaRPr/>
          </a:p>
          <a:p>
            <a:pPr marL="0" lvl="0" indent="0" algn="l" rtl="0">
              <a:spcBef>
                <a:spcPts val="0"/>
              </a:spcBef>
              <a:spcAft>
                <a:spcPts val="0"/>
              </a:spcAft>
              <a:buNone/>
            </a:pPr>
            <a:endParaRPr/>
          </a:p>
          <a:p>
            <a:pPr marL="450215" lvl="0" indent="-249555" algn="l" rtl="0">
              <a:spcBef>
                <a:spcPts val="0"/>
              </a:spcBef>
              <a:spcAft>
                <a:spcPts val="0"/>
              </a:spcAft>
              <a:buClr>
                <a:srgbClr val="595959"/>
              </a:buClr>
              <a:buSzPts val="1100"/>
              <a:buFont typeface="Arial"/>
              <a:buChar char="●"/>
            </a:pPr>
            <a:r>
              <a:rPr lang="en-ZA" sz="1100">
                <a:solidFill>
                  <a:srgbClr val="595959"/>
                </a:solidFill>
                <a:latin typeface="Arial"/>
                <a:ea typeface="Arial"/>
                <a:cs typeface="Arial"/>
                <a:sym typeface="Arial"/>
              </a:rPr>
              <a:t>Let’s start with Sandile and Nelisa…</a:t>
            </a:r>
            <a:endParaRPr sz="1100">
              <a:solidFill>
                <a:srgbClr val="595959"/>
              </a:solidFill>
              <a:latin typeface="Arial"/>
              <a:ea typeface="Arial"/>
              <a:cs typeface="Arial"/>
              <a:sym typeface="Arial"/>
            </a:endParaRPr>
          </a:p>
          <a:p>
            <a:pPr marL="450215" lvl="0" indent="0" algn="l" rtl="0">
              <a:spcBef>
                <a:spcPts val="0"/>
              </a:spcBef>
              <a:spcAft>
                <a:spcPts val="0"/>
              </a:spcAft>
              <a:buClr>
                <a:schemeClr val="dk1"/>
              </a:buClr>
              <a:buSzPts val="1100"/>
              <a:buFont typeface="Arial"/>
              <a:buNone/>
            </a:pPr>
            <a:endParaRPr sz="1100">
              <a:solidFill>
                <a:srgbClr val="595959"/>
              </a:solidFill>
              <a:latin typeface="Arial"/>
              <a:ea typeface="Arial"/>
              <a:cs typeface="Arial"/>
              <a:sym typeface="Arial"/>
            </a:endParaRPr>
          </a:p>
          <a:p>
            <a:pPr marL="450215" lvl="0" indent="0" algn="l" rtl="0">
              <a:spcBef>
                <a:spcPts val="0"/>
              </a:spcBef>
              <a:spcAft>
                <a:spcPts val="0"/>
              </a:spcAft>
              <a:buClr>
                <a:schemeClr val="dk1"/>
              </a:buClr>
              <a:buSzPts val="1100"/>
              <a:buFont typeface="Arial"/>
              <a:buNone/>
            </a:pPr>
            <a:r>
              <a:rPr lang="en-ZA" sz="1100">
                <a:solidFill>
                  <a:srgbClr val="595959"/>
                </a:solidFill>
                <a:latin typeface="Arial"/>
                <a:ea typeface="Arial"/>
                <a:cs typeface="Arial"/>
                <a:sym typeface="Arial"/>
              </a:rPr>
              <a:t>“Sandile is 16 and has been together with Nelisa for the last 8 months. His friends cannot believe he has not even kissed her let alone had sex. Sandile is not bothered by all their teasing because he has strong values that influence how he treats Nelisa. He is a virgin and intends to stay that way until he is married one day.”</a:t>
            </a:r>
            <a:endParaRPr sz="1100">
              <a:solidFill>
                <a:srgbClr val="595959"/>
              </a:solidFill>
              <a:latin typeface="Arial"/>
              <a:ea typeface="Arial"/>
              <a:cs typeface="Arial"/>
              <a:sym typeface="Arial"/>
            </a:endParaRPr>
          </a:p>
          <a:p>
            <a:pPr marL="450215" lvl="0" indent="0" algn="l" rtl="0">
              <a:spcBef>
                <a:spcPts val="0"/>
              </a:spcBef>
              <a:spcAft>
                <a:spcPts val="0"/>
              </a:spcAft>
              <a:buClr>
                <a:schemeClr val="dk1"/>
              </a:buClr>
              <a:buSzPts val="1100"/>
              <a:buFont typeface="Arial"/>
              <a:buNone/>
            </a:pPr>
            <a:endParaRPr sz="1100">
              <a:solidFill>
                <a:srgbClr val="595959"/>
              </a:solidFill>
              <a:latin typeface="Arial"/>
              <a:ea typeface="Arial"/>
              <a:cs typeface="Arial"/>
              <a:sym typeface="Arial"/>
            </a:endParaRPr>
          </a:p>
          <a:p>
            <a:pPr marL="450215" lvl="0" indent="0" algn="l" rtl="0">
              <a:spcBef>
                <a:spcPts val="0"/>
              </a:spcBef>
              <a:spcAft>
                <a:spcPts val="0"/>
              </a:spcAft>
              <a:buClr>
                <a:schemeClr val="dk1"/>
              </a:buClr>
              <a:buSzPts val="1100"/>
              <a:buFont typeface="Arial"/>
              <a:buNone/>
            </a:pPr>
            <a:r>
              <a:rPr lang="en-ZA" sz="1100">
                <a:solidFill>
                  <a:srgbClr val="595959"/>
                </a:solidFill>
                <a:latin typeface="Arial"/>
                <a:ea typeface="Arial"/>
                <a:cs typeface="Arial"/>
                <a:sym typeface="Arial"/>
              </a:rPr>
              <a:t>Let’s just take a moment and just quickly recap from Grd 9. Can anyone remember what values are? </a:t>
            </a:r>
            <a:endParaRPr sz="1100">
              <a:solidFill>
                <a:srgbClr val="595959"/>
              </a:solidFill>
              <a:latin typeface="Arial"/>
              <a:ea typeface="Arial"/>
              <a:cs typeface="Arial"/>
              <a:sym typeface="Arial"/>
            </a:endParaRPr>
          </a:p>
          <a:p>
            <a:pPr marL="450215" lvl="0" indent="0" algn="l" rtl="0">
              <a:spcBef>
                <a:spcPts val="0"/>
              </a:spcBef>
              <a:spcAft>
                <a:spcPts val="0"/>
              </a:spcAft>
              <a:buClr>
                <a:schemeClr val="dk1"/>
              </a:buClr>
              <a:buSzPts val="1100"/>
              <a:buFont typeface="Arial"/>
              <a:buNone/>
            </a:pPr>
            <a:endParaRPr sz="1100">
              <a:solidFill>
                <a:srgbClr val="595959"/>
              </a:solidFill>
              <a:latin typeface="Arial"/>
              <a:ea typeface="Arial"/>
              <a:cs typeface="Arial"/>
              <a:sym typeface="Arial"/>
            </a:endParaRPr>
          </a:p>
          <a:p>
            <a:pPr marL="450215" lvl="0" indent="0" algn="l" rtl="0">
              <a:spcBef>
                <a:spcPts val="0"/>
              </a:spcBef>
              <a:spcAft>
                <a:spcPts val="0"/>
              </a:spcAft>
              <a:buClr>
                <a:schemeClr val="dk1"/>
              </a:buClr>
              <a:buSzPts val="1100"/>
              <a:buFont typeface="Arial"/>
              <a:buNone/>
            </a:pPr>
            <a:r>
              <a:rPr lang="en-ZA" sz="1100">
                <a:solidFill>
                  <a:srgbClr val="595959"/>
                </a:solidFill>
                <a:latin typeface="Arial"/>
                <a:ea typeface="Arial"/>
                <a:cs typeface="Arial"/>
                <a:sym typeface="Arial"/>
              </a:rPr>
              <a:t>They are what you believe in and see as important and worthwhile. Looking at what Sandile has said about himself, name THREE values that you think Sandile has. (allow learners in the class to respond)</a:t>
            </a:r>
            <a:endParaRPr sz="1100">
              <a:solidFill>
                <a:srgbClr val="595959"/>
              </a:solidFill>
              <a:latin typeface="Arial"/>
              <a:ea typeface="Arial"/>
              <a:cs typeface="Arial"/>
              <a:sym typeface="Arial"/>
            </a:endParaRPr>
          </a:p>
          <a:p>
            <a:pPr marL="450215" lvl="0" indent="0" algn="l" rtl="0">
              <a:spcBef>
                <a:spcPts val="0"/>
              </a:spcBef>
              <a:spcAft>
                <a:spcPts val="0"/>
              </a:spcAft>
              <a:buClr>
                <a:schemeClr val="dk1"/>
              </a:buClr>
              <a:buSzPts val="1100"/>
              <a:buFont typeface="Arial"/>
              <a:buNone/>
            </a:pPr>
            <a:endParaRPr sz="1100">
              <a:solidFill>
                <a:srgbClr val="595959"/>
              </a:solidFill>
              <a:latin typeface="Arial"/>
              <a:ea typeface="Arial"/>
              <a:cs typeface="Arial"/>
              <a:sym typeface="Arial"/>
            </a:endParaRPr>
          </a:p>
          <a:p>
            <a:pPr marL="450215" lvl="0" indent="0" algn="l" rtl="0">
              <a:spcBef>
                <a:spcPts val="0"/>
              </a:spcBef>
              <a:spcAft>
                <a:spcPts val="0"/>
              </a:spcAft>
              <a:buClr>
                <a:schemeClr val="dk1"/>
              </a:buClr>
              <a:buSzPts val="1100"/>
              <a:buFont typeface="Arial"/>
              <a:buNone/>
            </a:pPr>
            <a:r>
              <a:rPr lang="en-ZA" sz="1100">
                <a:solidFill>
                  <a:srgbClr val="595959"/>
                </a:solidFill>
                <a:latin typeface="Arial"/>
                <a:ea typeface="Arial"/>
                <a:cs typeface="Arial"/>
                <a:sym typeface="Arial"/>
              </a:rPr>
              <a:t>The fact that Sandile has chosen to abstain from sex until marriage shows that he respects Nelisa. He uses self-control to manage his desires and influence the decisions he makes. </a:t>
            </a:r>
            <a:endParaRPr sz="1100">
              <a:solidFill>
                <a:srgbClr val="595959"/>
              </a:solidFill>
              <a:latin typeface="Arial"/>
              <a:ea typeface="Arial"/>
              <a:cs typeface="Arial"/>
              <a:sym typeface="Arial"/>
            </a:endParaRPr>
          </a:p>
          <a:p>
            <a:pPr marL="450215" lvl="0" indent="0" algn="l" rtl="0">
              <a:spcBef>
                <a:spcPts val="0"/>
              </a:spcBef>
              <a:spcAft>
                <a:spcPts val="0"/>
              </a:spcAft>
              <a:buClr>
                <a:schemeClr val="dk1"/>
              </a:buClr>
              <a:buSzPts val="1100"/>
              <a:buFont typeface="Arial"/>
              <a:buNone/>
            </a:pPr>
            <a:endParaRPr sz="1100">
              <a:solidFill>
                <a:srgbClr val="595959"/>
              </a:solidFill>
              <a:latin typeface="Arial"/>
              <a:ea typeface="Arial"/>
              <a:cs typeface="Arial"/>
              <a:sym typeface="Arial"/>
            </a:endParaRPr>
          </a:p>
          <a:p>
            <a:pPr marL="450215" lvl="0" indent="0" algn="l" rtl="0">
              <a:spcBef>
                <a:spcPts val="0"/>
              </a:spcBef>
              <a:spcAft>
                <a:spcPts val="0"/>
              </a:spcAft>
              <a:buClr>
                <a:schemeClr val="dk1"/>
              </a:buClr>
              <a:buSzPts val="1100"/>
              <a:buFont typeface="Arial"/>
              <a:buNone/>
            </a:pPr>
            <a:r>
              <a:rPr lang="en-ZA" sz="1100">
                <a:solidFill>
                  <a:srgbClr val="595959"/>
                </a:solidFill>
                <a:latin typeface="Arial"/>
                <a:ea typeface="Arial"/>
                <a:cs typeface="Arial"/>
                <a:sym typeface="Arial"/>
              </a:rPr>
              <a:t>Other values that would protect you from risky behaviour:</a:t>
            </a:r>
            <a:endParaRPr sz="1100">
              <a:solidFill>
                <a:srgbClr val="595959"/>
              </a:solidFill>
              <a:latin typeface="Arial"/>
              <a:ea typeface="Arial"/>
              <a:cs typeface="Arial"/>
              <a:sym typeface="Arial"/>
            </a:endParaRPr>
          </a:p>
          <a:p>
            <a:pPr marL="900430" lvl="0" indent="-429895" algn="l" rtl="0">
              <a:spcBef>
                <a:spcPts val="0"/>
              </a:spcBef>
              <a:spcAft>
                <a:spcPts val="0"/>
              </a:spcAft>
              <a:buClr>
                <a:srgbClr val="595959"/>
              </a:buClr>
              <a:buSzPts val="1100"/>
              <a:buFont typeface="Arial"/>
              <a:buChar char="⮚"/>
            </a:pPr>
            <a:r>
              <a:rPr lang="en-ZA" sz="1100">
                <a:solidFill>
                  <a:srgbClr val="595959"/>
                </a:solidFill>
                <a:latin typeface="Arial"/>
                <a:ea typeface="Arial"/>
                <a:cs typeface="Arial"/>
                <a:sym typeface="Arial"/>
              </a:rPr>
              <a:t>Respect for yourself- Always treat your friends the way you would treat yourself. Look out to protect them and don’t choose situations that would cause yourself harm.</a:t>
            </a:r>
            <a:endParaRPr sz="1100">
              <a:solidFill>
                <a:srgbClr val="595959"/>
              </a:solidFill>
              <a:latin typeface="Arial"/>
              <a:ea typeface="Arial"/>
              <a:cs typeface="Arial"/>
              <a:sym typeface="Arial"/>
            </a:endParaRPr>
          </a:p>
          <a:p>
            <a:pPr marL="900430" lvl="0" indent="-429895" algn="l" rtl="0">
              <a:spcBef>
                <a:spcPts val="0"/>
              </a:spcBef>
              <a:spcAft>
                <a:spcPts val="0"/>
              </a:spcAft>
              <a:buClr>
                <a:srgbClr val="595959"/>
              </a:buClr>
              <a:buSzPts val="1100"/>
              <a:buFont typeface="Arial"/>
              <a:buChar char="⮚"/>
            </a:pPr>
            <a:r>
              <a:rPr lang="en-ZA" sz="1100">
                <a:solidFill>
                  <a:srgbClr val="595959"/>
                </a:solidFill>
                <a:latin typeface="Arial"/>
                <a:ea typeface="Arial"/>
                <a:cs typeface="Arial"/>
                <a:sym typeface="Arial"/>
              </a:rPr>
              <a:t>Abstinence- This means no sex of any kind at all until marraige. There are many that question the value of abstinance today. However, it is still the only 100% guarantee of not getting pregnant and contracting a STI (sexaully transmitted infection.)</a:t>
            </a:r>
            <a:endParaRPr sz="1100">
              <a:solidFill>
                <a:srgbClr val="595959"/>
              </a:solidFill>
              <a:latin typeface="Arial"/>
              <a:ea typeface="Arial"/>
              <a:cs typeface="Arial"/>
              <a:sym typeface="Arial"/>
            </a:endParaRPr>
          </a:p>
          <a:p>
            <a:pPr marL="900430" lvl="0" indent="-429895" algn="l" rtl="0">
              <a:spcBef>
                <a:spcPts val="0"/>
              </a:spcBef>
              <a:spcAft>
                <a:spcPts val="0"/>
              </a:spcAft>
              <a:buClr>
                <a:srgbClr val="595959"/>
              </a:buClr>
              <a:buSzPts val="1100"/>
              <a:buFont typeface="Arial"/>
              <a:buChar char="⮚"/>
            </a:pPr>
            <a:r>
              <a:rPr lang="en-ZA" sz="1100">
                <a:solidFill>
                  <a:srgbClr val="595959"/>
                </a:solidFill>
                <a:latin typeface="Arial"/>
                <a:ea typeface="Arial"/>
                <a:cs typeface="Arial"/>
                <a:sym typeface="Arial"/>
              </a:rPr>
              <a:t>Self-control- Having self-control means you have power over your sexual urges and needs. They don’t drive you and rule your life. You think carefully before you do anything. </a:t>
            </a:r>
            <a:endParaRPr sz="1100">
              <a:solidFill>
                <a:srgbClr val="595959"/>
              </a:solidFill>
              <a:latin typeface="Arial"/>
              <a:ea typeface="Arial"/>
              <a:cs typeface="Arial"/>
              <a:sym typeface="Arial"/>
            </a:endParaRPr>
          </a:p>
          <a:p>
            <a:pPr marL="900430" lvl="0" indent="-429895" algn="l" rtl="0">
              <a:spcBef>
                <a:spcPts val="0"/>
              </a:spcBef>
              <a:spcAft>
                <a:spcPts val="0"/>
              </a:spcAft>
              <a:buClr>
                <a:srgbClr val="595959"/>
              </a:buClr>
              <a:buSzPts val="1100"/>
              <a:buFont typeface="Arial"/>
              <a:buChar char="⮚"/>
            </a:pPr>
            <a:r>
              <a:rPr lang="en-ZA" sz="1100">
                <a:solidFill>
                  <a:srgbClr val="595959"/>
                </a:solidFill>
                <a:latin typeface="Arial"/>
                <a:ea typeface="Arial"/>
                <a:cs typeface="Arial"/>
                <a:sym typeface="Arial"/>
              </a:rPr>
              <a:t>Right to privacy- Each teenager has a right to privacy. ,You may keep a private journal where you record your own feelings and urges-and all of it is private! and Nobody has the right to touch you or photograph you and make you uncomfortable.</a:t>
            </a:r>
            <a:endParaRPr sz="1100">
              <a:solidFill>
                <a:srgbClr val="595959"/>
              </a:solidFill>
              <a:latin typeface="Arial"/>
              <a:ea typeface="Arial"/>
              <a:cs typeface="Arial"/>
              <a:sym typeface="Arial"/>
            </a:endParaRPr>
          </a:p>
          <a:p>
            <a:pPr marL="900430" lvl="0" indent="-429895" algn="l" rtl="0">
              <a:spcBef>
                <a:spcPts val="0"/>
              </a:spcBef>
              <a:spcAft>
                <a:spcPts val="0"/>
              </a:spcAft>
              <a:buClr>
                <a:srgbClr val="595959"/>
              </a:buClr>
              <a:buSzPts val="1100"/>
              <a:buFont typeface="Arial"/>
              <a:buChar char="⮚"/>
            </a:pPr>
            <a:r>
              <a:rPr lang="en-ZA" sz="1100">
                <a:solidFill>
                  <a:srgbClr val="595959"/>
                </a:solidFill>
                <a:latin typeface="Arial"/>
                <a:ea typeface="Arial"/>
                <a:cs typeface="Arial"/>
                <a:sym typeface="Arial"/>
              </a:rPr>
              <a:t>Right to protect yourself-  You have the right to fight off sexual assault, report it and stay away from someone who touches you inappropriately.</a:t>
            </a:r>
            <a:endParaRPr sz="1100">
              <a:solidFill>
                <a:srgbClr val="595959"/>
              </a:solidFill>
              <a:latin typeface="Arial"/>
              <a:ea typeface="Arial"/>
              <a:cs typeface="Arial"/>
              <a:sym typeface="Arial"/>
            </a:endParaRPr>
          </a:p>
          <a:p>
            <a:pPr marL="900430" lvl="0" indent="-429895" algn="l" rtl="0">
              <a:spcBef>
                <a:spcPts val="0"/>
              </a:spcBef>
              <a:spcAft>
                <a:spcPts val="0"/>
              </a:spcAft>
              <a:buClr>
                <a:srgbClr val="595959"/>
              </a:buClr>
              <a:buSzPts val="1100"/>
              <a:buFont typeface="Arial"/>
              <a:buChar char="⮚"/>
            </a:pPr>
            <a:r>
              <a:rPr lang="en-ZA" sz="1100">
                <a:solidFill>
                  <a:srgbClr val="595959"/>
                </a:solidFill>
                <a:latin typeface="Arial"/>
                <a:ea typeface="Arial"/>
                <a:cs typeface="Arial"/>
                <a:sym typeface="Arial"/>
              </a:rPr>
              <a:t>Right to say No- Your body is your private property. No one has the right to force you to do anything you don’t want to.</a:t>
            </a:r>
            <a:endParaRPr sz="1100">
              <a:solidFill>
                <a:srgbClr val="595959"/>
              </a:solidFill>
              <a:latin typeface="Arial"/>
              <a:ea typeface="Arial"/>
              <a:cs typeface="Arial"/>
              <a:sym typeface="Arial"/>
            </a:endParaRPr>
          </a:p>
          <a:p>
            <a:pPr marL="0" lvl="0" indent="0" algn="l" rtl="0">
              <a:spcBef>
                <a:spcPts val="0"/>
              </a:spcBef>
              <a:spcAft>
                <a:spcPts val="0"/>
              </a:spcAft>
              <a:buNone/>
            </a:pPr>
            <a:endParaRPr/>
          </a:p>
        </p:txBody>
      </p:sp>
      <p:sp>
        <p:nvSpPr>
          <p:cNvPr id="109" name="Google Shape;10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Slide 5: Group and Teach 3+5min</a:t>
            </a:r>
            <a:endParaRPr/>
          </a:p>
          <a:p>
            <a:pPr marL="0" lvl="0" indent="0" algn="l" rtl="0">
              <a:spcBef>
                <a:spcPts val="0"/>
              </a:spcBef>
              <a:spcAft>
                <a:spcPts val="0"/>
              </a:spcAft>
              <a:buNone/>
            </a:pPr>
            <a:endParaRPr sz="1100">
              <a:solidFill>
                <a:srgbClr val="595959"/>
              </a:solidFill>
              <a:latin typeface="Arial"/>
              <a:ea typeface="Arial"/>
              <a:cs typeface="Arial"/>
              <a:sym typeface="Arial"/>
            </a:endParaRPr>
          </a:p>
          <a:p>
            <a:pPr marL="0" lvl="0" indent="0" algn="l" rtl="0">
              <a:spcBef>
                <a:spcPts val="0"/>
              </a:spcBef>
              <a:spcAft>
                <a:spcPts val="0"/>
              </a:spcAft>
              <a:buNone/>
            </a:pPr>
            <a:r>
              <a:rPr lang="en-ZA" sz="1100">
                <a:solidFill>
                  <a:srgbClr val="595959"/>
                </a:solidFill>
                <a:latin typeface="Arial"/>
                <a:ea typeface="Arial"/>
                <a:cs typeface="Arial"/>
                <a:sym typeface="Arial"/>
              </a:rPr>
              <a:t>Nelisa’ story…</a:t>
            </a:r>
            <a:endParaRPr sz="1100">
              <a:solidFill>
                <a:srgbClr val="595959"/>
              </a:solidFill>
              <a:latin typeface="Arial"/>
              <a:ea typeface="Arial"/>
              <a:cs typeface="Arial"/>
              <a:sym typeface="Arial"/>
            </a:endParaRPr>
          </a:p>
          <a:p>
            <a:pPr marL="0" lvl="0" indent="0" algn="l" rtl="0">
              <a:spcBef>
                <a:spcPts val="0"/>
              </a:spcBef>
              <a:spcAft>
                <a:spcPts val="0"/>
              </a:spcAft>
              <a:buNone/>
            </a:pPr>
            <a:endParaRPr sz="1100">
              <a:solidFill>
                <a:srgbClr val="595959"/>
              </a:solidFill>
              <a:latin typeface="Arial"/>
              <a:ea typeface="Arial"/>
              <a:cs typeface="Arial"/>
              <a:sym typeface="Arial"/>
            </a:endParaRPr>
          </a:p>
          <a:p>
            <a:pPr marL="0" lvl="0" indent="0" algn="l" rtl="0">
              <a:spcBef>
                <a:spcPts val="0"/>
              </a:spcBef>
              <a:spcAft>
                <a:spcPts val="0"/>
              </a:spcAft>
              <a:buNone/>
            </a:pPr>
            <a:r>
              <a:rPr lang="en-ZA" sz="1100">
                <a:solidFill>
                  <a:srgbClr val="595959"/>
                </a:solidFill>
                <a:latin typeface="Arial"/>
                <a:ea typeface="Arial"/>
                <a:cs typeface="Arial"/>
                <a:sym typeface="Arial"/>
              </a:rPr>
              <a:t>“Nelisa really cares about Sandile. She is also scared to tell him about an incident that happened to her last year. She went to a party with some friends, they were all drinking alcohol and she ended up being raped by one of the boys in her friendship group.  Nelisa never told anyone. She was ashamed. Nelisa is relieved Sandile believes in abstinence. She’s not too sure how to tell him what happened.”</a:t>
            </a:r>
            <a:endParaRPr sz="1100">
              <a:solidFill>
                <a:srgbClr val="595959"/>
              </a:solidFill>
              <a:latin typeface="Arial"/>
              <a:ea typeface="Arial"/>
              <a:cs typeface="Arial"/>
              <a:sym typeface="Arial"/>
            </a:endParaRPr>
          </a:p>
          <a:p>
            <a:pPr marL="0" lvl="0" indent="0" algn="l" rtl="0">
              <a:spcBef>
                <a:spcPts val="0"/>
              </a:spcBef>
              <a:spcAft>
                <a:spcPts val="0"/>
              </a:spcAft>
              <a:buNone/>
            </a:pPr>
            <a:endParaRPr sz="1100">
              <a:solidFill>
                <a:srgbClr val="595959"/>
              </a:solidFill>
              <a:latin typeface="Arial"/>
              <a:ea typeface="Arial"/>
              <a:cs typeface="Arial"/>
              <a:sym typeface="Arial"/>
            </a:endParaRPr>
          </a:p>
          <a:p>
            <a:pPr marL="0" lvl="0" indent="0" algn="l" rtl="0">
              <a:spcBef>
                <a:spcPts val="0"/>
              </a:spcBef>
              <a:spcAft>
                <a:spcPts val="0"/>
              </a:spcAft>
              <a:buNone/>
            </a:pPr>
            <a:r>
              <a:rPr lang="en-ZA" sz="1100">
                <a:solidFill>
                  <a:srgbClr val="595959"/>
                </a:solidFill>
                <a:latin typeface="Arial"/>
                <a:ea typeface="Arial"/>
                <a:cs typeface="Arial"/>
                <a:sym typeface="Arial"/>
              </a:rPr>
              <a:t>Nelisa clearly has some regrets about her behaviour last year. It’s never ok to rape anyone but sometimes we put ourselves in compromising situations because of alcohol abuse. This experience has clearly impacted Nelisa’s interaction with men. </a:t>
            </a:r>
            <a:endParaRPr sz="1100">
              <a:solidFill>
                <a:srgbClr val="595959"/>
              </a:solidFill>
              <a:latin typeface="Arial"/>
              <a:ea typeface="Arial"/>
              <a:cs typeface="Arial"/>
              <a:sym typeface="Arial"/>
            </a:endParaRPr>
          </a:p>
          <a:p>
            <a:pPr marL="0" lvl="0" indent="0" algn="l" rtl="0">
              <a:spcBef>
                <a:spcPts val="0"/>
              </a:spcBef>
              <a:spcAft>
                <a:spcPts val="0"/>
              </a:spcAft>
              <a:buNone/>
            </a:pPr>
            <a:endParaRPr sz="1100">
              <a:solidFill>
                <a:srgbClr val="595959"/>
              </a:solidFill>
              <a:latin typeface="Arial"/>
              <a:ea typeface="Arial"/>
              <a:cs typeface="Arial"/>
              <a:sym typeface="Arial"/>
            </a:endParaRPr>
          </a:p>
          <a:p>
            <a:pPr marL="0" lvl="0" indent="0" algn="l" rtl="0">
              <a:spcBef>
                <a:spcPts val="0"/>
              </a:spcBef>
              <a:spcAft>
                <a:spcPts val="0"/>
              </a:spcAft>
              <a:buNone/>
            </a:pPr>
            <a:r>
              <a:rPr lang="en-ZA" sz="1100">
                <a:solidFill>
                  <a:srgbClr val="595959"/>
                </a:solidFill>
                <a:latin typeface="Arial"/>
                <a:ea typeface="Arial"/>
                <a:cs typeface="Arial"/>
                <a:sym typeface="Arial"/>
              </a:rPr>
              <a:t>Nelisa and Sandile have come to you for relationship advice. They want to move forward but don’t know how to address their past issues.</a:t>
            </a:r>
            <a:endParaRPr sz="1100">
              <a:solidFill>
                <a:srgbClr val="595959"/>
              </a:solidFill>
              <a:latin typeface="Arial"/>
              <a:ea typeface="Arial"/>
              <a:cs typeface="Arial"/>
              <a:sym typeface="Arial"/>
            </a:endParaRPr>
          </a:p>
          <a:p>
            <a:pPr marL="0" lvl="0" indent="0" algn="l" rtl="0">
              <a:spcBef>
                <a:spcPts val="0"/>
              </a:spcBef>
              <a:spcAft>
                <a:spcPts val="0"/>
              </a:spcAft>
              <a:buNone/>
            </a:pPr>
            <a:endParaRPr sz="1100">
              <a:solidFill>
                <a:srgbClr val="595959"/>
              </a:solidFill>
              <a:latin typeface="Arial"/>
              <a:ea typeface="Arial"/>
              <a:cs typeface="Arial"/>
              <a:sym typeface="Arial"/>
            </a:endParaRPr>
          </a:p>
          <a:p>
            <a:pPr marL="0" lvl="0" indent="0" algn="l" rtl="0">
              <a:spcBef>
                <a:spcPts val="0"/>
              </a:spcBef>
              <a:spcAft>
                <a:spcPts val="0"/>
              </a:spcAft>
              <a:buNone/>
            </a:pPr>
            <a:r>
              <a:rPr lang="en-ZA" sz="1100">
                <a:solidFill>
                  <a:srgbClr val="595959"/>
                </a:solidFill>
                <a:latin typeface="Arial"/>
                <a:ea typeface="Arial"/>
                <a:cs typeface="Arial"/>
                <a:sym typeface="Arial"/>
              </a:rPr>
              <a:t>In your groups briefly discuss how you would advise them to talk about the following:</a:t>
            </a:r>
            <a:endParaRPr sz="1100">
              <a:solidFill>
                <a:srgbClr val="595959"/>
              </a:solidFill>
              <a:latin typeface="Arial"/>
              <a:ea typeface="Arial"/>
              <a:cs typeface="Arial"/>
              <a:sym typeface="Arial"/>
            </a:endParaRPr>
          </a:p>
          <a:p>
            <a:pPr marL="457200" lvl="0" indent="0" algn="l" rtl="0">
              <a:spcBef>
                <a:spcPts val="0"/>
              </a:spcBef>
              <a:spcAft>
                <a:spcPts val="0"/>
              </a:spcAft>
              <a:buClr>
                <a:schemeClr val="dk1"/>
              </a:buClr>
              <a:buSzPts val="1100"/>
              <a:buFont typeface="Arial"/>
              <a:buNone/>
            </a:pPr>
            <a:r>
              <a:rPr lang="en-ZA" sz="1100">
                <a:solidFill>
                  <a:srgbClr val="595959"/>
                </a:solidFill>
                <a:latin typeface="Arial"/>
                <a:ea typeface="Arial"/>
                <a:cs typeface="Arial"/>
                <a:sym typeface="Arial"/>
              </a:rPr>
              <a:t>* Past sexual experiences and how that impacts their present relationship</a:t>
            </a:r>
            <a:endParaRPr sz="1100">
              <a:solidFill>
                <a:srgbClr val="595959"/>
              </a:solidFill>
              <a:latin typeface="Arial"/>
              <a:ea typeface="Arial"/>
              <a:cs typeface="Arial"/>
              <a:sym typeface="Arial"/>
            </a:endParaRPr>
          </a:p>
          <a:p>
            <a:pPr marL="457200" lvl="0" indent="0" algn="l" rtl="0">
              <a:spcBef>
                <a:spcPts val="0"/>
              </a:spcBef>
              <a:spcAft>
                <a:spcPts val="0"/>
              </a:spcAft>
              <a:buClr>
                <a:schemeClr val="dk1"/>
              </a:buClr>
              <a:buSzPts val="1100"/>
              <a:buFont typeface="Arial"/>
              <a:buNone/>
            </a:pPr>
            <a:r>
              <a:rPr lang="en-ZA" sz="1100">
                <a:solidFill>
                  <a:srgbClr val="595959"/>
                </a:solidFill>
                <a:latin typeface="Arial"/>
                <a:ea typeface="Arial"/>
                <a:cs typeface="Arial"/>
                <a:sym typeface="Arial"/>
              </a:rPr>
              <a:t>* Future sexual expectations</a:t>
            </a:r>
            <a:endParaRPr sz="1100">
              <a:solidFill>
                <a:srgbClr val="595959"/>
              </a:solidFill>
              <a:latin typeface="Arial"/>
              <a:ea typeface="Arial"/>
              <a:cs typeface="Arial"/>
              <a:sym typeface="Arial"/>
            </a:endParaRPr>
          </a:p>
          <a:p>
            <a:pPr marL="0" lvl="0" indent="0" algn="l" rtl="0">
              <a:spcBef>
                <a:spcPts val="0"/>
              </a:spcBef>
              <a:spcAft>
                <a:spcPts val="0"/>
              </a:spcAft>
              <a:buNone/>
            </a:pPr>
            <a:endParaRPr sz="1100">
              <a:solidFill>
                <a:srgbClr val="595959"/>
              </a:solidFill>
              <a:latin typeface="Arial"/>
              <a:ea typeface="Arial"/>
              <a:cs typeface="Arial"/>
              <a:sym typeface="Arial"/>
            </a:endParaRPr>
          </a:p>
          <a:p>
            <a:pPr marL="0" lvl="0" indent="0" algn="l" rtl="0">
              <a:spcBef>
                <a:spcPts val="0"/>
              </a:spcBef>
              <a:spcAft>
                <a:spcPts val="0"/>
              </a:spcAft>
              <a:buNone/>
            </a:pPr>
            <a:r>
              <a:rPr lang="en-ZA" sz="1100">
                <a:solidFill>
                  <a:srgbClr val="595959"/>
                </a:solidFill>
                <a:latin typeface="Arial"/>
                <a:ea typeface="Arial"/>
                <a:cs typeface="Arial"/>
                <a:sym typeface="Arial"/>
              </a:rPr>
              <a:t>What can we learn from Nelisa and Sandile’s story?</a:t>
            </a:r>
            <a:endParaRPr sz="1100">
              <a:solidFill>
                <a:srgbClr val="595959"/>
              </a:solidFill>
              <a:latin typeface="Arial"/>
              <a:ea typeface="Arial"/>
              <a:cs typeface="Arial"/>
              <a:sym typeface="Arial"/>
            </a:endParaRPr>
          </a:p>
          <a:p>
            <a:pPr marL="457200" lvl="0" indent="0" algn="l" rtl="0">
              <a:spcBef>
                <a:spcPts val="0"/>
              </a:spcBef>
              <a:spcAft>
                <a:spcPts val="0"/>
              </a:spcAft>
              <a:buClr>
                <a:schemeClr val="dk1"/>
              </a:buClr>
              <a:buSzPts val="1100"/>
              <a:buFont typeface="Arial"/>
              <a:buNone/>
            </a:pPr>
            <a:r>
              <a:rPr lang="en-ZA" sz="1100">
                <a:solidFill>
                  <a:srgbClr val="595959"/>
                </a:solidFill>
                <a:latin typeface="Arial"/>
                <a:ea typeface="Arial"/>
                <a:cs typeface="Arial"/>
                <a:sym typeface="Arial"/>
              </a:rPr>
              <a:t>* Delay becoming sexually active as a teenager. You will prevent problems like an unwanted pregnancy, STI’s and feelings of guilt and self loathing.</a:t>
            </a:r>
            <a:endParaRPr sz="1100">
              <a:solidFill>
                <a:srgbClr val="595959"/>
              </a:solidFill>
              <a:latin typeface="Arial"/>
              <a:ea typeface="Arial"/>
              <a:cs typeface="Arial"/>
              <a:sym typeface="Arial"/>
            </a:endParaRPr>
          </a:p>
          <a:p>
            <a:pPr marL="457200" lvl="0" indent="0" algn="l" rtl="0">
              <a:spcBef>
                <a:spcPts val="0"/>
              </a:spcBef>
              <a:spcAft>
                <a:spcPts val="0"/>
              </a:spcAft>
              <a:buClr>
                <a:schemeClr val="dk1"/>
              </a:buClr>
              <a:buSzPts val="1100"/>
              <a:buFont typeface="Arial"/>
              <a:buNone/>
            </a:pPr>
            <a:r>
              <a:rPr lang="en-ZA" sz="1100">
                <a:solidFill>
                  <a:srgbClr val="595959"/>
                </a:solidFill>
                <a:latin typeface="Arial"/>
                <a:ea typeface="Arial"/>
                <a:cs typeface="Arial"/>
                <a:sym typeface="Arial"/>
              </a:rPr>
              <a:t>* Build a relationship based on friendship and emotional trust and mutual respect rather than sexual experiences.</a:t>
            </a:r>
            <a:endParaRPr sz="1100">
              <a:solidFill>
                <a:srgbClr val="595959"/>
              </a:solidFill>
              <a:latin typeface="Arial"/>
              <a:ea typeface="Arial"/>
              <a:cs typeface="Arial"/>
              <a:sym typeface="Arial"/>
            </a:endParaRPr>
          </a:p>
          <a:p>
            <a:pPr marL="457200" lvl="0" indent="0" algn="l" rtl="0">
              <a:spcBef>
                <a:spcPts val="0"/>
              </a:spcBef>
              <a:spcAft>
                <a:spcPts val="0"/>
              </a:spcAft>
              <a:buClr>
                <a:schemeClr val="dk1"/>
              </a:buClr>
              <a:buSzPts val="1100"/>
              <a:buFont typeface="Arial"/>
              <a:buNone/>
            </a:pPr>
            <a:r>
              <a:rPr lang="en-ZA" sz="1100">
                <a:solidFill>
                  <a:srgbClr val="595959"/>
                </a:solidFill>
                <a:latin typeface="Arial"/>
                <a:ea typeface="Arial"/>
                <a:cs typeface="Arial"/>
                <a:sym typeface="Arial"/>
              </a:rPr>
              <a:t>* Substance abuse influences brain functioning. You are more likely to end up in an uncomfortable situation or make risky decisions.</a:t>
            </a:r>
            <a:endParaRPr sz="1100">
              <a:solidFill>
                <a:srgbClr val="595959"/>
              </a:solidFill>
              <a:latin typeface="Arial"/>
              <a:ea typeface="Arial"/>
              <a:cs typeface="Arial"/>
              <a:sym typeface="Arial"/>
            </a:endParaRPr>
          </a:p>
          <a:p>
            <a:pPr marL="457200" lvl="0" indent="0" algn="l" rtl="0">
              <a:spcBef>
                <a:spcPts val="0"/>
              </a:spcBef>
              <a:spcAft>
                <a:spcPts val="0"/>
              </a:spcAft>
              <a:buClr>
                <a:schemeClr val="dk1"/>
              </a:buClr>
              <a:buSzPts val="1100"/>
              <a:buFont typeface="Arial"/>
              <a:buNone/>
            </a:pPr>
            <a:r>
              <a:rPr lang="en-ZA" sz="1100">
                <a:solidFill>
                  <a:srgbClr val="595959"/>
                </a:solidFill>
                <a:latin typeface="Arial"/>
                <a:ea typeface="Arial"/>
                <a:cs typeface="Arial"/>
                <a:sym typeface="Arial"/>
              </a:rPr>
              <a:t>* Avoid dangerous situations like being alone with someone who doesn't respect you.</a:t>
            </a:r>
            <a:endParaRPr/>
          </a:p>
        </p:txBody>
      </p:sp>
      <p:sp>
        <p:nvSpPr>
          <p:cNvPr id="120" name="Google Shape;12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Slide 6+7:  teaching and Individual Activity 3+6min</a:t>
            </a:r>
            <a:endParaRPr/>
          </a:p>
          <a:p>
            <a:pPr marL="0" lvl="0" indent="0" algn="l" rtl="0">
              <a:spcBef>
                <a:spcPts val="0"/>
              </a:spcBef>
              <a:spcAft>
                <a:spcPts val="0"/>
              </a:spcAft>
              <a:buNone/>
            </a:pPr>
            <a:endParaRPr/>
          </a:p>
          <a:p>
            <a:pPr marL="0" lvl="0" indent="0" algn="l" rtl="0">
              <a:spcBef>
                <a:spcPts val="0"/>
              </a:spcBef>
              <a:spcAft>
                <a:spcPts val="0"/>
              </a:spcAft>
              <a:buNone/>
            </a:pPr>
            <a:r>
              <a:rPr lang="en-ZA" sz="1100">
                <a:solidFill>
                  <a:srgbClr val="595959"/>
                </a:solidFill>
                <a:latin typeface="Arial"/>
                <a:ea typeface="Arial"/>
                <a:cs typeface="Arial"/>
                <a:sym typeface="Arial"/>
              </a:rPr>
              <a:t>Nelisa had a horrible experience being raped as an adolescent. There is a difference between rape and sexual abuse.</a:t>
            </a:r>
            <a:endParaRPr sz="1100">
              <a:solidFill>
                <a:srgbClr val="595959"/>
              </a:solidFill>
              <a:latin typeface="Arial"/>
              <a:ea typeface="Arial"/>
              <a:cs typeface="Arial"/>
              <a:sym typeface="Arial"/>
            </a:endParaRPr>
          </a:p>
          <a:p>
            <a:pPr marL="914400" lvl="0" indent="-298450" algn="l" rtl="0">
              <a:spcBef>
                <a:spcPts val="0"/>
              </a:spcBef>
              <a:spcAft>
                <a:spcPts val="0"/>
              </a:spcAft>
              <a:buClr>
                <a:srgbClr val="595959"/>
              </a:buClr>
              <a:buSzPts val="1100"/>
              <a:buFont typeface="Arial"/>
              <a:buChar char="⮚"/>
            </a:pPr>
            <a:r>
              <a:rPr lang="en-ZA" sz="1100">
                <a:solidFill>
                  <a:srgbClr val="595959"/>
                </a:solidFill>
                <a:latin typeface="Arial"/>
                <a:ea typeface="Arial"/>
                <a:cs typeface="Arial"/>
                <a:sym typeface="Arial"/>
              </a:rPr>
              <a:t>Rape: This is when assault is made on the sexual organs of another person without their consent. A sexual act is rape when a person says “No!”.</a:t>
            </a:r>
            <a:endParaRPr sz="1100">
              <a:solidFill>
                <a:srgbClr val="595959"/>
              </a:solidFill>
              <a:latin typeface="Arial"/>
              <a:ea typeface="Arial"/>
              <a:cs typeface="Arial"/>
              <a:sym typeface="Arial"/>
            </a:endParaRPr>
          </a:p>
          <a:p>
            <a:pPr marL="914400" lvl="0" indent="-298450" algn="l" rtl="0">
              <a:spcBef>
                <a:spcPts val="0"/>
              </a:spcBef>
              <a:spcAft>
                <a:spcPts val="0"/>
              </a:spcAft>
              <a:buClr>
                <a:srgbClr val="595959"/>
              </a:buClr>
              <a:buSzPts val="1100"/>
              <a:buFont typeface="Arial"/>
              <a:buChar char="⮚"/>
            </a:pPr>
            <a:r>
              <a:rPr lang="en-ZA" sz="1100">
                <a:solidFill>
                  <a:srgbClr val="595959"/>
                </a:solidFill>
                <a:latin typeface="Arial"/>
                <a:ea typeface="Arial"/>
                <a:cs typeface="Arial"/>
                <a:sym typeface="Arial"/>
              </a:rPr>
              <a:t>Sexual Abuse: This is when someone takes away your right to choose in terms of sexual experiences. The sexual activity is done for the sake of the offender.</a:t>
            </a:r>
            <a:endParaRPr sz="1100">
              <a:solidFill>
                <a:srgbClr val="595959"/>
              </a:solidFill>
              <a:latin typeface="Arial"/>
              <a:ea typeface="Arial"/>
              <a:cs typeface="Arial"/>
              <a:sym typeface="Arial"/>
            </a:endParaRPr>
          </a:p>
          <a:p>
            <a:pPr marL="457200" lvl="0" indent="0" algn="l" rtl="0">
              <a:spcBef>
                <a:spcPts val="0"/>
              </a:spcBef>
              <a:spcAft>
                <a:spcPts val="0"/>
              </a:spcAft>
              <a:buClr>
                <a:schemeClr val="dk1"/>
              </a:buClr>
              <a:buSzPts val="1100"/>
              <a:buFont typeface="Arial"/>
              <a:buNone/>
            </a:pPr>
            <a:endParaRPr sz="1100">
              <a:solidFill>
                <a:srgbClr val="595959"/>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ZA" sz="1100">
                <a:solidFill>
                  <a:srgbClr val="595959"/>
                </a:solidFill>
                <a:latin typeface="Arial"/>
                <a:ea typeface="Arial"/>
                <a:cs typeface="Arial"/>
                <a:sym typeface="Arial"/>
              </a:rPr>
              <a:t>In South Africa today there has been an increase in rape due to many different kinds of situations. We can do our best to try and prevent these situations from happening.Remember, you always have the right to say NO in every situation if you feel awkward …..</a:t>
            </a:r>
            <a:endParaRPr sz="1100">
              <a:solidFill>
                <a:srgbClr val="595959"/>
              </a:solidFill>
              <a:latin typeface="Arial"/>
              <a:ea typeface="Arial"/>
              <a:cs typeface="Arial"/>
              <a:sym typeface="Arial"/>
            </a:endParaRPr>
          </a:p>
          <a:p>
            <a:pPr marL="457200" lvl="0" indent="0" algn="l" rtl="0">
              <a:spcBef>
                <a:spcPts val="0"/>
              </a:spcBef>
              <a:spcAft>
                <a:spcPts val="0"/>
              </a:spcAft>
              <a:buClr>
                <a:schemeClr val="dk1"/>
              </a:buClr>
              <a:buSzPts val="1100"/>
              <a:buFont typeface="Arial"/>
              <a:buNone/>
            </a:pPr>
            <a:endParaRPr sz="1100">
              <a:solidFill>
                <a:srgbClr val="595959"/>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ZA" sz="1100">
                <a:solidFill>
                  <a:srgbClr val="595959"/>
                </a:solidFill>
                <a:latin typeface="Arial"/>
                <a:ea typeface="Arial"/>
                <a:cs typeface="Arial"/>
                <a:sym typeface="Arial"/>
              </a:rPr>
              <a:t>In </a:t>
            </a:r>
            <a:r>
              <a:rPr lang="en-ZA" sz="1100" b="1" i="1">
                <a:solidFill>
                  <a:srgbClr val="595959"/>
                </a:solidFill>
                <a:latin typeface="Arial"/>
                <a:ea typeface="Arial"/>
                <a:cs typeface="Arial"/>
                <a:sym typeface="Arial"/>
              </a:rPr>
              <a:t>Activity 1</a:t>
            </a:r>
            <a:r>
              <a:rPr lang="en-ZA" sz="1100">
                <a:solidFill>
                  <a:srgbClr val="595959"/>
                </a:solidFill>
                <a:latin typeface="Arial"/>
                <a:ea typeface="Arial"/>
                <a:cs typeface="Arial"/>
                <a:sym typeface="Arial"/>
              </a:rPr>
              <a:t> (</a:t>
            </a:r>
            <a:r>
              <a:rPr lang="en-ZA" sz="1100" b="1" i="1" u="sng">
                <a:solidFill>
                  <a:srgbClr val="595959"/>
                </a:solidFill>
                <a:latin typeface="Arial"/>
                <a:ea typeface="Arial"/>
                <a:cs typeface="Arial"/>
                <a:sym typeface="Arial"/>
              </a:rPr>
              <a:t>Lesson 4 – Worksheet</a:t>
            </a:r>
            <a:r>
              <a:rPr lang="en-ZA" sz="1100">
                <a:solidFill>
                  <a:srgbClr val="595959"/>
                </a:solidFill>
                <a:latin typeface="Arial"/>
                <a:ea typeface="Arial"/>
                <a:cs typeface="Arial"/>
                <a:sym typeface="Arial"/>
              </a:rPr>
              <a:t>) , read the headlines and short story of each of these rape victims as research. You may also talk to your parents as part of your research for this project.</a:t>
            </a:r>
            <a:endParaRPr sz="1100">
              <a:solidFill>
                <a:srgbClr val="595959"/>
              </a:solidFill>
              <a:latin typeface="Arial"/>
              <a:ea typeface="Arial"/>
              <a:cs typeface="Arial"/>
              <a:sym typeface="Arial"/>
            </a:endParaRPr>
          </a:p>
          <a:p>
            <a:pPr marL="457200" lvl="0" indent="0" algn="l" rtl="0">
              <a:spcBef>
                <a:spcPts val="0"/>
              </a:spcBef>
              <a:spcAft>
                <a:spcPts val="0"/>
              </a:spcAft>
              <a:buClr>
                <a:schemeClr val="dk1"/>
              </a:buClr>
              <a:buSzPts val="1100"/>
              <a:buFont typeface="Arial"/>
              <a:buNone/>
            </a:pPr>
            <a:endParaRPr sz="1100">
              <a:solidFill>
                <a:srgbClr val="595959"/>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ZA" sz="1100">
                <a:solidFill>
                  <a:srgbClr val="595959"/>
                </a:solidFill>
                <a:latin typeface="Arial"/>
                <a:ea typeface="Arial"/>
                <a:cs typeface="Arial"/>
                <a:sym typeface="Arial"/>
              </a:rPr>
              <a:t>You have been tasked by your school RCL to design a poster that will educate the new grade 8’s on the following:</a:t>
            </a:r>
            <a:endParaRPr sz="1100">
              <a:solidFill>
                <a:srgbClr val="595959"/>
              </a:solidFill>
              <a:latin typeface="Arial"/>
              <a:ea typeface="Arial"/>
              <a:cs typeface="Arial"/>
              <a:sym typeface="Arial"/>
            </a:endParaRPr>
          </a:p>
          <a:p>
            <a:pPr marL="914400" lvl="0" indent="-298450" algn="l" rtl="0">
              <a:spcBef>
                <a:spcPts val="0"/>
              </a:spcBef>
              <a:spcAft>
                <a:spcPts val="0"/>
              </a:spcAft>
              <a:buClr>
                <a:srgbClr val="595959"/>
              </a:buClr>
              <a:buSzPts val="1100"/>
              <a:buFont typeface="Arial"/>
              <a:buChar char="⮚"/>
            </a:pPr>
            <a:r>
              <a:rPr lang="en-ZA" sz="1100">
                <a:solidFill>
                  <a:srgbClr val="595959"/>
                </a:solidFill>
                <a:latin typeface="Arial"/>
                <a:ea typeface="Arial"/>
                <a:cs typeface="Arial"/>
                <a:sym typeface="Arial"/>
              </a:rPr>
              <a:t>FIVE dangerous situations to avoid that could result in rape, sexual intercourse or sexual abuse.</a:t>
            </a:r>
            <a:endParaRPr sz="1100">
              <a:solidFill>
                <a:srgbClr val="595959"/>
              </a:solidFill>
              <a:latin typeface="Arial"/>
              <a:ea typeface="Arial"/>
              <a:cs typeface="Arial"/>
              <a:sym typeface="Arial"/>
            </a:endParaRPr>
          </a:p>
          <a:p>
            <a:pPr marL="914400" lvl="0" indent="-298450" algn="l" rtl="0">
              <a:spcBef>
                <a:spcPts val="0"/>
              </a:spcBef>
              <a:spcAft>
                <a:spcPts val="0"/>
              </a:spcAft>
              <a:buClr>
                <a:srgbClr val="595959"/>
              </a:buClr>
              <a:buSzPts val="1100"/>
              <a:buFont typeface="Arial"/>
              <a:buChar char="⮚"/>
            </a:pPr>
            <a:r>
              <a:rPr lang="en-ZA" sz="1100">
                <a:solidFill>
                  <a:srgbClr val="595959"/>
                </a:solidFill>
                <a:latin typeface="Arial"/>
                <a:ea typeface="Arial"/>
                <a:cs typeface="Arial"/>
                <a:sym typeface="Arial"/>
              </a:rPr>
              <a:t>Give advice on THREE actions  on how teenagers could deal in similar situations. </a:t>
            </a:r>
            <a:endParaRPr sz="1100">
              <a:solidFill>
                <a:srgbClr val="595959"/>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ZA" sz="1100">
                <a:solidFill>
                  <a:srgbClr val="595959"/>
                </a:solidFill>
                <a:latin typeface="Arial"/>
                <a:ea typeface="Arial"/>
                <a:cs typeface="Arial"/>
                <a:sym typeface="Arial"/>
              </a:rPr>
              <a:t>(Note to teacher: Learners will start very briefly this activity in class and finish it for homework.)</a:t>
            </a:r>
            <a:endParaRPr sz="1100">
              <a:solidFill>
                <a:srgbClr val="595959"/>
              </a:solidFill>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1" name="Google Shape;13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ZA"/>
              <a:t>Slide 7: 3min</a:t>
            </a:r>
            <a:endParaRPr/>
          </a:p>
          <a:p>
            <a:pPr marL="0" lvl="0" indent="0" algn="l" rtl="0">
              <a:spcBef>
                <a:spcPts val="0"/>
              </a:spcBef>
              <a:spcAft>
                <a:spcPts val="0"/>
              </a:spcAft>
              <a:buNone/>
            </a:pPr>
            <a:endParaRPr/>
          </a:p>
          <a:p>
            <a:pPr marL="0" lvl="0" indent="0" algn="l" rtl="0">
              <a:spcBef>
                <a:spcPts val="0"/>
              </a:spcBef>
              <a:spcAft>
                <a:spcPts val="0"/>
              </a:spcAft>
              <a:buNone/>
            </a:pPr>
            <a:r>
              <a:rPr lang="en-ZA"/>
              <a:t>Today has been about reflecting on dangerous situations that could result in sexual intercourse. Using these last few minutes of the lesson, reflect by answering the questions in </a:t>
            </a:r>
            <a:r>
              <a:rPr lang="en-ZA" sz="1800" b="1" i="1">
                <a:solidFill>
                  <a:srgbClr val="404040"/>
                </a:solidFill>
                <a:latin typeface="Arial"/>
                <a:ea typeface="Arial"/>
                <a:cs typeface="Arial"/>
                <a:sym typeface="Arial"/>
              </a:rPr>
              <a:t>Activity 2</a:t>
            </a:r>
            <a:r>
              <a:rPr lang="en-ZA" sz="1800">
                <a:solidFill>
                  <a:srgbClr val="404040"/>
                </a:solidFill>
                <a:latin typeface="Arial"/>
                <a:ea typeface="Arial"/>
                <a:cs typeface="Arial"/>
                <a:sym typeface="Arial"/>
              </a:rPr>
              <a:t> (</a:t>
            </a:r>
            <a:r>
              <a:rPr lang="en-ZA" sz="1800" b="1" i="1" u="sng">
                <a:solidFill>
                  <a:srgbClr val="404040"/>
                </a:solidFill>
                <a:latin typeface="Arial"/>
                <a:ea typeface="Arial"/>
                <a:cs typeface="Arial"/>
                <a:sym typeface="Arial"/>
              </a:rPr>
              <a:t>Lesson 4 – Worksheet</a:t>
            </a:r>
            <a:r>
              <a:rPr lang="en-ZA" sz="1800">
                <a:solidFill>
                  <a:srgbClr val="404040"/>
                </a:solidFill>
                <a:latin typeface="Arial"/>
                <a:ea typeface="Arial"/>
                <a:cs typeface="Arial"/>
                <a:sym typeface="Arial"/>
              </a:rPr>
              <a:t>)</a:t>
            </a:r>
            <a:r>
              <a:rPr lang="en-ZA"/>
              <a:t> </a:t>
            </a:r>
            <a:endParaRPr/>
          </a:p>
          <a:p>
            <a:pPr marL="0" lvl="0" indent="0" algn="l" rtl="0">
              <a:spcBef>
                <a:spcPts val="0"/>
              </a:spcBef>
              <a:spcAft>
                <a:spcPts val="0"/>
              </a:spcAft>
              <a:buNone/>
            </a:pPr>
            <a:endParaRPr/>
          </a:p>
          <a:p>
            <a:pPr marL="0" lvl="0" indent="0" algn="l" rtl="0">
              <a:spcBef>
                <a:spcPts val="0"/>
              </a:spcBef>
              <a:spcAft>
                <a:spcPts val="0"/>
              </a:spcAft>
              <a:buNone/>
            </a:pPr>
            <a:r>
              <a:rPr lang="en-ZA"/>
              <a:t>Answer the following questions:</a:t>
            </a:r>
            <a:endParaRPr/>
          </a:p>
          <a:p>
            <a:pPr marL="342900" lvl="0" indent="-342900" algn="l" rtl="0">
              <a:spcBef>
                <a:spcPts val="0"/>
              </a:spcBef>
              <a:spcAft>
                <a:spcPts val="0"/>
              </a:spcAft>
              <a:buClr>
                <a:schemeClr val="dk1"/>
              </a:buClr>
              <a:buSzPts val="1800"/>
              <a:buFont typeface="Noto Sans Symbols"/>
              <a:buChar char="⮚"/>
            </a:pPr>
            <a:r>
              <a:rPr lang="en-ZA" sz="1800">
                <a:latin typeface="Calibri"/>
                <a:ea typeface="Calibri"/>
                <a:cs typeface="Calibri"/>
                <a:sym typeface="Calibri"/>
              </a:rPr>
              <a:t>List THREE values you feel that you need to work on in your own life that would protect you from taking part in unhealthy sexual behaviour.</a:t>
            </a:r>
            <a:endParaRPr/>
          </a:p>
          <a:p>
            <a:pPr marL="0" lvl="0" indent="0" algn="l" rtl="0">
              <a:spcBef>
                <a:spcPts val="0"/>
              </a:spcBef>
              <a:spcAft>
                <a:spcPts val="0"/>
              </a:spcAft>
              <a:buNone/>
            </a:pPr>
            <a:r>
              <a:rPr lang="en-ZA" sz="1800">
                <a:latin typeface="Calibri"/>
                <a:ea typeface="Calibri"/>
                <a:cs typeface="Calibri"/>
                <a:sym typeface="Calibri"/>
              </a:rPr>
              <a:t> </a:t>
            </a:r>
            <a:endParaRPr/>
          </a:p>
          <a:p>
            <a:pPr marL="342900" lvl="0" indent="-342900" algn="l" rtl="0">
              <a:spcBef>
                <a:spcPts val="0"/>
              </a:spcBef>
              <a:spcAft>
                <a:spcPts val="0"/>
              </a:spcAft>
              <a:buClr>
                <a:schemeClr val="dk1"/>
              </a:buClr>
              <a:buSzPts val="1800"/>
              <a:buFont typeface="Noto Sans Symbols"/>
              <a:buChar char="⮚"/>
            </a:pPr>
            <a:r>
              <a:rPr lang="en-ZA" sz="1800">
                <a:latin typeface="Calibri"/>
                <a:ea typeface="Calibri"/>
                <a:cs typeface="Calibri"/>
                <a:sym typeface="Calibri"/>
              </a:rPr>
              <a:t>Write down THREE values around sexual behaviour you would like to see in your future spouse. Why did you include these values? Are these values different to your own set of values around sexual behaviour?</a:t>
            </a:r>
            <a:endParaRPr/>
          </a:p>
          <a:p>
            <a:pPr marL="0" lvl="0" indent="0" algn="l" rtl="0">
              <a:spcBef>
                <a:spcPts val="0"/>
              </a:spcBef>
              <a:spcAft>
                <a:spcPts val="0"/>
              </a:spcAft>
              <a:buNone/>
            </a:pPr>
            <a:r>
              <a:rPr lang="en-ZA" sz="1800">
                <a:latin typeface="Calibri"/>
                <a:ea typeface="Calibri"/>
                <a:cs typeface="Calibri"/>
                <a:sym typeface="Calibri"/>
              </a:rPr>
              <a:t> </a:t>
            </a:r>
            <a:endParaRPr/>
          </a:p>
          <a:p>
            <a:pPr marL="342900" lvl="0" indent="-342900" algn="l" rtl="0">
              <a:spcBef>
                <a:spcPts val="0"/>
              </a:spcBef>
              <a:spcAft>
                <a:spcPts val="0"/>
              </a:spcAft>
              <a:buClr>
                <a:schemeClr val="dk1"/>
              </a:buClr>
              <a:buSzPts val="1800"/>
              <a:buFont typeface="Noto Sans Symbols"/>
              <a:buChar char="⮚"/>
            </a:pPr>
            <a:r>
              <a:rPr lang="en-ZA" sz="1800">
                <a:latin typeface="Calibri"/>
                <a:ea typeface="Calibri"/>
                <a:cs typeface="Calibri"/>
                <a:sym typeface="Calibri"/>
              </a:rPr>
              <a:t>Think of the people in your life you respect, who would you talk to if you needed advice or help?</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ZA"/>
              <a:t>(Note to teacher- encourage the class to be quite in this time. It might even help to play music. Tell the class to remain quite until you say they can talk.)</a:t>
            </a:r>
            <a:endParaRPr/>
          </a:p>
          <a:p>
            <a:pPr marL="0" lvl="0" indent="0" algn="l" rtl="0">
              <a:spcBef>
                <a:spcPts val="0"/>
              </a:spcBef>
              <a:spcAft>
                <a:spcPts val="0"/>
              </a:spcAft>
              <a:buNone/>
            </a:pPr>
            <a:endParaRPr/>
          </a:p>
          <a:p>
            <a:pPr marL="0" lvl="0" indent="0" algn="l" rtl="0">
              <a:spcBef>
                <a:spcPts val="0"/>
              </a:spcBef>
              <a:spcAft>
                <a:spcPts val="0"/>
              </a:spcAft>
              <a:buNone/>
            </a:pPr>
            <a:r>
              <a:rPr lang="en-ZA"/>
              <a:t>HOMEWORK:</a:t>
            </a:r>
            <a:endParaRPr/>
          </a:p>
          <a:p>
            <a:pPr marL="0" marR="0" lvl="0" indent="0" algn="l" rtl="0">
              <a:lnSpc>
                <a:spcPct val="100000"/>
              </a:lnSpc>
              <a:spcBef>
                <a:spcPts val="0"/>
              </a:spcBef>
              <a:spcAft>
                <a:spcPts val="0"/>
              </a:spcAft>
              <a:buClr>
                <a:schemeClr val="dk1"/>
              </a:buClr>
              <a:buSzPts val="1800"/>
              <a:buFont typeface="Calibri"/>
              <a:buNone/>
            </a:pPr>
            <a:r>
              <a:rPr lang="en-ZA" sz="1800">
                <a:latin typeface="Calibri"/>
                <a:ea typeface="Calibri"/>
                <a:cs typeface="Calibri"/>
                <a:sym typeface="Calibri"/>
              </a:rPr>
              <a:t>Remind learners to complete Activity 1 if they have not finished it for homework.</a:t>
            </a:r>
            <a:endParaRPr sz="1800">
              <a:latin typeface="Calibri"/>
              <a:ea typeface="Calibri"/>
              <a:cs typeface="Calibri"/>
              <a:sym typeface="Calibri"/>
            </a:endParaRPr>
          </a:p>
          <a:p>
            <a:pPr marL="0" lvl="0" indent="0" algn="l" rtl="0">
              <a:spcBef>
                <a:spcPts val="0"/>
              </a:spcBef>
              <a:spcAft>
                <a:spcPts val="0"/>
              </a:spcAft>
              <a:buNone/>
            </a:pPr>
            <a:endParaRPr/>
          </a:p>
        </p:txBody>
      </p:sp>
      <p:sp>
        <p:nvSpPr>
          <p:cNvPr id="138" name="Google Shape;13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7"/>
          <p:cNvSpPr>
            <a:spLocks noGrp="1"/>
          </p:cNvSpPr>
          <p:nvPr>
            <p:ph type="pic" idx="2"/>
          </p:nvPr>
        </p:nvSpPr>
        <p:spPr>
          <a:xfrm>
            <a:off x="5183188" y="987425"/>
            <a:ext cx="6172200" cy="4873625"/>
          </a:xfrm>
          <a:prstGeom prst="rect">
            <a:avLst/>
          </a:prstGeom>
          <a:noFill/>
          <a:ln>
            <a:noFill/>
          </a:ln>
        </p:spPr>
      </p:sp>
      <p:sp>
        <p:nvSpPr>
          <p:cNvPr id="68" name="Google Shape;68;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pic>
        <p:nvPicPr>
          <p:cNvPr id="2" name="Picture 1">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Google Shape;94;p2"/>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5" name="Google Shape;95;p2" descr="House Party Crackdowns Curb Teen Drinking | Oceanside, CA Patch"/>
          <p:cNvPicPr preferRelativeResize="0">
            <a:picLocks noGrp="1"/>
          </p:cNvPicPr>
          <p:nvPr>
            <p:ph type="body" idx="1"/>
          </p:nvPr>
        </p:nvPicPr>
        <p:blipFill rotWithShape="1">
          <a:blip r:embed="rId3">
            <a:alphaModFix/>
          </a:blip>
          <a:srcRect t="13758" b="1986"/>
          <a:stretch/>
        </p:blipFill>
        <p:spPr>
          <a:xfrm>
            <a:off x="20" y="1282"/>
            <a:ext cx="12191980" cy="6856718"/>
          </a:xfrm>
          <a:prstGeom prst="rect">
            <a:avLst/>
          </a:prstGeom>
          <a:noFill/>
          <a:ln>
            <a:noFill/>
          </a:ln>
        </p:spPr>
      </p:pic>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p3"/>
          <p:cNvSpPr/>
          <p:nvPr/>
        </p:nvSpPr>
        <p:spPr>
          <a:xfrm>
            <a:off x="-3" y="0"/>
            <a:ext cx="12191999" cy="6858000"/>
          </a:xfrm>
          <a:prstGeom prst="rect">
            <a:avLst/>
          </a:pr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3"/>
          <p:cNvSpPr txBox="1">
            <a:spLocks noGrp="1"/>
          </p:cNvSpPr>
          <p:nvPr>
            <p:ph type="title"/>
          </p:nvPr>
        </p:nvSpPr>
        <p:spPr>
          <a:xfrm>
            <a:off x="3894169" y="2393796"/>
            <a:ext cx="4267200" cy="135147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262626"/>
              </a:buClr>
              <a:buSzPct val="100000"/>
              <a:buFont typeface="Calibri"/>
              <a:buNone/>
            </a:pPr>
            <a:r>
              <a:rPr lang="en-ZA">
                <a:solidFill>
                  <a:srgbClr val="262626"/>
                </a:solidFill>
              </a:rPr>
              <a:t>Meet the Cast….</a:t>
            </a:r>
            <a:br>
              <a:rPr lang="en-ZA">
                <a:solidFill>
                  <a:srgbClr val="262626"/>
                </a:solidFill>
              </a:rPr>
            </a:br>
            <a:r>
              <a:rPr lang="en-ZA">
                <a:solidFill>
                  <a:srgbClr val="262626"/>
                </a:solidFill>
              </a:rPr>
              <a:t>Nelisa and Sandile and they need your help!</a:t>
            </a:r>
            <a:endParaRPr/>
          </a:p>
        </p:txBody>
      </p:sp>
      <p:pic>
        <p:nvPicPr>
          <p:cNvPr id="104" name="Google Shape;104;p3"/>
          <p:cNvPicPr preferRelativeResize="0"/>
          <p:nvPr/>
        </p:nvPicPr>
        <p:blipFill rotWithShape="1">
          <a:blip r:embed="rId3">
            <a:alphaModFix/>
          </a:blip>
          <a:srcRect l="13214" r="13217"/>
          <a:stretch/>
        </p:blipFill>
        <p:spPr>
          <a:xfrm>
            <a:off x="3" y="1"/>
            <a:ext cx="3695699" cy="6858001"/>
          </a:xfrm>
          <a:custGeom>
            <a:avLst/>
            <a:gdLst/>
            <a:ahLst/>
            <a:cxnLst/>
            <a:rect l="l" t="t" r="r" b="b"/>
            <a:pathLst>
              <a:path w="3695699" h="6858001" extrusionOk="0">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a:noFill/>
          <a:ln>
            <a:noFill/>
          </a:ln>
        </p:spPr>
      </p:pic>
      <p:pic>
        <p:nvPicPr>
          <p:cNvPr id="105" name="Google Shape;105;p3" descr="Handsome African American Men"/>
          <p:cNvPicPr preferRelativeResize="0"/>
          <p:nvPr/>
        </p:nvPicPr>
        <p:blipFill rotWithShape="1">
          <a:blip r:embed="rId4">
            <a:alphaModFix/>
          </a:blip>
          <a:srcRect l="12481" r="19682" b="-1"/>
          <a:stretch/>
        </p:blipFill>
        <p:spPr>
          <a:xfrm>
            <a:off x="8580467" y="10"/>
            <a:ext cx="3611533" cy="6857990"/>
          </a:xfrm>
          <a:custGeom>
            <a:avLst/>
            <a:gdLst/>
            <a:ahLst/>
            <a:cxnLst/>
            <a:rect l="l" t="t" r="r" b="b"/>
            <a:pathLst>
              <a:path w="3810000" h="6858000" extrusionOk="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a:noFill/>
          <a:ln>
            <a:noFill/>
          </a:ln>
        </p:spPr>
      </p:pic>
      <p:pic>
        <p:nvPicPr>
          <p:cNvPr id="7" name="Picture 6">
            <a:extLst>
              <a:ext uri="{FF2B5EF4-FFF2-40B4-BE49-F238E27FC236}">
                <a16:creationId xmlns:a16="http://schemas.microsoft.com/office/drawing/2014/main" id="{B7E81ACF-19F2-0D4D-7E1B-BC31088DD5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Google Shape;111;p4"/>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4"/>
          <p:cNvSpPr/>
          <p:nvPr/>
        </p:nvSpPr>
        <p:spPr>
          <a:xfrm>
            <a:off x="3598833" y="685800"/>
            <a:ext cx="5004061" cy="5486400"/>
          </a:xfrm>
          <a:prstGeom prst="rect">
            <a:avLst/>
          </a:prstGeom>
          <a:solidFill>
            <a:schemeClr val="dk2">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4"/>
          <p:cNvSpPr txBox="1">
            <a:spLocks noGrp="1"/>
          </p:cNvSpPr>
          <p:nvPr>
            <p:ph type="title"/>
          </p:nvPr>
        </p:nvSpPr>
        <p:spPr>
          <a:xfrm>
            <a:off x="4086447" y="1084521"/>
            <a:ext cx="4019107" cy="13613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2800"/>
              <a:buFont typeface="Calibri"/>
              <a:buNone/>
            </a:pPr>
            <a:r>
              <a:rPr lang="en-ZA" sz="2800">
                <a:solidFill>
                  <a:schemeClr val="lt1"/>
                </a:solidFill>
              </a:rPr>
              <a:t>Let’s start with Sandile and Nelisa</a:t>
            </a:r>
            <a:endParaRPr/>
          </a:p>
        </p:txBody>
      </p:sp>
      <p:pic>
        <p:nvPicPr>
          <p:cNvPr id="114" name="Google Shape;114;p4"/>
          <p:cNvPicPr preferRelativeResize="0"/>
          <p:nvPr/>
        </p:nvPicPr>
        <p:blipFill rotWithShape="1">
          <a:blip r:embed="rId3">
            <a:alphaModFix/>
          </a:blip>
          <a:srcRect l="13528" r="13532"/>
          <a:stretch/>
        </p:blipFill>
        <p:spPr>
          <a:xfrm>
            <a:off x="680483" y="685795"/>
            <a:ext cx="2931299" cy="5486400"/>
          </a:xfrm>
          <a:prstGeom prst="rect">
            <a:avLst/>
          </a:prstGeom>
          <a:noFill/>
          <a:ln>
            <a:noFill/>
          </a:ln>
        </p:spPr>
      </p:pic>
      <p:sp>
        <p:nvSpPr>
          <p:cNvPr id="115" name="Google Shape;115;p4"/>
          <p:cNvSpPr txBox="1">
            <a:spLocks noGrp="1"/>
          </p:cNvSpPr>
          <p:nvPr>
            <p:ph type="body" idx="1"/>
          </p:nvPr>
        </p:nvSpPr>
        <p:spPr>
          <a:xfrm>
            <a:off x="4107712" y="2732739"/>
            <a:ext cx="3976577" cy="308327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000"/>
              <a:buNone/>
            </a:pPr>
            <a:r>
              <a:rPr lang="en-ZA" sz="2000">
                <a:solidFill>
                  <a:schemeClr val="lt1"/>
                </a:solidFill>
              </a:rPr>
              <a:t>Sandile is 16 and been together with Nelisa for the last 8 months. His friends cannot believe he has not even kissed her let alone had sex. Sandile is not bothered by all their teasing because he has strong values that influence how he treats Nelisa. He is a virgin and intends to stay that way until he is married one day.</a:t>
            </a:r>
            <a:endParaRPr/>
          </a:p>
        </p:txBody>
      </p:sp>
      <p:pic>
        <p:nvPicPr>
          <p:cNvPr id="116" name="Google Shape;116;p4" descr="Handsome African American Men"/>
          <p:cNvPicPr preferRelativeResize="0"/>
          <p:nvPr/>
        </p:nvPicPr>
        <p:blipFill rotWithShape="1">
          <a:blip r:embed="rId4">
            <a:alphaModFix/>
          </a:blip>
          <a:srcRect l="12291" r="19493" b="-2"/>
          <a:stretch/>
        </p:blipFill>
        <p:spPr>
          <a:xfrm>
            <a:off x="8606117" y="685805"/>
            <a:ext cx="2905400" cy="5486399"/>
          </a:xfrm>
          <a:prstGeom prst="rect">
            <a:avLst/>
          </a:prstGeom>
          <a:noFill/>
          <a:ln>
            <a:noFill/>
          </a:ln>
        </p:spPr>
      </p:pic>
      <p:pic>
        <p:nvPicPr>
          <p:cNvPr id="8" name="Picture 7">
            <a:extLst>
              <a:ext uri="{FF2B5EF4-FFF2-40B4-BE49-F238E27FC236}">
                <a16:creationId xmlns:a16="http://schemas.microsoft.com/office/drawing/2014/main" id="{B7E81ACF-19F2-0D4D-7E1B-BC31088DD5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
        <p:nvSpPr>
          <p:cNvPr id="122" name="Google Shape;122;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3" name="Google Shape;123;p5"/>
          <p:cNvSpPr/>
          <p:nvPr/>
        </p:nvSpPr>
        <p:spPr>
          <a:xfrm>
            <a:off x="-3" y="0"/>
            <a:ext cx="12191999" cy="6858000"/>
          </a:xfrm>
          <a:prstGeom prst="rect">
            <a:avLst/>
          </a:pr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4" name="Google Shape;124;p5"/>
          <p:cNvSpPr txBox="1">
            <a:spLocks noGrp="1"/>
          </p:cNvSpPr>
          <p:nvPr>
            <p:ph type="title"/>
          </p:nvPr>
        </p:nvSpPr>
        <p:spPr>
          <a:xfrm>
            <a:off x="3970366" y="609600"/>
            <a:ext cx="4267200" cy="135147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4400"/>
              <a:buFont typeface="Calibri"/>
              <a:buNone/>
            </a:pPr>
            <a:r>
              <a:rPr lang="en-ZA">
                <a:solidFill>
                  <a:srgbClr val="262626"/>
                </a:solidFill>
              </a:rPr>
              <a:t>Nelisa’s story…</a:t>
            </a:r>
            <a:endParaRPr/>
          </a:p>
        </p:txBody>
      </p:sp>
      <p:pic>
        <p:nvPicPr>
          <p:cNvPr id="125" name="Google Shape;125;p5"/>
          <p:cNvPicPr preferRelativeResize="0"/>
          <p:nvPr/>
        </p:nvPicPr>
        <p:blipFill rotWithShape="1">
          <a:blip r:embed="rId3">
            <a:alphaModFix/>
          </a:blip>
          <a:srcRect l="13214" r="13217"/>
          <a:stretch/>
        </p:blipFill>
        <p:spPr>
          <a:xfrm>
            <a:off x="3" y="1"/>
            <a:ext cx="3695699" cy="6858001"/>
          </a:xfrm>
          <a:custGeom>
            <a:avLst/>
            <a:gdLst/>
            <a:ahLst/>
            <a:cxnLst/>
            <a:rect l="l" t="t" r="r" b="b"/>
            <a:pathLst>
              <a:path w="3695699" h="6858001" extrusionOk="0">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a:noFill/>
          <a:ln>
            <a:noFill/>
          </a:ln>
        </p:spPr>
      </p:pic>
      <p:sp>
        <p:nvSpPr>
          <p:cNvPr id="126" name="Google Shape;126;p5"/>
          <p:cNvSpPr txBox="1">
            <a:spLocks noGrp="1"/>
          </p:cNvSpPr>
          <p:nvPr>
            <p:ph type="body" idx="1"/>
          </p:nvPr>
        </p:nvSpPr>
        <p:spPr>
          <a:xfrm>
            <a:off x="4198966" y="2147357"/>
            <a:ext cx="3810000" cy="410104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62626"/>
              </a:buClr>
              <a:buSzPts val="2000"/>
              <a:buChar char="•"/>
            </a:pPr>
            <a:r>
              <a:rPr lang="en-ZA" sz="2000">
                <a:solidFill>
                  <a:srgbClr val="262626"/>
                </a:solidFill>
              </a:rPr>
              <a:t>Nelisa really cares about Sandile. She is also scared to tell him about an incident that happened to her last year. She went to a party with some friends, they were all drinking alcohol and she ended up being raped by one of the boys in her friendship group.  Nelisa never told anyone. She was ashamed. Nelisa is relieved Sandile believes in abstinence. She’s not to sure how to tell him what happened.</a:t>
            </a:r>
            <a:endParaRPr/>
          </a:p>
        </p:txBody>
      </p:sp>
      <p:pic>
        <p:nvPicPr>
          <p:cNvPr id="127" name="Google Shape;127;p5" descr="Handsome African American Men"/>
          <p:cNvPicPr preferRelativeResize="0"/>
          <p:nvPr/>
        </p:nvPicPr>
        <p:blipFill rotWithShape="1">
          <a:blip r:embed="rId4">
            <a:alphaModFix/>
          </a:blip>
          <a:srcRect l="12481" r="19682" b="-1"/>
          <a:stretch/>
        </p:blipFill>
        <p:spPr>
          <a:xfrm>
            <a:off x="8580467" y="10"/>
            <a:ext cx="3611533" cy="6857990"/>
          </a:xfrm>
          <a:custGeom>
            <a:avLst/>
            <a:gdLst/>
            <a:ahLst/>
            <a:cxnLst/>
            <a:rect l="l" t="t" r="r" b="b"/>
            <a:pathLst>
              <a:path w="3810000" h="6858000" extrusionOk="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a:noFill/>
          <a:ln>
            <a:noFill/>
          </a:ln>
        </p:spPr>
      </p:pic>
      <p:pic>
        <p:nvPicPr>
          <p:cNvPr id="8" name="Picture 7">
            <a:extLst>
              <a:ext uri="{FF2B5EF4-FFF2-40B4-BE49-F238E27FC236}">
                <a16:creationId xmlns:a16="http://schemas.microsoft.com/office/drawing/2014/main" id="{B7E81ACF-19F2-0D4D-7E1B-BC31088DD5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34" name="Google Shape;134;p6" descr="OPINION] Rethinking procedures to prevent child sexual abuse"/>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7"/>
          <p:cNvSpPr txBox="1">
            <a:spLocks noGrp="1"/>
          </p:cNvSpPr>
          <p:nvPr>
            <p:ph type="title"/>
          </p:nvPr>
        </p:nvSpPr>
        <p:spPr>
          <a:xfrm>
            <a:off x="838200" y="638009"/>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000"/>
              <a:buFont typeface="Calibri"/>
              <a:buNone/>
            </a:pPr>
            <a:r>
              <a:rPr lang="en-ZA" sz="5000" b="1"/>
              <a:t>R	E	F	L	E	C	T	I	O	N</a:t>
            </a:r>
            <a:endParaRPr/>
          </a:p>
        </p:txBody>
      </p:sp>
      <p:pic>
        <p:nvPicPr>
          <p:cNvPr id="141" name="Google Shape;141;p7" descr="Reflection: Looking Back and Looking Forward"/>
          <p:cNvPicPr preferRelativeResize="0"/>
          <p:nvPr/>
        </p:nvPicPr>
        <p:blipFill rotWithShape="1">
          <a:blip r:embed="rId3">
            <a:alphaModFix/>
          </a:blip>
          <a:srcRect/>
          <a:stretch/>
        </p:blipFill>
        <p:spPr>
          <a:xfrm>
            <a:off x="-657226" y="0"/>
            <a:ext cx="13105110" cy="6858000"/>
          </a:xfrm>
          <a:prstGeom prst="rect">
            <a:avLst/>
          </a:prstGeom>
          <a:noFill/>
          <a:ln>
            <a:noFill/>
          </a:ln>
        </p:spPr>
      </p:pic>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1870</Words>
  <Application>Microsoft Office PowerPoint</Application>
  <PresentationFormat>Widescreen</PresentationFormat>
  <Paragraphs>109</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Noto Sans Symbols</vt:lpstr>
      <vt:lpstr>Office Theme</vt:lpstr>
      <vt:lpstr>PowerPoint Presentation</vt:lpstr>
      <vt:lpstr>PowerPoint Presentation</vt:lpstr>
      <vt:lpstr>Meet the Cast…. Nelisa and Sandile and they need your help!</vt:lpstr>
      <vt:lpstr>Let’s start with Sandile and Nelisa</vt:lpstr>
      <vt:lpstr>Nelisa’s story…</vt:lpstr>
      <vt:lpstr>PowerPoint Presentation</vt:lpstr>
      <vt:lpstr>R E F L E C T I O 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Andrea Hufkie</cp:lastModifiedBy>
  <cp:revision>1</cp:revision>
  <dcterms:created xsi:type="dcterms:W3CDTF">2023-02-17T20:03:06Z</dcterms:created>
  <dcterms:modified xsi:type="dcterms:W3CDTF">2023-06-17T13:46:05Z</dcterms:modified>
</cp:coreProperties>
</file>