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1" r:id="rId5"/>
    <p:sldId id="259" r:id="rId6"/>
    <p:sldId id="262"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54F1D-6748-4844-82C2-E1E714A8E491}" v="96" dt="2022-08-08T19:44:39.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600" autoAdjust="0"/>
  </p:normalViewPr>
  <p:slideViewPr>
    <p:cSldViewPr snapToGrid="0" snapToObjects="1">
      <p:cViewPr varScale="1">
        <p:scale>
          <a:sx n="71" d="100"/>
          <a:sy n="71" d="100"/>
        </p:scale>
        <p:origin x="701"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9B27FBF8-6D33-8048-96FB-49EC549B11D2}"/>
    <pc:docChg chg="modSld">
      <pc:chgData name="Leigh-Ann Pringle" userId="90c27759-dcb2-4cfd-84bf-93ebcdd77db7" providerId="ADAL" clId="{9B27FBF8-6D33-8048-96FB-49EC549B11D2}" dt="2022-07-24T18:19:19.795" v="1"/>
      <pc:docMkLst>
        <pc:docMk/>
      </pc:docMkLst>
      <pc:sldChg chg="setBg">
        <pc:chgData name="Leigh-Ann Pringle" userId="90c27759-dcb2-4cfd-84bf-93ebcdd77db7" providerId="ADAL" clId="{9B27FBF8-6D33-8048-96FB-49EC549B11D2}" dt="2022-07-24T18:19:19.795" v="1"/>
        <pc:sldMkLst>
          <pc:docMk/>
          <pc:sldMk cId="1803998556" sldId="256"/>
        </pc:sldMkLst>
      </pc:sldChg>
    </pc:docChg>
  </pc:docChgLst>
  <pc:docChgLst>
    <pc:chgData name="Leigh-Ann Pringle" userId="90c27759-dcb2-4cfd-84bf-93ebcdd77db7" providerId="ADAL" clId="{59154F1D-6748-4844-82C2-E1E714A8E491}"/>
    <pc:docChg chg="undo custSel addSld modSld sldOrd">
      <pc:chgData name="Leigh-Ann Pringle" userId="90c27759-dcb2-4cfd-84bf-93ebcdd77db7" providerId="ADAL" clId="{59154F1D-6748-4844-82C2-E1E714A8E491}" dt="2022-08-08T20:10:59.743" v="5670" actId="20577"/>
      <pc:docMkLst>
        <pc:docMk/>
      </pc:docMkLst>
      <pc:sldChg chg="modNotesTx">
        <pc:chgData name="Leigh-Ann Pringle" userId="90c27759-dcb2-4cfd-84bf-93ebcdd77db7" providerId="ADAL" clId="{59154F1D-6748-4844-82C2-E1E714A8E491}" dt="2022-08-02T20:32:16.450" v="1250" actId="20577"/>
        <pc:sldMkLst>
          <pc:docMk/>
          <pc:sldMk cId="1803998556" sldId="256"/>
        </pc:sldMkLst>
      </pc:sldChg>
      <pc:sldChg chg="addSp modSp modNotesTx">
        <pc:chgData name="Leigh-Ann Pringle" userId="90c27759-dcb2-4cfd-84bf-93ebcdd77db7" providerId="ADAL" clId="{59154F1D-6748-4844-82C2-E1E714A8E491}" dt="2022-08-03T19:37:24.086" v="3924" actId="20577"/>
        <pc:sldMkLst>
          <pc:docMk/>
          <pc:sldMk cId="558770383" sldId="257"/>
        </pc:sldMkLst>
        <pc:picChg chg="add mod">
          <ac:chgData name="Leigh-Ann Pringle" userId="90c27759-dcb2-4cfd-84bf-93ebcdd77db7" providerId="ADAL" clId="{59154F1D-6748-4844-82C2-E1E714A8E491}" dt="2022-08-03T18:09:52.848" v="1927" actId="14100"/>
          <ac:picMkLst>
            <pc:docMk/>
            <pc:sldMk cId="558770383" sldId="257"/>
            <ac:picMk id="1026" creationId="{CA3AE094-3A59-870A-066F-242844E95430}"/>
          </ac:picMkLst>
        </pc:picChg>
      </pc:sldChg>
      <pc:sldChg chg="addSp modSp mod setBg modNotesTx">
        <pc:chgData name="Leigh-Ann Pringle" userId="90c27759-dcb2-4cfd-84bf-93ebcdd77db7" providerId="ADAL" clId="{59154F1D-6748-4844-82C2-E1E714A8E491}" dt="2022-08-08T20:10:59.743" v="5670" actId="20577"/>
        <pc:sldMkLst>
          <pc:docMk/>
          <pc:sldMk cId="3516191254" sldId="258"/>
        </pc:sldMkLst>
        <pc:spChg chg="mod">
          <ac:chgData name="Leigh-Ann Pringle" userId="90c27759-dcb2-4cfd-84bf-93ebcdd77db7" providerId="ADAL" clId="{59154F1D-6748-4844-82C2-E1E714A8E491}" dt="2022-08-03T18:22:49.259" v="2625" actId="255"/>
          <ac:spMkLst>
            <pc:docMk/>
            <pc:sldMk cId="3516191254" sldId="258"/>
            <ac:spMk id="2" creationId="{745D88C3-CEC8-F292-338B-CFE0B1F148B2}"/>
          </ac:spMkLst>
        </pc:spChg>
        <pc:spChg chg="mod">
          <ac:chgData name="Leigh-Ann Pringle" userId="90c27759-dcb2-4cfd-84bf-93ebcdd77db7" providerId="ADAL" clId="{59154F1D-6748-4844-82C2-E1E714A8E491}" dt="2022-08-08T20:10:59.743" v="5670" actId="20577"/>
          <ac:spMkLst>
            <pc:docMk/>
            <pc:sldMk cId="3516191254" sldId="258"/>
            <ac:spMk id="3" creationId="{A02E5F92-E9D9-9B6D-CEB6-23FF42E4B365}"/>
          </ac:spMkLst>
        </pc:spChg>
        <pc:spChg chg="add mod">
          <ac:chgData name="Leigh-Ann Pringle" userId="90c27759-dcb2-4cfd-84bf-93ebcdd77db7" providerId="ADAL" clId="{59154F1D-6748-4844-82C2-E1E714A8E491}" dt="2022-08-03T18:52:13.390" v="2899" actId="1076"/>
          <ac:spMkLst>
            <pc:docMk/>
            <pc:sldMk cId="3516191254" sldId="258"/>
            <ac:spMk id="4" creationId="{C0AB5213-A815-B494-B13C-F62C0F2B9CFF}"/>
          </ac:spMkLst>
        </pc:spChg>
        <pc:picChg chg="add mod">
          <ac:chgData name="Leigh-Ann Pringle" userId="90c27759-dcb2-4cfd-84bf-93ebcdd77db7" providerId="ADAL" clId="{59154F1D-6748-4844-82C2-E1E714A8E491}" dt="2022-08-03T18:17:40.041" v="2114" actId="14100"/>
          <ac:picMkLst>
            <pc:docMk/>
            <pc:sldMk cId="3516191254" sldId="258"/>
            <ac:picMk id="2050" creationId="{0D54BE3E-1E55-0881-6EAF-AFB732841E85}"/>
          </ac:picMkLst>
        </pc:picChg>
      </pc:sldChg>
      <pc:sldChg chg="addSp delSp modSp mod setBg modNotesTx">
        <pc:chgData name="Leigh-Ann Pringle" userId="90c27759-dcb2-4cfd-84bf-93ebcdd77db7" providerId="ADAL" clId="{59154F1D-6748-4844-82C2-E1E714A8E491}" dt="2022-08-03T19:55:12.197" v="4179" actId="20577"/>
        <pc:sldMkLst>
          <pc:docMk/>
          <pc:sldMk cId="1617442257" sldId="259"/>
        </pc:sldMkLst>
        <pc:spChg chg="del">
          <ac:chgData name="Leigh-Ann Pringle" userId="90c27759-dcb2-4cfd-84bf-93ebcdd77db7" providerId="ADAL" clId="{59154F1D-6748-4844-82C2-E1E714A8E491}" dt="2022-08-03T19:00:59.467" v="2900" actId="931"/>
          <ac:spMkLst>
            <pc:docMk/>
            <pc:sldMk cId="1617442257" sldId="259"/>
            <ac:spMk id="3" creationId="{C2C61E20-C51A-356A-3049-FD8E74CBED69}"/>
          </ac:spMkLst>
        </pc:spChg>
        <pc:spChg chg="add mod">
          <ac:chgData name="Leigh-Ann Pringle" userId="90c27759-dcb2-4cfd-84bf-93ebcdd77db7" providerId="ADAL" clId="{59154F1D-6748-4844-82C2-E1E714A8E491}" dt="2022-08-03T19:07:13.980" v="2918" actId="1076"/>
          <ac:spMkLst>
            <pc:docMk/>
            <pc:sldMk cId="1617442257" sldId="259"/>
            <ac:spMk id="12" creationId="{430BBAAC-207D-90B4-5DB5-B7C9A8BD5F29}"/>
          </ac:spMkLst>
        </pc:spChg>
        <pc:spChg chg="add mod">
          <ac:chgData name="Leigh-Ann Pringle" userId="90c27759-dcb2-4cfd-84bf-93ebcdd77db7" providerId="ADAL" clId="{59154F1D-6748-4844-82C2-E1E714A8E491}" dt="2022-08-03T19:13:41.231" v="3395" actId="1076"/>
          <ac:spMkLst>
            <pc:docMk/>
            <pc:sldMk cId="1617442257" sldId="259"/>
            <ac:spMk id="13" creationId="{B7806258-2EF5-B3F5-C956-D3398F486151}"/>
          </ac:spMkLst>
        </pc:spChg>
        <pc:picChg chg="add mod">
          <ac:chgData name="Leigh-Ann Pringle" userId="90c27759-dcb2-4cfd-84bf-93ebcdd77db7" providerId="ADAL" clId="{59154F1D-6748-4844-82C2-E1E714A8E491}" dt="2022-08-03T19:01:04.149" v="2901" actId="1076"/>
          <ac:picMkLst>
            <pc:docMk/>
            <pc:sldMk cId="1617442257" sldId="259"/>
            <ac:picMk id="5" creationId="{F0AD23C6-4F6A-5E4A-6A1D-EB5BFDBAE95D}"/>
          </ac:picMkLst>
        </pc:picChg>
        <pc:picChg chg="add mod">
          <ac:chgData name="Leigh-Ann Pringle" userId="90c27759-dcb2-4cfd-84bf-93ebcdd77db7" providerId="ADAL" clId="{59154F1D-6748-4844-82C2-E1E714A8E491}" dt="2022-08-03T19:13:46.226" v="3396" actId="1076"/>
          <ac:picMkLst>
            <pc:docMk/>
            <pc:sldMk cId="1617442257" sldId="259"/>
            <ac:picMk id="7" creationId="{D7AC1048-440B-2F71-9092-D7CAD79FDDC9}"/>
          </ac:picMkLst>
        </pc:picChg>
        <pc:picChg chg="add mod">
          <ac:chgData name="Leigh-Ann Pringle" userId="90c27759-dcb2-4cfd-84bf-93ebcdd77db7" providerId="ADAL" clId="{59154F1D-6748-4844-82C2-E1E714A8E491}" dt="2022-08-03T19:04:25.665" v="2910" actId="1076"/>
          <ac:picMkLst>
            <pc:docMk/>
            <pc:sldMk cId="1617442257" sldId="259"/>
            <ac:picMk id="9" creationId="{3DABABC0-E32B-3023-8B84-81523AAB719D}"/>
          </ac:picMkLst>
        </pc:picChg>
        <pc:picChg chg="add mod">
          <ac:chgData name="Leigh-Ann Pringle" userId="90c27759-dcb2-4cfd-84bf-93ebcdd77db7" providerId="ADAL" clId="{59154F1D-6748-4844-82C2-E1E714A8E491}" dt="2022-08-03T19:06:14.631" v="2913" actId="1076"/>
          <ac:picMkLst>
            <pc:docMk/>
            <pc:sldMk cId="1617442257" sldId="259"/>
            <ac:picMk id="11" creationId="{998A5178-311A-FFE4-7BBA-C34CEA3E01E2}"/>
          </ac:picMkLst>
        </pc:picChg>
      </pc:sldChg>
      <pc:sldChg chg="addSp modSp mod modNotesTx">
        <pc:chgData name="Leigh-Ann Pringle" userId="90c27759-dcb2-4cfd-84bf-93ebcdd77db7" providerId="ADAL" clId="{59154F1D-6748-4844-82C2-E1E714A8E491}" dt="2022-08-03T20:59:11.947" v="5654" actId="20577"/>
        <pc:sldMkLst>
          <pc:docMk/>
          <pc:sldMk cId="2847108389" sldId="260"/>
        </pc:sldMkLst>
        <pc:spChg chg="mod">
          <ac:chgData name="Leigh-Ann Pringle" userId="90c27759-dcb2-4cfd-84bf-93ebcdd77db7" providerId="ADAL" clId="{59154F1D-6748-4844-82C2-E1E714A8E491}" dt="2022-08-03T20:03:59.750" v="5050" actId="122"/>
          <ac:spMkLst>
            <pc:docMk/>
            <pc:sldMk cId="2847108389" sldId="260"/>
            <ac:spMk id="2" creationId="{46FB8E83-E623-8A97-DEC7-6DA2A864E6EA}"/>
          </ac:spMkLst>
        </pc:spChg>
        <pc:picChg chg="add mod">
          <ac:chgData name="Leigh-Ann Pringle" userId="90c27759-dcb2-4cfd-84bf-93ebcdd77db7" providerId="ADAL" clId="{59154F1D-6748-4844-82C2-E1E714A8E491}" dt="2022-08-03T20:50:14.219" v="5479" actId="14100"/>
          <ac:picMkLst>
            <pc:docMk/>
            <pc:sldMk cId="2847108389" sldId="260"/>
            <ac:picMk id="7170" creationId="{1631923F-A4AD-6207-9DC4-D162A8B3DBFF}"/>
          </ac:picMkLst>
        </pc:picChg>
        <pc:picChg chg="add mod">
          <ac:chgData name="Leigh-Ann Pringle" userId="90c27759-dcb2-4cfd-84bf-93ebcdd77db7" providerId="ADAL" clId="{59154F1D-6748-4844-82C2-E1E714A8E491}" dt="2022-08-03T20:50:24.964" v="5483" actId="14100"/>
          <ac:picMkLst>
            <pc:docMk/>
            <pc:sldMk cId="2847108389" sldId="260"/>
            <ac:picMk id="7172" creationId="{7627563D-A02C-F9F9-38EF-DB3EC31388B0}"/>
          </ac:picMkLst>
        </pc:picChg>
        <pc:picChg chg="add mod">
          <ac:chgData name="Leigh-Ann Pringle" userId="90c27759-dcb2-4cfd-84bf-93ebcdd77db7" providerId="ADAL" clId="{59154F1D-6748-4844-82C2-E1E714A8E491}" dt="2022-08-03T20:50:19.699" v="5481" actId="1076"/>
          <ac:picMkLst>
            <pc:docMk/>
            <pc:sldMk cId="2847108389" sldId="260"/>
            <ac:picMk id="7174" creationId="{77377C85-A51E-E1F5-0AFE-1A29D7EEF3BE}"/>
          </ac:picMkLst>
        </pc:picChg>
      </pc:sldChg>
      <pc:sldChg chg="addSp modSp new mod ord setBg modNotesTx">
        <pc:chgData name="Leigh-Ann Pringle" userId="90c27759-dcb2-4cfd-84bf-93ebcdd77db7" providerId="ADAL" clId="{59154F1D-6748-4844-82C2-E1E714A8E491}" dt="2022-08-08T19:45:04.306" v="5667" actId="20577"/>
        <pc:sldMkLst>
          <pc:docMk/>
          <pc:sldMk cId="4209448296" sldId="261"/>
        </pc:sldMkLst>
        <pc:spChg chg="add mod">
          <ac:chgData name="Leigh-Ann Pringle" userId="90c27759-dcb2-4cfd-84bf-93ebcdd77db7" providerId="ADAL" clId="{59154F1D-6748-4844-82C2-E1E714A8E491}" dt="2022-08-03T19:34:26.442" v="3740" actId="20577"/>
          <ac:spMkLst>
            <pc:docMk/>
            <pc:sldMk cId="4209448296" sldId="261"/>
            <ac:spMk id="4" creationId="{BD70A539-176F-0A5B-4F76-D0E0D2A24056}"/>
          </ac:spMkLst>
        </pc:spChg>
        <pc:picChg chg="add mod">
          <ac:chgData name="Leigh-Ann Pringle" userId="90c27759-dcb2-4cfd-84bf-93ebcdd77db7" providerId="ADAL" clId="{59154F1D-6748-4844-82C2-E1E714A8E491}" dt="2022-08-03T19:33:30.330" v="3723" actId="1076"/>
          <ac:picMkLst>
            <pc:docMk/>
            <pc:sldMk cId="4209448296" sldId="261"/>
            <ac:picMk id="4098" creationId="{9E975D25-D045-E11B-FF5C-1B8241DD5D87}"/>
          </ac:picMkLst>
        </pc:picChg>
        <pc:picChg chg="add mod">
          <ac:chgData name="Leigh-Ann Pringle" userId="90c27759-dcb2-4cfd-84bf-93ebcdd77db7" providerId="ADAL" clId="{59154F1D-6748-4844-82C2-E1E714A8E491}" dt="2022-08-03T19:24:20.333" v="3710" actId="1076"/>
          <ac:picMkLst>
            <pc:docMk/>
            <pc:sldMk cId="4209448296" sldId="261"/>
            <ac:picMk id="4100" creationId="{E9B7EE55-1324-9E7A-0229-338E3EBCCBDB}"/>
          </ac:picMkLst>
        </pc:picChg>
        <pc:picChg chg="add mod">
          <ac:chgData name="Leigh-Ann Pringle" userId="90c27759-dcb2-4cfd-84bf-93ebcdd77db7" providerId="ADAL" clId="{59154F1D-6748-4844-82C2-E1E714A8E491}" dt="2022-08-03T19:33:34.100" v="3724" actId="1076"/>
          <ac:picMkLst>
            <pc:docMk/>
            <pc:sldMk cId="4209448296" sldId="261"/>
            <ac:picMk id="4102" creationId="{0427D246-FCC9-2EA4-1C87-944DE58B62D0}"/>
          </ac:picMkLst>
        </pc:picChg>
        <pc:picChg chg="add mod">
          <ac:chgData name="Leigh-Ann Pringle" userId="90c27759-dcb2-4cfd-84bf-93ebcdd77db7" providerId="ADAL" clId="{59154F1D-6748-4844-82C2-E1E714A8E491}" dt="2022-08-03T19:33:26.159" v="3722" actId="1076"/>
          <ac:picMkLst>
            <pc:docMk/>
            <pc:sldMk cId="4209448296" sldId="261"/>
            <ac:picMk id="4104" creationId="{2B02F23A-1135-584E-687E-EF3354FF7D07}"/>
          </ac:picMkLst>
        </pc:picChg>
      </pc:sldChg>
      <pc:sldChg chg="addSp modSp new mod modNotesTx">
        <pc:chgData name="Leigh-Ann Pringle" userId="90c27759-dcb2-4cfd-84bf-93ebcdd77db7" providerId="ADAL" clId="{59154F1D-6748-4844-82C2-E1E714A8E491}" dt="2022-08-03T21:03:24.834" v="5659" actId="20577"/>
        <pc:sldMkLst>
          <pc:docMk/>
          <pc:sldMk cId="1894981665" sldId="262"/>
        </pc:sldMkLst>
        <pc:spChg chg="add mod">
          <ac:chgData name="Leigh-Ann Pringle" userId="90c27759-dcb2-4cfd-84bf-93ebcdd77db7" providerId="ADAL" clId="{59154F1D-6748-4844-82C2-E1E714A8E491}" dt="2022-08-03T19:42:51.617" v="4145" actId="1076"/>
          <ac:spMkLst>
            <pc:docMk/>
            <pc:sldMk cId="1894981665" sldId="262"/>
            <ac:spMk id="4" creationId="{26367219-6737-2AE1-CB93-2C809B801C9D}"/>
          </ac:spMkLst>
        </pc:spChg>
        <pc:picChg chg="add mod">
          <ac:chgData name="Leigh-Ann Pringle" userId="90c27759-dcb2-4cfd-84bf-93ebcdd77db7" providerId="ADAL" clId="{59154F1D-6748-4844-82C2-E1E714A8E491}" dt="2022-08-03T19:39:57.905" v="3946" actId="14100"/>
          <ac:picMkLst>
            <pc:docMk/>
            <pc:sldMk cId="1894981665" sldId="262"/>
            <ac:picMk id="5122" creationId="{23C30F58-9AC7-6B88-1076-D2DBAB18DF92}"/>
          </ac:picMkLst>
        </pc:picChg>
      </pc:sldChg>
      <pc:sldChg chg="addSp modSp new modNotesTx">
        <pc:chgData name="Leigh-Ann Pringle" userId="90c27759-dcb2-4cfd-84bf-93ebcdd77db7" providerId="ADAL" clId="{59154F1D-6748-4844-82C2-E1E714A8E491}" dt="2022-08-03T20:02:50.431" v="5030" actId="14100"/>
        <pc:sldMkLst>
          <pc:docMk/>
          <pc:sldMk cId="1611215779" sldId="263"/>
        </pc:sldMkLst>
        <pc:picChg chg="add mod">
          <ac:chgData name="Leigh-Ann Pringle" userId="90c27759-dcb2-4cfd-84bf-93ebcdd77db7" providerId="ADAL" clId="{59154F1D-6748-4844-82C2-E1E714A8E491}" dt="2022-08-03T20:02:50.431" v="5030" actId="14100"/>
          <ac:picMkLst>
            <pc:docMk/>
            <pc:sldMk cId="1611215779" sldId="263"/>
            <ac:picMk id="6146" creationId="{0A28F8FD-B4F3-A0E6-9125-FD4413E782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C8846-9FE8-1840-A331-B72D5FB467CE}"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769A4-CDAA-8E49-A0B5-736897C5CDD7}" type="slidenum">
              <a:rPr lang="en-US" smtClean="0"/>
              <a:t>‹#›</a:t>
            </a:fld>
            <a:endParaRPr lang="en-US"/>
          </a:p>
        </p:txBody>
      </p:sp>
    </p:spTree>
    <p:extLst>
      <p:ext uri="{BB962C8B-B14F-4D97-AF65-F5344CB8AC3E}">
        <p14:creationId xmlns:p14="http://schemas.microsoft.com/office/powerpoint/2010/main" val="56801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za/GB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Revision discussion 5 min</a:t>
            </a:r>
          </a:p>
          <a:p>
            <a:endParaRPr lang="en-US"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class to the last lesson in the series on health and safety issues relating to violence. We have covered a large amount of content in the last three lessons. Today’s lesson will give you an opportunity to practice some questions in a 20 min “exam setting” to help you prepare for the year-end assessment. Remember, when writing Life Orientation, you will need to use the information you have studied and apply it to different situations.</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Before we start today’s lesson, let’s get some feedback on what you have learnt so far in this series.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(Ask the class if anyone would like to share generally. If there is no reply, then ask questions with prompts e.g.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Can you share your opinions on how to stay positive growing up in a country known for its violence?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What did you learn from our NO VIOLENCE FRIDAY campaign?</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Allow opportunity for a little bit of discussion and opportunity for learners to share. By this stage, the grade 9’s will usually be more vocal on their opinions around violence and how they think it can be stopped. This discussion will lead into today’s lesson.)</a:t>
            </a:r>
            <a:endParaRPr lang="en-ZA"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1</a:t>
            </a:fld>
            <a:endParaRPr lang="en-US"/>
          </a:p>
        </p:txBody>
      </p:sp>
    </p:spTree>
    <p:extLst>
      <p:ext uri="{BB962C8B-B14F-4D97-AF65-F5344CB8AC3E}">
        <p14:creationId xmlns:p14="http://schemas.microsoft.com/office/powerpoint/2010/main" val="273561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2 -3: Teaching and Activity 7 min</a:t>
            </a:r>
          </a:p>
          <a:p>
            <a:endParaRPr lang="en-US" dirty="0"/>
          </a:p>
          <a:p>
            <a:r>
              <a:rPr lang="en-ZA" sz="1800" dirty="0">
                <a:solidFill>
                  <a:srgbClr val="595959"/>
                </a:solidFill>
                <a:effectLst/>
                <a:latin typeface="Arial" panose="020B0604020202020204" pitchFamily="34" charset="0"/>
                <a:ea typeface="Times New Roman" panose="02020603050405020304" pitchFamily="18" charset="0"/>
              </a:rPr>
              <a:t>Our focus over the last few lessons has been to identify the kinds of violence happening. Today we are going to look at what you can do to prevent violence and where to go if you need help. Do you remember how I mentioned earlier in this series that it is important to be a listening friend. You cannot solve another person’s problems but you can be there to listen. Sometimes, however, a person who has experienced a trauma like physical or sexual abuse will often need additional help to overcome the long-term effects.</a:t>
            </a:r>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2</a:t>
            </a:fld>
            <a:endParaRPr lang="en-US"/>
          </a:p>
        </p:txBody>
      </p:sp>
    </p:spTree>
    <p:extLst>
      <p:ext uri="{BB962C8B-B14F-4D97-AF65-F5344CB8AC3E}">
        <p14:creationId xmlns:p14="http://schemas.microsoft.com/office/powerpoint/2010/main" val="341740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a:t>
            </a:r>
          </a:p>
          <a:p>
            <a:endParaRPr lang="en-US"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BUT you can take action on how to protect yourself from violence.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Here is a list of a few suggestions of what you could do. In your </a:t>
            </a:r>
            <a:r>
              <a:rPr lang="en-ZA" sz="1800" b="1" i="1" dirty="0">
                <a:solidFill>
                  <a:srgbClr val="595959"/>
                </a:solidFill>
                <a:effectLst/>
                <a:latin typeface="Arial" panose="020B0604020202020204" pitchFamily="34" charset="0"/>
                <a:ea typeface="Times New Roman" panose="02020603050405020304" pitchFamily="18" charset="0"/>
              </a:rPr>
              <a:t>Activity 1 </a:t>
            </a:r>
            <a:r>
              <a:rPr lang="en-ZA" sz="1800" b="1" i="1" u="sng" dirty="0">
                <a:solidFill>
                  <a:srgbClr val="595959"/>
                </a:solidFill>
                <a:effectLst/>
                <a:latin typeface="Arial" panose="020B0604020202020204" pitchFamily="34" charset="0"/>
                <a:ea typeface="Times New Roman" panose="02020603050405020304" pitchFamily="18" charset="0"/>
              </a:rPr>
              <a:t>(Lesson 4 – Worksheet)</a:t>
            </a:r>
            <a:r>
              <a:rPr lang="en-ZA" sz="1800" dirty="0">
                <a:solidFill>
                  <a:srgbClr val="595959"/>
                </a:solidFill>
                <a:effectLst/>
                <a:latin typeface="Arial" panose="020B0604020202020204" pitchFamily="34" charset="0"/>
                <a:ea typeface="Times New Roman" panose="02020603050405020304" pitchFamily="18" charset="0"/>
              </a:rPr>
              <a:t>, add another 3 strategies to this list.</a:t>
            </a:r>
            <a:endParaRPr lang="en-ZA" sz="1800" dirty="0">
              <a:effectLst/>
              <a:latin typeface="Times New Roman" panose="02020603050405020304" pitchFamily="18" charset="0"/>
              <a:ea typeface="Times New Roman" panose="02020603050405020304" pitchFamily="18" charset="0"/>
            </a:endParaRPr>
          </a:p>
          <a:p>
            <a:endParaRPr lang="en-US" dirty="0"/>
          </a:p>
          <a:p>
            <a:pPr lvl="0"/>
            <a:r>
              <a:rPr lang="en-US" sz="1200" kern="1200" dirty="0">
                <a:solidFill>
                  <a:schemeClr val="tx1"/>
                </a:solidFill>
                <a:effectLst/>
                <a:latin typeface="+mn-lt"/>
                <a:ea typeface="+mn-ea"/>
                <a:cs typeface="+mn-cs"/>
              </a:rPr>
              <a:t>If you feel in danger, try to get away immediately and go somewhere safe like the police station or a friend’s house.</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Avoid being alone and walking in places at night alone. Try going out with your friends in groups which will be much safer.</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Avoid drugs, alcohol and people that use these substances because these substances cause people to lose inhibitions and make dangerous choices.</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not carry any weapons. You might think it makes you feel safe, but it also opens the door to violence.</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3</a:t>
            </a:fld>
            <a:endParaRPr lang="en-US"/>
          </a:p>
        </p:txBody>
      </p:sp>
    </p:spTree>
    <p:extLst>
      <p:ext uri="{BB962C8B-B14F-4D97-AF65-F5344CB8AC3E}">
        <p14:creationId xmlns:p14="http://schemas.microsoft.com/office/powerpoint/2010/main" val="49701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4-6: teaching and Individual Activity 10 min</a:t>
            </a:r>
          </a:p>
          <a:p>
            <a:endParaRPr lang="en-US" dirty="0"/>
          </a:p>
          <a:p>
            <a:r>
              <a:rPr lang="en-ZA" sz="1800" dirty="0">
                <a:solidFill>
                  <a:srgbClr val="595959"/>
                </a:solidFill>
                <a:effectLst/>
                <a:latin typeface="Arial" panose="020B0604020202020204" pitchFamily="34" charset="0"/>
                <a:ea typeface="Arial" panose="020B0604020202020204" pitchFamily="34" charset="0"/>
              </a:rPr>
              <a:t>Being an individual within a community means that there are others that can help in times of violence. Each community has different resource or support centres for victims of violence. An individual can go to a local support group like the Rape Crisis Centre or a police station. These specialised units will find out what happened and provide the necessary counselling and support on what to do next.</a:t>
            </a:r>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4</a:t>
            </a:fld>
            <a:endParaRPr lang="en-US"/>
          </a:p>
        </p:txBody>
      </p:sp>
    </p:spTree>
    <p:extLst>
      <p:ext uri="{BB962C8B-B14F-4D97-AF65-F5344CB8AC3E}">
        <p14:creationId xmlns:p14="http://schemas.microsoft.com/office/powerpoint/2010/main" val="375409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a:t>
            </a:r>
          </a:p>
          <a:p>
            <a:endParaRPr lang="en-US" dirty="0"/>
          </a:p>
          <a:p>
            <a:r>
              <a:rPr lang="en-US" dirty="0"/>
              <a:t>There are several organisations in South Africa that could help if you have been exposed to violence.</a:t>
            </a:r>
          </a:p>
          <a:p>
            <a:endParaRPr lang="en-US" dirty="0"/>
          </a:p>
          <a:p>
            <a:r>
              <a:rPr lang="en-ZA" sz="1800" dirty="0">
                <a:solidFill>
                  <a:srgbClr val="444444"/>
                </a:solidFill>
                <a:effectLst/>
                <a:latin typeface="Arial" panose="020B0604020202020204" pitchFamily="34" charset="0"/>
                <a:ea typeface="Arial" panose="020B0604020202020204" pitchFamily="34" charset="0"/>
              </a:rPr>
              <a:t>If you go directly to the SA government website at </a:t>
            </a:r>
            <a:r>
              <a:rPr lang="en-ZA" sz="1800" u="sng" dirty="0">
                <a:solidFill>
                  <a:srgbClr val="444444"/>
                </a:solidFill>
                <a:effectLst/>
                <a:latin typeface="Arial" panose="020B0604020202020204" pitchFamily="34" charset="0"/>
                <a:ea typeface="Arial" panose="020B0604020202020204" pitchFamily="34" charset="0"/>
                <a:hlinkClick r:id="rId3"/>
              </a:rPr>
              <a:t>https://www.gov.za/GBV</a:t>
            </a:r>
            <a:r>
              <a:rPr lang="en-ZA" sz="1800" dirty="0">
                <a:solidFill>
                  <a:srgbClr val="444444"/>
                </a:solidFill>
                <a:effectLst/>
                <a:latin typeface="Arial" panose="020B0604020202020204" pitchFamily="34" charset="0"/>
                <a:ea typeface="Arial" panose="020B0604020202020204" pitchFamily="34" charset="0"/>
              </a:rPr>
              <a:t>, you will find there is advice on what to do if you have been abused in anyway. There is a direct link to services like </a:t>
            </a:r>
            <a:r>
              <a:rPr lang="en-ZA" sz="1800" dirty="0" err="1">
                <a:solidFill>
                  <a:srgbClr val="444444"/>
                </a:solidFill>
                <a:effectLst/>
                <a:latin typeface="Arial" panose="020B0604020202020204" pitchFamily="34" charset="0"/>
                <a:ea typeface="Arial" panose="020B0604020202020204" pitchFamily="34" charset="0"/>
              </a:rPr>
              <a:t>Thuthuzela</a:t>
            </a:r>
            <a:r>
              <a:rPr lang="en-ZA" sz="1800" dirty="0">
                <a:solidFill>
                  <a:srgbClr val="444444"/>
                </a:solidFill>
                <a:effectLst/>
                <a:latin typeface="Arial" panose="020B0604020202020204" pitchFamily="34" charset="0"/>
                <a:ea typeface="Arial" panose="020B0604020202020204" pitchFamily="34" charset="0"/>
              </a:rPr>
              <a:t> Care Centres in many different communities that will offer support to rape survivors. At a centre like this you would be able to report the case directly and get the necessary support to open a case and get counselling.</a:t>
            </a:r>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5</a:t>
            </a:fld>
            <a:endParaRPr lang="en-US"/>
          </a:p>
        </p:txBody>
      </p:sp>
    </p:spTree>
    <p:extLst>
      <p:ext uri="{BB962C8B-B14F-4D97-AF65-F5344CB8AC3E}">
        <p14:creationId xmlns:p14="http://schemas.microsoft.com/office/powerpoint/2010/main" val="245450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Individual Activity</a:t>
            </a:r>
          </a:p>
          <a:p>
            <a:endParaRPr lang="en-US" dirty="0"/>
          </a:p>
          <a:p>
            <a:r>
              <a:rPr lang="en-US" dirty="0"/>
              <a:t>Now to see how well you have been listening? Complete </a:t>
            </a:r>
            <a:r>
              <a:rPr lang="en-US" b="1" i="1" dirty="0"/>
              <a:t>Activity 2 </a:t>
            </a:r>
            <a:r>
              <a:rPr lang="en-US" dirty="0"/>
              <a:t>on your </a:t>
            </a:r>
            <a:r>
              <a:rPr lang="en-US" b="1" i="1" u="sng" dirty="0"/>
              <a:t>Lesson 4 - Worksheet</a:t>
            </a:r>
            <a:r>
              <a:rPr lang="en-US" dirty="0"/>
              <a:t>.</a:t>
            </a:r>
          </a:p>
        </p:txBody>
      </p:sp>
      <p:sp>
        <p:nvSpPr>
          <p:cNvPr id="4" name="Slide Number Placeholder 3"/>
          <p:cNvSpPr>
            <a:spLocks noGrp="1"/>
          </p:cNvSpPr>
          <p:nvPr>
            <p:ph type="sldNum" sz="quarter" idx="5"/>
          </p:nvPr>
        </p:nvSpPr>
        <p:spPr/>
        <p:txBody>
          <a:bodyPr/>
          <a:lstStyle/>
          <a:p>
            <a:fld id="{27B769A4-CDAA-8E49-A0B5-736897C5CDD7}" type="slidenum">
              <a:rPr lang="en-US" smtClean="0"/>
              <a:t>6</a:t>
            </a:fld>
            <a:endParaRPr lang="en-US"/>
          </a:p>
        </p:txBody>
      </p:sp>
    </p:spTree>
    <p:extLst>
      <p:ext uri="{BB962C8B-B14F-4D97-AF65-F5344CB8AC3E}">
        <p14:creationId xmlns:p14="http://schemas.microsoft.com/office/powerpoint/2010/main" val="422887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Informal Assessment 15 min</a:t>
            </a:r>
          </a:p>
          <a:p>
            <a:endParaRPr lang="en-US" dirty="0"/>
          </a:p>
          <a:p>
            <a:r>
              <a:rPr lang="en-US" dirty="0"/>
              <a:t>We have come to the end of the theory content of the last FOUR lessons on health and safety issues relating to violence. For the next 15 min we are going to see how well you can apply the information you have learnt to the types of questions you would find in your end of year test. Complete </a:t>
            </a:r>
            <a:r>
              <a:rPr lang="en-US" b="1" i="1" dirty="0"/>
              <a:t>Activity 3 </a:t>
            </a:r>
            <a:r>
              <a:rPr lang="en-US" dirty="0"/>
              <a:t>and then your teacher will go over the answers with you.</a:t>
            </a:r>
          </a:p>
          <a:p>
            <a:endParaRPr lang="en-US" dirty="0"/>
          </a:p>
          <a:p>
            <a:r>
              <a:rPr lang="en-US" dirty="0"/>
              <a:t>(plan your time so that there is opportunity for learners to do the questions and get the questions marked. You can explain to learners that the first few questions resemble short questions, and the second set of questions resembles a question where full sentences would be needed in answering.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595959"/>
                </a:solidFill>
                <a:effectLst/>
                <a:latin typeface="Arial" panose="020B0604020202020204" pitchFamily="34" charset="0"/>
                <a:ea typeface="Times New Roman" panose="02020603050405020304" pitchFamily="18" charset="0"/>
              </a:rPr>
              <a:t>Hand out </a:t>
            </a:r>
            <a:r>
              <a:rPr lang="en-ZA" sz="1800" b="1" i="1" u="sng" dirty="0">
                <a:solidFill>
                  <a:srgbClr val="595959"/>
                </a:solidFill>
                <a:effectLst/>
                <a:latin typeface="Arial" panose="020B0604020202020204" pitchFamily="34" charset="0"/>
                <a:ea typeface="Times New Roman" panose="02020603050405020304" pitchFamily="18" charset="0"/>
              </a:rPr>
              <a:t>Content Summary</a:t>
            </a:r>
            <a:r>
              <a:rPr lang="en-ZA" sz="1800" dirty="0">
                <a:solidFill>
                  <a:srgbClr val="595959"/>
                </a:solidFill>
                <a:effectLst/>
                <a:latin typeface="Arial" panose="020B0604020202020204" pitchFamily="34" charset="0"/>
                <a:ea typeface="Times New Roman" panose="02020603050405020304" pitchFamily="18" charset="0"/>
              </a:rPr>
              <a:t> to learners.</a:t>
            </a:r>
            <a:endParaRPr lang="en-ZA"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7</a:t>
            </a:fld>
            <a:endParaRPr lang="en-US"/>
          </a:p>
        </p:txBody>
      </p:sp>
    </p:spTree>
    <p:extLst>
      <p:ext uri="{BB962C8B-B14F-4D97-AF65-F5344CB8AC3E}">
        <p14:creationId xmlns:p14="http://schemas.microsoft.com/office/powerpoint/2010/main" val="256151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Reflection- 3 min</a:t>
            </a:r>
          </a:p>
          <a:p>
            <a:endParaRPr lang="en-US" dirty="0"/>
          </a:p>
          <a:p>
            <a:r>
              <a:rPr lang="en-US" dirty="0"/>
              <a:t>Allow learners to reflect on what they have learnt by including their final reflective quote of the series of lessons. Encourage learners to first walk through the other quotes still up on the wall in the class from the previous lessons. This quote (i.e. for </a:t>
            </a:r>
            <a:r>
              <a:rPr lang="en-US" b="1" i="1" dirty="0"/>
              <a:t>Activity 4</a:t>
            </a:r>
            <a:r>
              <a:rPr lang="en-US" dirty="0"/>
              <a:t>) should be a VALUE to live by that chooses kindness over violence. There are a few examples on the slide of what famous people have said.</a:t>
            </a:r>
          </a:p>
          <a:p>
            <a:endParaRPr lang="en-US" dirty="0"/>
          </a:p>
          <a:p>
            <a:r>
              <a:rPr lang="en-US" dirty="0"/>
              <a:t>Remember that you can make a difference in the lives of your friends and community. Be a Strong person and stand up for those around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u="none" strike="noStrike"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B769A4-CDAA-8E49-A0B5-736897C5CDD7}" type="slidenum">
              <a:rPr lang="en-US" smtClean="0"/>
              <a:t>8</a:t>
            </a:fld>
            <a:endParaRPr lang="en-US"/>
          </a:p>
        </p:txBody>
      </p:sp>
    </p:spTree>
    <p:extLst>
      <p:ext uri="{BB962C8B-B14F-4D97-AF65-F5344CB8AC3E}">
        <p14:creationId xmlns:p14="http://schemas.microsoft.com/office/powerpoint/2010/main" val="306938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6/20/2023</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6/20/2023</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5964D-AF19-4FBB-6A4C-E8FB0FB7B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99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165BB-5648-F2F5-C9CC-5EFCB31DC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77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03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6" y="0"/>
            <a:ext cx="7028688" cy="6858000"/>
          </a:xfrm>
          <a:prstGeom prst="rect">
            <a:avLst/>
          </a:prstGeom>
        </p:spPr>
      </p:pic>
      <p:sp>
        <p:nvSpPr>
          <p:cNvPr id="2" name="Title 1">
            <a:extLst>
              <a:ext uri="{FF2B5EF4-FFF2-40B4-BE49-F238E27FC236}">
                <a16:creationId xmlns:a16="http://schemas.microsoft.com/office/drawing/2014/main" id="{745D88C3-CEC8-F292-338B-CFE0B1F148B2}"/>
              </a:ext>
            </a:extLst>
          </p:cNvPr>
          <p:cNvSpPr>
            <a:spLocks noGrp="1"/>
          </p:cNvSpPr>
          <p:nvPr>
            <p:ph type="title"/>
          </p:nvPr>
        </p:nvSpPr>
        <p:spPr>
          <a:xfrm>
            <a:off x="7391618" y="119884"/>
            <a:ext cx="4800381" cy="1457767"/>
          </a:xfrm>
        </p:spPr>
        <p:txBody>
          <a:bodyPr>
            <a:normAutofit/>
          </a:bodyPr>
          <a:lstStyle/>
          <a:p>
            <a:pPr algn="ctr"/>
            <a:r>
              <a:rPr lang="en-US" sz="3500" dirty="0">
                <a:solidFill>
                  <a:srgbClr val="FFFF00"/>
                </a:solidFill>
              </a:rPr>
              <a:t>How to protect yourself?</a:t>
            </a:r>
          </a:p>
        </p:txBody>
      </p:sp>
      <p:sp>
        <p:nvSpPr>
          <p:cNvPr id="3" name="Content Placeholder 2">
            <a:extLst>
              <a:ext uri="{FF2B5EF4-FFF2-40B4-BE49-F238E27FC236}">
                <a16:creationId xmlns:a16="http://schemas.microsoft.com/office/drawing/2014/main" id="{A02E5F92-E9D9-9B6D-CEB6-23FF42E4B365}"/>
              </a:ext>
            </a:extLst>
          </p:cNvPr>
          <p:cNvSpPr>
            <a:spLocks noGrp="1"/>
          </p:cNvSpPr>
          <p:nvPr>
            <p:ph idx="1"/>
          </p:nvPr>
        </p:nvSpPr>
        <p:spPr>
          <a:xfrm>
            <a:off x="7175715" y="1577651"/>
            <a:ext cx="4757979" cy="5017733"/>
          </a:xfrm>
        </p:spPr>
        <p:txBody>
          <a:bodyPr>
            <a:normAutofit fontScale="85000" lnSpcReduction="20000"/>
          </a:bodyPr>
          <a:lstStyle/>
          <a:p>
            <a:pPr lvl="0"/>
            <a:r>
              <a:rPr lang="en-US" dirty="0">
                <a:solidFill>
                  <a:schemeClr val="bg1"/>
                </a:solidFill>
              </a:rPr>
              <a:t>If you feel in danger, try to get away immediately and go somewhere safe like the police station or a friend’s house.</a:t>
            </a:r>
            <a:endParaRPr lang="en-ZA" dirty="0">
              <a:solidFill>
                <a:schemeClr val="bg1"/>
              </a:solidFill>
            </a:endParaRPr>
          </a:p>
          <a:p>
            <a:pPr lvl="0"/>
            <a:r>
              <a:rPr lang="en-US" dirty="0">
                <a:solidFill>
                  <a:schemeClr val="bg1"/>
                </a:solidFill>
              </a:rPr>
              <a:t>Avoid being alone and walking in places at night alone. Try going out with your friends in groups which will be much safer.</a:t>
            </a:r>
            <a:endParaRPr lang="en-ZA" dirty="0">
              <a:solidFill>
                <a:schemeClr val="bg1"/>
              </a:solidFill>
            </a:endParaRPr>
          </a:p>
          <a:p>
            <a:pPr lvl="0"/>
            <a:r>
              <a:rPr lang="en-US" dirty="0">
                <a:solidFill>
                  <a:schemeClr val="bg1"/>
                </a:solidFill>
              </a:rPr>
              <a:t>Avoid drugs, alcohol and people that use these substances because these substances cause people to lose inhibitions and make dangerous choices.</a:t>
            </a:r>
            <a:endParaRPr lang="en-ZA" dirty="0">
              <a:solidFill>
                <a:schemeClr val="bg1"/>
              </a:solidFill>
            </a:endParaRPr>
          </a:p>
          <a:p>
            <a:pPr lvl="0"/>
            <a:r>
              <a:rPr lang="en-US" dirty="0">
                <a:solidFill>
                  <a:schemeClr val="bg1"/>
                </a:solidFill>
              </a:rPr>
              <a:t>Do not carry any weapons. You might think it makes you feel safe, but it also opens the door to violence.</a:t>
            </a:r>
            <a:endParaRPr lang="en-ZA" dirty="0">
              <a:solidFill>
                <a:schemeClr val="bg1"/>
              </a:solidFill>
            </a:endParaRPr>
          </a:p>
        </p:txBody>
      </p:sp>
      <p:sp>
        <p:nvSpPr>
          <p:cNvPr id="4" name="TextBox 3">
            <a:extLst>
              <a:ext uri="{FF2B5EF4-FFF2-40B4-BE49-F238E27FC236}">
                <a16:creationId xmlns:a16="http://schemas.microsoft.com/office/drawing/2014/main" id="{C0AB5213-A815-B494-B13C-F62C0F2B9CFF}"/>
              </a:ext>
            </a:extLst>
          </p:cNvPr>
          <p:cNvSpPr txBox="1"/>
          <p:nvPr/>
        </p:nvSpPr>
        <p:spPr>
          <a:xfrm rot="16200000">
            <a:off x="-483339" y="5299740"/>
            <a:ext cx="2037289" cy="553998"/>
          </a:xfrm>
          <a:prstGeom prst="rect">
            <a:avLst/>
          </a:prstGeom>
          <a:solidFill>
            <a:schemeClr val="bg1"/>
          </a:solidFill>
        </p:spPr>
        <p:txBody>
          <a:bodyPr wrap="none" rtlCol="0">
            <a:spAutoFit/>
          </a:bodyPr>
          <a:lstStyle/>
          <a:p>
            <a:r>
              <a:rPr lang="en-US" sz="3000" dirty="0">
                <a:solidFill>
                  <a:srgbClr val="002060"/>
                </a:solidFill>
              </a:rPr>
              <a:t>INDIVIDUAL</a:t>
            </a:r>
          </a:p>
        </p:txBody>
      </p:sp>
      <p:pic>
        <p:nvPicPr>
          <p:cNvPr id="6" name="Picture 5">
            <a:extLst>
              <a:ext uri="{FF2B5EF4-FFF2-40B4-BE49-F238E27FC236}">
                <a16:creationId xmlns:a16="http://schemas.microsoft.com/office/drawing/2014/main" id="{0DCFA38B-0420-C697-67E6-E1A0417C3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C006-A402-672C-66AF-A054867FED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DA50D1-C9A4-8DB1-5263-C1660A488C43}"/>
              </a:ext>
            </a:extLst>
          </p:cNvPr>
          <p:cNvSpPr>
            <a:spLocks noGrp="1"/>
          </p:cNvSpPr>
          <p:nvPr>
            <p:ph idx="1"/>
          </p:nvPr>
        </p:nvSpPr>
        <p:spPr/>
        <p:txBody>
          <a:bodyPr/>
          <a:lstStyle/>
          <a:p>
            <a:endParaRPr lang="en-US"/>
          </a:p>
        </p:txBody>
      </p:sp>
      <p:pic>
        <p:nvPicPr>
          <p:cNvPr id="4098" name="Picture 2" descr="Home - Rape Crisis">
            <a:extLst>
              <a:ext uri="{FF2B5EF4-FFF2-40B4-BE49-F238E27FC236}">
                <a16:creationId xmlns:a16="http://schemas.microsoft.com/office/drawing/2014/main" id="{9E975D25-D045-E11B-FF5C-1B8241DD5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6" y="827042"/>
            <a:ext cx="5271717" cy="22813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ape Crisis Centre Port Elizabeth">
            <a:extLst>
              <a:ext uri="{FF2B5EF4-FFF2-40B4-BE49-F238E27FC236}">
                <a16:creationId xmlns:a16="http://schemas.microsoft.com/office/drawing/2014/main" id="{E9B7EE55-1324-9E7A-0229-338E3EBCCB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960" r="27387"/>
          <a:stretch/>
        </p:blipFill>
        <p:spPr bwMode="auto">
          <a:xfrm>
            <a:off x="9265920" y="132716"/>
            <a:ext cx="2661920" cy="41203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chool Counselors">
            <a:extLst>
              <a:ext uri="{FF2B5EF4-FFF2-40B4-BE49-F238E27FC236}">
                <a16:creationId xmlns:a16="http://schemas.microsoft.com/office/drawing/2014/main" id="{0427D246-FCC9-2EA4-1C87-944DE58B6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 y="4388032"/>
            <a:ext cx="12192000" cy="20558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ictim support unit - False Bay Echo">
            <a:extLst>
              <a:ext uri="{FF2B5EF4-FFF2-40B4-BE49-F238E27FC236}">
                <a16:creationId xmlns:a16="http://schemas.microsoft.com/office/drawing/2014/main" id="{2B02F23A-1135-584E-687E-EF3354FF7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205" y="605949"/>
            <a:ext cx="3650072" cy="2723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70A539-176F-0A5B-4F76-D0E0D2A24056}"/>
              </a:ext>
            </a:extLst>
          </p:cNvPr>
          <p:cNvSpPr txBox="1"/>
          <p:nvPr/>
        </p:nvSpPr>
        <p:spPr>
          <a:xfrm rot="16200000">
            <a:off x="-745891" y="5283139"/>
            <a:ext cx="2265172" cy="553998"/>
          </a:xfrm>
          <a:prstGeom prst="rect">
            <a:avLst/>
          </a:prstGeom>
          <a:solidFill>
            <a:schemeClr val="bg1"/>
          </a:solidFill>
        </p:spPr>
        <p:txBody>
          <a:bodyPr wrap="none" rtlCol="0">
            <a:spAutoFit/>
          </a:bodyPr>
          <a:lstStyle/>
          <a:p>
            <a:r>
              <a:rPr lang="en-US" sz="3000" dirty="0">
                <a:solidFill>
                  <a:srgbClr val="002060"/>
                </a:solidFill>
              </a:rPr>
              <a:t>COMMUNITY</a:t>
            </a:r>
          </a:p>
        </p:txBody>
      </p:sp>
      <p:pic>
        <p:nvPicPr>
          <p:cNvPr id="6" name="Picture 5">
            <a:extLst>
              <a:ext uri="{FF2B5EF4-FFF2-40B4-BE49-F238E27FC236}">
                <a16:creationId xmlns:a16="http://schemas.microsoft.com/office/drawing/2014/main" id="{8F3F8DBC-E089-E7F3-C7A8-1A544A1871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44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8520-0624-69FC-8ADD-E66A9D519B4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AD23C6-4F6A-5E4A-6A1D-EB5BFDBAE95D}"/>
              </a:ext>
            </a:extLst>
          </p:cNvPr>
          <p:cNvPicPr>
            <a:picLocks noGrp="1" noChangeAspect="1"/>
          </p:cNvPicPr>
          <p:nvPr>
            <p:ph idx="1"/>
          </p:nvPr>
        </p:nvPicPr>
        <p:blipFill>
          <a:blip r:embed="rId3"/>
          <a:stretch>
            <a:fillRect/>
          </a:stretch>
        </p:blipFill>
        <p:spPr>
          <a:xfrm>
            <a:off x="0" y="0"/>
            <a:ext cx="7628807" cy="4351338"/>
          </a:xfrm>
        </p:spPr>
      </p:pic>
      <p:pic>
        <p:nvPicPr>
          <p:cNvPr id="7" name="Picture 6">
            <a:extLst>
              <a:ext uri="{FF2B5EF4-FFF2-40B4-BE49-F238E27FC236}">
                <a16:creationId xmlns:a16="http://schemas.microsoft.com/office/drawing/2014/main" id="{D7AC1048-440B-2F71-9092-D7CAD79FDDC9}"/>
              </a:ext>
            </a:extLst>
          </p:cNvPr>
          <p:cNvPicPr>
            <a:picLocks noChangeAspect="1"/>
          </p:cNvPicPr>
          <p:nvPr/>
        </p:nvPicPr>
        <p:blipFill>
          <a:blip r:embed="rId4"/>
          <a:stretch>
            <a:fillRect/>
          </a:stretch>
        </p:blipFill>
        <p:spPr>
          <a:xfrm>
            <a:off x="563203" y="4337554"/>
            <a:ext cx="6502400" cy="2520446"/>
          </a:xfrm>
          <a:prstGeom prst="rect">
            <a:avLst/>
          </a:prstGeom>
        </p:spPr>
      </p:pic>
      <p:pic>
        <p:nvPicPr>
          <p:cNvPr id="9" name="Picture 8">
            <a:extLst>
              <a:ext uri="{FF2B5EF4-FFF2-40B4-BE49-F238E27FC236}">
                <a16:creationId xmlns:a16="http://schemas.microsoft.com/office/drawing/2014/main" id="{3DABABC0-E32B-3023-8B84-81523AAB719D}"/>
              </a:ext>
            </a:extLst>
          </p:cNvPr>
          <p:cNvPicPr>
            <a:picLocks noChangeAspect="1"/>
          </p:cNvPicPr>
          <p:nvPr/>
        </p:nvPicPr>
        <p:blipFill>
          <a:blip r:embed="rId5"/>
          <a:stretch>
            <a:fillRect/>
          </a:stretch>
        </p:blipFill>
        <p:spPr>
          <a:xfrm>
            <a:off x="7427101" y="430018"/>
            <a:ext cx="4916487" cy="3701098"/>
          </a:xfrm>
          <a:prstGeom prst="rect">
            <a:avLst/>
          </a:prstGeom>
        </p:spPr>
      </p:pic>
      <p:pic>
        <p:nvPicPr>
          <p:cNvPr id="11" name="Picture 10">
            <a:extLst>
              <a:ext uri="{FF2B5EF4-FFF2-40B4-BE49-F238E27FC236}">
                <a16:creationId xmlns:a16="http://schemas.microsoft.com/office/drawing/2014/main" id="{998A5178-311A-FFE4-7BBA-C34CEA3E01E2}"/>
              </a:ext>
            </a:extLst>
          </p:cNvPr>
          <p:cNvPicPr>
            <a:picLocks noChangeAspect="1"/>
          </p:cNvPicPr>
          <p:nvPr/>
        </p:nvPicPr>
        <p:blipFill>
          <a:blip r:embed="rId6"/>
          <a:stretch>
            <a:fillRect/>
          </a:stretch>
        </p:blipFill>
        <p:spPr>
          <a:xfrm>
            <a:off x="6096000" y="4656549"/>
            <a:ext cx="6096000" cy="1172550"/>
          </a:xfrm>
          <a:prstGeom prst="rect">
            <a:avLst/>
          </a:prstGeom>
        </p:spPr>
      </p:pic>
      <p:sp>
        <p:nvSpPr>
          <p:cNvPr id="12" name="Rectangle 11">
            <a:extLst>
              <a:ext uri="{FF2B5EF4-FFF2-40B4-BE49-F238E27FC236}">
                <a16:creationId xmlns:a16="http://schemas.microsoft.com/office/drawing/2014/main" id="{430BBAAC-207D-90B4-5DB5-B7C9A8BD5F29}"/>
              </a:ext>
            </a:extLst>
          </p:cNvPr>
          <p:cNvSpPr/>
          <p:nvPr/>
        </p:nvSpPr>
        <p:spPr>
          <a:xfrm>
            <a:off x="7427101" y="6134231"/>
            <a:ext cx="2509854" cy="369332"/>
          </a:xfrm>
          <a:prstGeom prst="rect">
            <a:avLst/>
          </a:prstGeom>
        </p:spPr>
        <p:txBody>
          <a:bodyPr wrap="none">
            <a:spAutoFit/>
          </a:bodyPr>
          <a:lstStyle/>
          <a:p>
            <a:r>
              <a:rPr lang="en-US" dirty="0"/>
              <a:t>https://</a:t>
            </a:r>
            <a:r>
              <a:rPr lang="en-US" dirty="0" err="1"/>
              <a:t>www.gov.za</a:t>
            </a:r>
            <a:r>
              <a:rPr lang="en-US" dirty="0"/>
              <a:t>/GBV</a:t>
            </a:r>
          </a:p>
        </p:txBody>
      </p:sp>
      <p:sp>
        <p:nvSpPr>
          <p:cNvPr id="13" name="TextBox 12">
            <a:extLst>
              <a:ext uri="{FF2B5EF4-FFF2-40B4-BE49-F238E27FC236}">
                <a16:creationId xmlns:a16="http://schemas.microsoft.com/office/drawing/2014/main" id="{B7806258-2EF5-B3F5-C956-D3398F486151}"/>
              </a:ext>
            </a:extLst>
          </p:cNvPr>
          <p:cNvSpPr txBox="1"/>
          <p:nvPr/>
        </p:nvSpPr>
        <p:spPr>
          <a:xfrm rot="16200000">
            <a:off x="-968759" y="5279721"/>
            <a:ext cx="2491516" cy="553998"/>
          </a:xfrm>
          <a:prstGeom prst="rect">
            <a:avLst/>
          </a:prstGeom>
          <a:solidFill>
            <a:schemeClr val="bg1"/>
          </a:solidFill>
        </p:spPr>
        <p:txBody>
          <a:bodyPr wrap="none" rtlCol="0">
            <a:spAutoFit/>
          </a:bodyPr>
          <a:lstStyle/>
          <a:p>
            <a:r>
              <a:rPr lang="en-US" sz="3000" dirty="0">
                <a:solidFill>
                  <a:srgbClr val="002060"/>
                </a:solidFill>
              </a:rPr>
              <a:t>GOVERNMENT</a:t>
            </a:r>
          </a:p>
        </p:txBody>
      </p:sp>
      <p:pic>
        <p:nvPicPr>
          <p:cNvPr id="4" name="Picture 3">
            <a:extLst>
              <a:ext uri="{FF2B5EF4-FFF2-40B4-BE49-F238E27FC236}">
                <a16:creationId xmlns:a16="http://schemas.microsoft.com/office/drawing/2014/main" id="{CC0B5037-4A05-8C70-92F8-F0CDBAB9BC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4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367219-6737-2AE1-CB93-2C809B801C9D}"/>
              </a:ext>
            </a:extLst>
          </p:cNvPr>
          <p:cNvSpPr txBox="1"/>
          <p:nvPr/>
        </p:nvSpPr>
        <p:spPr>
          <a:xfrm>
            <a:off x="6726547" y="2782867"/>
            <a:ext cx="4732449" cy="477054"/>
          </a:xfrm>
          <a:prstGeom prst="rect">
            <a:avLst/>
          </a:prstGeom>
          <a:noFill/>
        </p:spPr>
        <p:txBody>
          <a:bodyPr wrap="none" rtlCol="0">
            <a:spAutoFit/>
          </a:bodyPr>
          <a:lstStyle/>
          <a:p>
            <a:r>
              <a:rPr lang="en-US" sz="2500" dirty="0"/>
              <a:t>HOW WELL WERE YOU LISTENING?</a:t>
            </a:r>
          </a:p>
        </p:txBody>
      </p:sp>
      <p:pic>
        <p:nvPicPr>
          <p:cNvPr id="6" name="Picture 5">
            <a:extLst>
              <a:ext uri="{FF2B5EF4-FFF2-40B4-BE49-F238E27FC236}">
                <a16:creationId xmlns:a16="http://schemas.microsoft.com/office/drawing/2014/main" id="{A0630FC4-CB07-C5A0-E391-3B8709BCF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98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F4AC58-F9D2-86CE-BC15-CC0FE702C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1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8E83-E623-8A97-DEC7-6DA2A864E6EA}"/>
              </a:ext>
            </a:extLst>
          </p:cNvPr>
          <p:cNvSpPr>
            <a:spLocks noGrp="1"/>
          </p:cNvSpPr>
          <p:nvPr>
            <p:ph type="title"/>
          </p:nvPr>
        </p:nvSpPr>
        <p:spPr/>
        <p:txBody>
          <a:bodyPr/>
          <a:lstStyle/>
          <a:p>
            <a:pPr algn="ctr"/>
            <a:r>
              <a:rPr lang="en-US" dirty="0"/>
              <a:t>R	E	F	L	E	C	T	I	O	N</a:t>
            </a:r>
          </a:p>
        </p:txBody>
      </p:sp>
      <p:sp>
        <p:nvSpPr>
          <p:cNvPr id="3" name="Content Placeholder 2">
            <a:extLst>
              <a:ext uri="{FF2B5EF4-FFF2-40B4-BE49-F238E27FC236}">
                <a16:creationId xmlns:a16="http://schemas.microsoft.com/office/drawing/2014/main" id="{93FE9C3E-8DBC-2316-0E08-965FD49EBAC2}"/>
              </a:ext>
            </a:extLst>
          </p:cNvPr>
          <p:cNvSpPr>
            <a:spLocks noGrp="1"/>
          </p:cNvSpPr>
          <p:nvPr>
            <p:ph idx="1"/>
          </p:nvPr>
        </p:nvSpPr>
        <p:spPr/>
        <p:txBody>
          <a:bodyPr/>
          <a:lstStyle/>
          <a:p>
            <a:endParaRPr lang="en-US" dirty="0"/>
          </a:p>
        </p:txBody>
      </p:sp>
      <p:pic>
        <p:nvPicPr>
          <p:cNvPr id="7170" name="Picture 2" descr="80 Domestic Violence Quotes For Support and Strength (2022)">
            <a:extLst>
              <a:ext uri="{FF2B5EF4-FFF2-40B4-BE49-F238E27FC236}">
                <a16:creationId xmlns:a16="http://schemas.microsoft.com/office/drawing/2014/main" id="{1631923F-A4AD-6207-9DC4-D162A8B3D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4869920" cy="29219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60 Speak Up Quotes To Encourage You To Take A Stand">
            <a:extLst>
              <a:ext uri="{FF2B5EF4-FFF2-40B4-BE49-F238E27FC236}">
                <a16:creationId xmlns:a16="http://schemas.microsoft.com/office/drawing/2014/main" id="{7627563D-A02C-F9F9-38EF-DB3EC3138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2380" y="1690688"/>
            <a:ext cx="2924180" cy="29241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17 Quotes On Sexual Harassment - Speaking Out And Standing Up">
            <a:extLst>
              <a:ext uri="{FF2B5EF4-FFF2-40B4-BE49-F238E27FC236}">
                <a16:creationId xmlns:a16="http://schemas.microsoft.com/office/drawing/2014/main" id="{77377C85-A51E-E1F5-0AFE-1A29D7EEF3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67" t="19556" r="37000" b="29125"/>
          <a:stretch/>
        </p:blipFill>
        <p:spPr bwMode="auto">
          <a:xfrm>
            <a:off x="4905480" y="1690688"/>
            <a:ext cx="3981340" cy="2921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8EFDCA-9067-E8FC-8360-7780E7A3D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0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1077</Words>
  <Application>Microsoft Office PowerPoint</Application>
  <PresentationFormat>Widescreen</PresentationFormat>
  <Paragraphs>62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Courier New</vt:lpstr>
      <vt:lpstr>Symbol</vt:lpstr>
      <vt:lpstr>Times New Roman</vt:lpstr>
      <vt:lpstr>Office Theme</vt:lpstr>
      <vt:lpstr>PowerPoint Presentation</vt:lpstr>
      <vt:lpstr>PowerPoint Presentation</vt:lpstr>
      <vt:lpstr>How to protect yourself?</vt:lpstr>
      <vt:lpstr>PowerPoint Presentation</vt:lpstr>
      <vt:lpstr>PowerPoint Presentation</vt:lpstr>
      <vt:lpstr>PowerPoint Presentation</vt:lpstr>
      <vt:lpstr>PowerPoint Presentation</vt:lpstr>
      <vt:lpstr>R E F L E C T I O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9</cp:revision>
  <dcterms:created xsi:type="dcterms:W3CDTF">2022-07-24T18:05:18Z</dcterms:created>
  <dcterms:modified xsi:type="dcterms:W3CDTF">2023-06-20T19:41:20Z</dcterms:modified>
</cp:coreProperties>
</file>