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7" r:id="rId3"/>
    <p:sldId id="258" r:id="rId4"/>
    <p:sldId id="259" r:id="rId5"/>
    <p:sldId id="262" r:id="rId6"/>
    <p:sldId id="264" r:id="rId7"/>
    <p:sldId id="263" r:id="rId8"/>
    <p:sldId id="260" r:id="rId9"/>
    <p:sldId id="265"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21"/>
    <a:srgbClr val="FF1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73D7A-B447-45A9-84C2-F02165071503}" v="32" dt="2022-04-26T04:10:02.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040" autoAdjust="0"/>
  </p:normalViewPr>
  <p:slideViewPr>
    <p:cSldViewPr snapToGrid="0">
      <p:cViewPr varScale="1">
        <p:scale>
          <a:sx n="75" d="100"/>
          <a:sy n="75" d="100"/>
        </p:scale>
        <p:origin x="12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FC0E7-B7B2-494B-A4F8-EA8F67D76BA0}" type="datetimeFigureOut">
              <a:rPr lang="en-ZA" smtClean="0"/>
              <a:t>2023/02/21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02AEA-D7C9-4A86-B3E5-4DE17A392813}" type="slidenum">
              <a:rPr lang="en-ZA" smtClean="0"/>
              <a:t>‹#›</a:t>
            </a:fld>
            <a:endParaRPr lang="en-ZA"/>
          </a:p>
        </p:txBody>
      </p:sp>
    </p:spTree>
    <p:extLst>
      <p:ext uri="{BB962C8B-B14F-4D97-AF65-F5344CB8AC3E}">
        <p14:creationId xmlns:p14="http://schemas.microsoft.com/office/powerpoint/2010/main" val="283762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1 - </a:t>
            </a:r>
            <a:r>
              <a:rPr lang="en-ZA" dirty="0" err="1"/>
              <a:t>Inleiding</a:t>
            </a:r>
            <a:r>
              <a:rPr lang="en-ZA" dirty="0"/>
              <a:t> 3min</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(Wenk: Rangskik leerders in groepe. Hulle sal dit in hierdie les in verskeie groepaktiwiteite moet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r>
              <a:rPr lang="af-ZA" sz="1200" kern="1200" dirty="0">
                <a:solidFill>
                  <a:schemeClr val="tx1"/>
                </a:solidFill>
                <a:effectLst/>
                <a:latin typeface="+mn-lt"/>
                <a:ea typeface="+mn-ea"/>
                <a:cs typeface="+mn-cs"/>
              </a:rPr>
              <a:t>Welkom terug, Graad 8's! Kom ons hersien gou ons laaste les. Ons gaan dadelik begin.</a:t>
            </a:r>
          </a:p>
          <a:p>
            <a:endParaRPr lang="en-ZA" dirty="0"/>
          </a:p>
          <a:p>
            <a:pPr lvl="0"/>
            <a:r>
              <a:rPr lang="af-ZA" sz="1200" kern="1200" dirty="0">
                <a:solidFill>
                  <a:schemeClr val="tx1"/>
                </a:solidFill>
                <a:effectLst/>
                <a:latin typeface="+mn-lt"/>
                <a:ea typeface="+mn-ea"/>
                <a:cs typeface="+mn-cs"/>
              </a:rPr>
              <a:t>Wie kan die drie voorbeelde van dwelmmisbruik gee?</a:t>
            </a: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Wat is die verskil tussen voorskrifmedikasie en onwettige dwelms?</a:t>
            </a: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Hoe kan hulle albei 'n verslawing word?</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1</a:t>
            </a:fld>
            <a:endParaRPr lang="en-ZA"/>
          </a:p>
        </p:txBody>
      </p:sp>
    </p:spTree>
    <p:extLst>
      <p:ext uri="{BB962C8B-B14F-4D97-AF65-F5344CB8AC3E}">
        <p14:creationId xmlns:p14="http://schemas.microsoft.com/office/powerpoint/2010/main" val="1300719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10 – 3 min</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sz="1200" u="none" strike="noStrike" kern="1200" dirty="0">
                <a:solidFill>
                  <a:schemeClr val="tx1"/>
                </a:solidFill>
                <a:effectLst/>
                <a:latin typeface="+mn-lt"/>
                <a:ea typeface="+mn-ea"/>
                <a:cs typeface="+mn-cs"/>
              </a:rPr>
              <a:t>Leerders neem om 'n oomblik om na te dink oor wat hulle vandag in die klas oor hulself geleer het deur op </a:t>
            </a:r>
            <a:r>
              <a:rPr lang="af-ZA" sz="1200" b="1" i="1" u="sng" strike="noStrike" kern="1200" dirty="0">
                <a:solidFill>
                  <a:schemeClr val="tx1"/>
                </a:solidFill>
                <a:effectLst/>
                <a:latin typeface="+mn-lt"/>
                <a:ea typeface="+mn-ea"/>
                <a:cs typeface="+mn-cs"/>
              </a:rPr>
              <a:t>Les 2 - Werkkaart Aktiwiteit 3</a:t>
            </a:r>
            <a:r>
              <a:rPr lang="af-ZA" sz="1200" u="none" strike="noStrike" kern="1200" dirty="0">
                <a:solidFill>
                  <a:schemeClr val="tx1"/>
                </a:solidFill>
                <a:effectLst/>
                <a:latin typeface="+mn-lt"/>
                <a:ea typeface="+mn-ea"/>
                <a:cs typeface="+mn-cs"/>
              </a:rPr>
              <a:t> te reageer.</a:t>
            </a:r>
            <a:br>
              <a:rPr lang="en-ZA" sz="1800" dirty="0">
                <a:solidFill>
                  <a:srgbClr val="595959"/>
                </a:solidFill>
                <a:effectLst/>
                <a:highlight>
                  <a:srgbClr val="FFFF00"/>
                </a:highlight>
                <a:latin typeface="Arial" panose="020B0604020202020204" pitchFamily="34" charset="0"/>
                <a:ea typeface="Arial" panose="020B0604020202020204" pitchFamily="34" charset="0"/>
              </a:rPr>
            </a:br>
            <a:endParaRPr lang="en-ZA" sz="1200" kern="1200" dirty="0">
              <a:solidFill>
                <a:schemeClr val="tx1"/>
              </a:solidFill>
              <a:effectLst/>
              <a:latin typeface="+mn-lt"/>
              <a:ea typeface="+mn-ea"/>
              <a:cs typeface="+mn-cs"/>
            </a:endParaRPr>
          </a:p>
          <a:p>
            <a:r>
              <a:rPr lang="af-ZA" sz="1200" kern="1200" dirty="0">
                <a:solidFill>
                  <a:schemeClr val="tx1"/>
                </a:solidFill>
                <a:effectLst/>
                <a:latin typeface="+mn-lt"/>
                <a:ea typeface="+mn-ea"/>
                <a:cs typeface="+mn-cs"/>
              </a:rPr>
              <a:t>Kies die mees gepaste emosionele reaksie.</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pPr lvl="0"/>
            <a:r>
              <a:rPr lang="af-ZA" sz="1200" kern="1200" dirty="0">
                <a:solidFill>
                  <a:schemeClr val="tx1"/>
                </a:solidFill>
                <a:effectLst/>
                <a:latin typeface="+mn-lt"/>
                <a:ea typeface="+mn-ea"/>
                <a:cs typeface="+mn-cs"/>
              </a:rPr>
              <a:t>Ek sou ______ voel as iemand vir my gesê het hulle is 'n dwelmverslaafde.</a:t>
            </a: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Ek voel ______ oor die inhoud wat ons oor dwelmmisbruik gedek het.</a:t>
            </a: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Ek voel ______ ek kan identifiseer wanneer die media alkoholmisbruik verheerlik en kies om alkoholmisbruik te vermy.</a:t>
            </a: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Wanneer ek 'n situasie teëkom waar ek “Nee” moet sê vir dwelms, voel ek ______ .</a:t>
            </a:r>
            <a:endParaRPr lang="en-ZA" sz="1200" kern="1200" dirty="0">
              <a:solidFill>
                <a:schemeClr val="tx1"/>
              </a:solidFill>
              <a:effectLst/>
              <a:latin typeface="+mn-lt"/>
              <a:ea typeface="+mn-ea"/>
              <a:cs typeface="+mn-cs"/>
            </a:endParaRPr>
          </a:p>
          <a:p>
            <a:pPr marR="47625">
              <a:lnSpc>
                <a:spcPct val="115000"/>
              </a:lnSpc>
              <a:spcAft>
                <a:spcPts val="1000"/>
              </a:spcAft>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af-ZA" sz="1200" b="1" kern="1200" dirty="0">
                <a:solidFill>
                  <a:schemeClr val="tx1"/>
                </a:solidFill>
                <a:effectLst/>
                <a:latin typeface="+mn-lt"/>
                <a:ea typeface="+mn-ea"/>
                <a:cs typeface="+mn-cs"/>
              </a:rPr>
              <a:t>Onthou, verandering kom wanneer ons uitreik en saamwerk met diegene wat in ons glo en die beste toekoms vir ons wil hê. Jy hoef dit nie alleen te doen nie!</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r>
              <a:rPr lang="af-ZA" sz="1200" kern="1200" dirty="0">
                <a:solidFill>
                  <a:schemeClr val="tx1"/>
                </a:solidFill>
                <a:effectLst/>
                <a:latin typeface="+mn-lt"/>
                <a:ea typeface="+mn-ea"/>
                <a:cs typeface="+mn-cs"/>
              </a:rPr>
              <a:t>Daar is geen memo-antwoorde op hierdie vrae nie. Maak seker dat die klas in hierdie tyd stil is. Jy kan selfs 'n instrumentele liedjie speel om 'n stilte en reflektering aan te moedig.</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10</a:t>
            </a:fld>
            <a:endParaRPr lang="en-ZA"/>
          </a:p>
        </p:txBody>
      </p:sp>
    </p:spTree>
    <p:extLst>
      <p:ext uri="{BB962C8B-B14F-4D97-AF65-F5344CB8AC3E}">
        <p14:creationId xmlns:p14="http://schemas.microsoft.com/office/powerpoint/2010/main" val="262051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Skyfies</a:t>
            </a:r>
            <a:r>
              <a:rPr lang="en-ZA" dirty="0"/>
              <a:t> 2-7 12min</a:t>
            </a:r>
          </a:p>
          <a:p>
            <a:r>
              <a:rPr lang="af-ZA" sz="1200" kern="1200" dirty="0">
                <a:solidFill>
                  <a:schemeClr val="tx1"/>
                </a:solidFill>
                <a:effectLst/>
                <a:latin typeface="+mn-lt"/>
                <a:ea typeface="+mn-ea"/>
                <a:cs typeface="+mn-cs"/>
              </a:rPr>
              <a:t>Die meeste tieners wil nie dwelms doen nie, maar hulle sukkel om hul vriende af te keur. Hulle is bekommerd dat hul vriende sal dink hulle is "nie </a:t>
            </a:r>
            <a:r>
              <a:rPr lang="af-ZA" sz="1200" i="1" kern="1200" dirty="0">
                <a:solidFill>
                  <a:schemeClr val="tx1"/>
                </a:solidFill>
                <a:effectLst/>
                <a:latin typeface="+mn-lt"/>
                <a:ea typeface="+mn-ea"/>
                <a:cs typeface="+mn-cs"/>
              </a:rPr>
              <a:t>cool</a:t>
            </a:r>
            <a:r>
              <a:rPr lang="af-ZA" sz="1200" kern="1200" dirty="0">
                <a:solidFill>
                  <a:schemeClr val="tx1"/>
                </a:solidFill>
                <a:effectLst/>
                <a:latin typeface="+mn-lt"/>
                <a:ea typeface="+mn-ea"/>
                <a:cs typeface="+mn-cs"/>
              </a:rPr>
              <a:t> nie", of die ergste, "wil nie meer vriende wees nie". </a:t>
            </a:r>
          </a:p>
          <a:p>
            <a:endParaRPr lang="en-ZA" dirty="0"/>
          </a:p>
          <a:p>
            <a:r>
              <a:rPr lang="af-ZA" sz="1200" kern="1200" dirty="0">
                <a:solidFill>
                  <a:schemeClr val="tx1"/>
                </a:solidFill>
                <a:effectLst/>
                <a:latin typeface="+mn-lt"/>
                <a:ea typeface="+mn-ea"/>
                <a:cs typeface="+mn-cs"/>
              </a:rPr>
              <a:t>Die beste manier om te voorkom dat jy verslaaf raak aan middels soos dwelms of alkohol, is om sterk besluitnemings- en weieringsvaardighede te hê. Om "Nee" te sê, kom van beplande antwoorde en oefening. Kom ons kyk na raad wat aan 'n groep tieners gegee is oor hoe om nee te sê vir dwelms.</a:t>
            </a:r>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2</a:t>
            </a:fld>
            <a:endParaRPr lang="en-ZA"/>
          </a:p>
        </p:txBody>
      </p:sp>
    </p:spTree>
    <p:extLst>
      <p:ext uri="{BB962C8B-B14F-4D97-AF65-F5344CB8AC3E}">
        <p14:creationId xmlns:p14="http://schemas.microsoft.com/office/powerpoint/2010/main" val="364237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 </a:t>
            </a:r>
          </a:p>
          <a:p>
            <a:r>
              <a:rPr lang="af-ZA" sz="1200" kern="1200" dirty="0">
                <a:solidFill>
                  <a:schemeClr val="tx1"/>
                </a:solidFill>
                <a:effectLst/>
                <a:latin typeface="+mn-lt"/>
                <a:ea typeface="+mn-ea"/>
                <a:cs typeface="+mn-cs"/>
              </a:rPr>
              <a:t>Wanneer jy dwelms of alkohol aangebied word, neem dit gewoonlik net 'n eenvoudige "nee, dankie" om ‘n aanbod te weier. Ongelukkig kan daar 'n tyd kom wanneer jou vriende of klasmaats druk op jou uitoefen om iets te probeer wat jy nie wil hê nie. Ons sal begin met 'n paar eenvoudige opsies oor hoe om nee te sê wat vir die meeste situasies werk en dan sal ons na 'n paar opsies beweeg wat jy kan probeer as jy nog steeds onder druk voel.</a:t>
            </a:r>
          </a:p>
          <a:p>
            <a:endParaRPr lang="en-GB" b="0" i="0" dirty="0">
              <a:solidFill>
                <a:srgbClr val="545454"/>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f-ZA" sz="1200" kern="1200" dirty="0">
                <a:solidFill>
                  <a:schemeClr val="tx1"/>
                </a:solidFill>
                <a:effectLst/>
                <a:latin typeface="+mn-lt"/>
                <a:ea typeface="+mn-ea"/>
                <a:cs typeface="+mn-cs"/>
              </a:rPr>
              <a:t>Voltooi </a:t>
            </a:r>
            <a:r>
              <a:rPr lang="af-ZA" sz="1200" b="1" i="1" u="sng" kern="1200" dirty="0">
                <a:solidFill>
                  <a:schemeClr val="tx1"/>
                </a:solidFill>
                <a:effectLst/>
                <a:latin typeface="+mn-lt"/>
                <a:ea typeface="+mn-ea"/>
                <a:cs typeface="+mn-cs"/>
              </a:rPr>
              <a:t>Les 2 - Werkkaart Aktiwiteit 1</a:t>
            </a:r>
            <a:r>
              <a:rPr lang="af-ZA" sz="1200" kern="1200" dirty="0">
                <a:solidFill>
                  <a:schemeClr val="tx1"/>
                </a:solidFill>
                <a:effectLst/>
                <a:latin typeface="+mn-lt"/>
                <a:ea typeface="+mn-ea"/>
                <a:cs typeface="+mn-cs"/>
              </a:rPr>
              <a:t> tydens die volgende paar skyfies.</a:t>
            </a:r>
            <a:br>
              <a:rPr lang="af-ZA" sz="1200" kern="1200" dirty="0">
                <a:solidFill>
                  <a:schemeClr val="tx1"/>
                </a:solidFill>
                <a:effectLst/>
                <a:latin typeface="+mn-lt"/>
                <a:ea typeface="+mn-ea"/>
                <a:cs typeface="+mn-cs"/>
              </a:rPr>
            </a:br>
            <a:r>
              <a:rPr lang="af-ZA" sz="1200" b="1" u="sng" kern="1200" dirty="0">
                <a:solidFill>
                  <a:schemeClr val="tx1"/>
                </a:solidFill>
                <a:effectLst/>
                <a:latin typeface="+mn-lt"/>
                <a:ea typeface="+mn-ea"/>
                <a:cs typeface="+mn-cs"/>
              </a:rPr>
              <a:t>(ONDERWYSERNOTA</a:t>
            </a:r>
            <a:r>
              <a:rPr lang="af-ZA" sz="1200" kern="1200" dirty="0">
                <a:solidFill>
                  <a:schemeClr val="tx1"/>
                </a:solidFill>
                <a:effectLst/>
                <a:latin typeface="+mn-lt"/>
                <a:ea typeface="+mn-ea"/>
                <a:cs typeface="+mn-cs"/>
              </a:rPr>
              <a:t>: Gee tyd vir leerders om elke punt te voltooi. Hulle moet met twee ander moontlike antwoorde vorendag kom.)</a:t>
            </a:r>
            <a:endParaRPr lang="en-GB" b="0" i="0" dirty="0">
              <a:solidFill>
                <a:srgbClr val="545454"/>
              </a:solidFill>
              <a:effectLst/>
              <a:latin typeface="Helvetica" panose="020B0604020202020204" pitchFamily="34" charset="0"/>
            </a:endParaRPr>
          </a:p>
          <a:p>
            <a:r>
              <a:rPr lang="en-GB" sz="1600" b="0" i="0" dirty="0">
                <a:solidFill>
                  <a:srgbClr val="545454"/>
                </a:solidFill>
                <a:effectLst/>
                <a:latin typeface="Helvetica" panose="020B0604020202020204" pitchFamily="34" charset="0"/>
              </a:rPr>
              <a:t>How to say no?</a:t>
            </a:r>
            <a:br>
              <a:rPr lang="en-GB" sz="1600" b="0" i="0" dirty="0">
                <a:solidFill>
                  <a:srgbClr val="545454"/>
                </a:solidFill>
                <a:effectLst/>
                <a:latin typeface="Helvetica" panose="020B0604020202020204" pitchFamily="34" charset="0"/>
              </a:rPr>
            </a:br>
            <a:endParaRPr lang="en-GB" sz="1600" b="0" i="0" dirty="0">
              <a:solidFill>
                <a:srgbClr val="545454"/>
              </a:solidFill>
              <a:effectLst/>
              <a:latin typeface="Helvetica" panose="020B0604020202020204" pitchFamily="34" charset="0"/>
            </a:endParaRPr>
          </a:p>
          <a:p>
            <a:pPr lvl="0"/>
            <a:r>
              <a:rPr lang="en-ZA" sz="2000" b="1" u="none" dirty="0"/>
              <a:t>1) </a:t>
            </a:r>
            <a:r>
              <a:rPr lang="af-ZA" sz="1200" b="1" kern="1200" dirty="0">
                <a:solidFill>
                  <a:schemeClr val="tx1"/>
                </a:solidFill>
                <a:effectLst/>
                <a:latin typeface="+mn-lt"/>
                <a:ea typeface="+mn-ea"/>
                <a:cs typeface="+mn-cs"/>
              </a:rPr>
              <a:t>Gee 'n verskoning:</a:t>
            </a:r>
            <a:endParaRPr lang="en-ZA" sz="1200" b="1" kern="1200" dirty="0">
              <a:solidFill>
                <a:schemeClr val="tx1"/>
              </a:solidFill>
              <a:effectLst/>
              <a:latin typeface="+mn-lt"/>
              <a:ea typeface="+mn-ea"/>
              <a:cs typeface="+mn-cs"/>
            </a:endParaRPr>
          </a:p>
          <a:p>
            <a:br>
              <a:rPr lang="en-ZA" sz="2000" b="0" u="sng" dirty="0"/>
            </a:br>
            <a:r>
              <a:rPr lang="af-ZA" sz="1200" b="0" u="sng" kern="1200" dirty="0">
                <a:solidFill>
                  <a:schemeClr val="tx1"/>
                </a:solidFill>
                <a:effectLst/>
                <a:latin typeface="+mn-lt"/>
                <a:ea typeface="+mn-ea"/>
                <a:cs typeface="+mn-cs"/>
              </a:rPr>
              <a:t>Jy kan sê:</a:t>
            </a:r>
            <a:endParaRPr lang="en-ZA" sz="2000" b="0" dirty="0">
              <a:effectLst/>
            </a:endParaRPr>
          </a:p>
          <a:p>
            <a:pPr lvl="0"/>
            <a:r>
              <a:rPr lang="af-ZA" sz="1200" kern="1200" dirty="0">
                <a:solidFill>
                  <a:schemeClr val="tx1"/>
                </a:solidFill>
                <a:effectLst/>
                <a:latin typeface="+mn-lt"/>
                <a:ea typeface="+mn-ea"/>
                <a:cs typeface="+mn-cs"/>
              </a:rPr>
              <a:t>Ek kan nie bly nie; ek moet my pa met iets help.</a:t>
            </a:r>
            <a:endParaRPr lang="en-ZA" sz="2000" dirty="0">
              <a:effectLst/>
            </a:endParaRPr>
          </a:p>
          <a:p>
            <a:pPr lvl="0"/>
            <a:r>
              <a:rPr lang="af-ZA" sz="1200" kern="1200" dirty="0">
                <a:solidFill>
                  <a:schemeClr val="tx1"/>
                </a:solidFill>
                <a:effectLst/>
                <a:latin typeface="+mn-lt"/>
                <a:ea typeface="+mn-ea"/>
                <a:cs typeface="+mn-cs"/>
              </a:rPr>
              <a:t>Dit maak my siek.</a:t>
            </a:r>
            <a:endParaRPr lang="en-ZA" sz="2000" dirty="0">
              <a:effectLst/>
            </a:endParaRPr>
          </a:p>
          <a:p>
            <a:pPr lvl="0"/>
            <a:r>
              <a:rPr lang="af-ZA" sz="1200" kern="1200" dirty="0">
                <a:solidFill>
                  <a:schemeClr val="tx1"/>
                </a:solidFill>
                <a:effectLst/>
                <a:latin typeface="+mn-lt"/>
                <a:ea typeface="+mn-ea"/>
                <a:cs typeface="+mn-cs"/>
              </a:rPr>
              <a:t>Daar is geen manier nie! Ek dink jy wil net hê ek moet in die moeilikheid kom.</a:t>
            </a:r>
            <a:endParaRPr lang="en-ZA" sz="2000" dirty="0">
              <a:effectLst/>
            </a:endParaRPr>
          </a:p>
          <a:p>
            <a:pPr algn="l"/>
            <a:endParaRPr lang="en-GB" sz="1200" b="0" i="0" dirty="0">
              <a:solidFill>
                <a:srgbClr val="1A1A1A"/>
              </a:solidFill>
              <a:effectLst/>
              <a:latin typeface="Roboto" panose="02000000000000000000" pitchFamily="2" charset="0"/>
            </a:endParaRPr>
          </a:p>
          <a:p>
            <a:pPr algn="l"/>
            <a:r>
              <a:rPr lang="af-ZA" sz="1200" kern="1200" dirty="0">
                <a:solidFill>
                  <a:schemeClr val="tx1"/>
                </a:solidFill>
                <a:effectLst/>
                <a:latin typeface="+mn-lt"/>
                <a:ea typeface="+mn-ea"/>
                <a:cs typeface="+mn-cs"/>
              </a:rPr>
              <a:t>(Leerders moet nog TWEE moontlike verskonings in hul </a:t>
            </a:r>
            <a:r>
              <a:rPr lang="af-ZA" sz="1200" b="1" i="1" u="sng" kern="1200" dirty="0">
                <a:solidFill>
                  <a:schemeClr val="tx1"/>
                </a:solidFill>
                <a:effectLst/>
                <a:latin typeface="+mn-lt"/>
                <a:ea typeface="+mn-ea"/>
                <a:cs typeface="+mn-cs"/>
              </a:rPr>
              <a:t>Les 2 – Werkkaart</a:t>
            </a:r>
            <a:r>
              <a:rPr lang="af-ZA" sz="1200" u="sng"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Aktiwiteit 1</a:t>
            </a:r>
            <a:r>
              <a:rPr lang="af-ZA" sz="1200" kern="1200" dirty="0">
                <a:solidFill>
                  <a:schemeClr val="tx1"/>
                </a:solidFill>
                <a:effectLst/>
                <a:latin typeface="+mn-lt"/>
                <a:ea typeface="+mn-ea"/>
                <a:cs typeface="+mn-cs"/>
              </a:rPr>
              <a:t> neerskryf)</a:t>
            </a:r>
            <a:br>
              <a:rPr lang="en-GB" b="0" i="0" dirty="0">
                <a:solidFill>
                  <a:srgbClr val="1A1A1A"/>
                </a:solidFill>
                <a:effectLst/>
                <a:latin typeface="Roboto" panose="02000000000000000000" pitchFamily="2" charset="0"/>
              </a:rPr>
            </a:br>
            <a:endParaRPr lang="en-GB" b="0" i="0" dirty="0">
              <a:solidFill>
                <a:srgbClr val="1A1A1A"/>
              </a:solidFill>
              <a:effectLst/>
              <a:latin typeface="Roboto" panose="02000000000000000000" pitchFamily="2" charset="0"/>
            </a:endParaRPr>
          </a:p>
          <a:p>
            <a:pPr algn="l"/>
            <a:endParaRPr lang="en-GB" b="0" i="0" dirty="0">
              <a:solidFill>
                <a:srgbClr val="1A1A1A"/>
              </a:solidFill>
              <a:effectLst/>
              <a:latin typeface="Roboto" panose="02000000000000000000" pitchFamily="2" charset="0"/>
            </a:endParaRPr>
          </a:p>
          <a:p>
            <a:pPr algn="l" fontAlgn="base">
              <a:buFont typeface="Arial" panose="020B0604020202020204" pitchFamily="34" charset="0"/>
              <a:buChar char="•"/>
            </a:pPr>
            <a:endParaRPr lang="en-GB" b="0" i="0" dirty="0">
              <a:solidFill>
                <a:srgbClr val="545454"/>
              </a:solidFill>
              <a:effectLst/>
              <a:latin typeface="inherit"/>
            </a:endParaRPr>
          </a:p>
          <a:p>
            <a:pPr algn="l" fontAlgn="base">
              <a:buFont typeface="Arial" panose="020B0604020202020204" pitchFamily="34" charset="0"/>
              <a:buChar char="•"/>
            </a:pPr>
            <a:endParaRPr lang="en-GB" b="0" i="0" dirty="0">
              <a:solidFill>
                <a:srgbClr val="545454"/>
              </a:solidFill>
              <a:effectLst/>
              <a:latin typeface="inherit"/>
            </a:endParaRPr>
          </a:p>
          <a:p>
            <a:br>
              <a:rPr lang="en-GB" b="0" i="0" cap="all" dirty="0">
                <a:solidFill>
                  <a:srgbClr val="545454"/>
                </a:solidFill>
                <a:effectLst/>
                <a:latin typeface="inherit"/>
              </a:rPr>
            </a:br>
            <a:endParaRPr lang="en-GB" b="0" i="0" dirty="0">
              <a:solidFill>
                <a:srgbClr val="545454"/>
              </a:solidFill>
              <a:effectLst/>
              <a:latin typeface="inherit"/>
            </a:endParaRPr>
          </a:p>
          <a:p>
            <a:pPr algn="l"/>
            <a:endParaRPr lang="en-GB" b="0" i="0" dirty="0">
              <a:solidFill>
                <a:srgbClr val="1A1A1A"/>
              </a:solidFill>
              <a:effectLst/>
              <a:latin typeface="Roboto" panose="02000000000000000000" pitchFamily="2" charset="0"/>
            </a:endParaRPr>
          </a:p>
          <a:p>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3</a:t>
            </a:fld>
            <a:endParaRPr lang="en-ZA"/>
          </a:p>
        </p:txBody>
      </p:sp>
    </p:spTree>
    <p:extLst>
      <p:ext uri="{BB962C8B-B14F-4D97-AF65-F5344CB8AC3E}">
        <p14:creationId xmlns:p14="http://schemas.microsoft.com/office/powerpoint/2010/main" val="383066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1A1A1A"/>
                </a:solidFill>
                <a:effectLst/>
                <a:latin typeface="Roboto" panose="02000000000000000000" pitchFamily="2" charset="0"/>
              </a:rPr>
              <a:t>2) </a:t>
            </a:r>
            <a:r>
              <a:rPr lang="af-ZA" sz="1200" b="1" kern="1200" dirty="0">
                <a:solidFill>
                  <a:schemeClr val="tx1"/>
                </a:solidFill>
                <a:effectLst/>
                <a:latin typeface="+mn-lt"/>
                <a:ea typeface="+mn-ea"/>
                <a:cs typeface="+mn-cs"/>
              </a:rPr>
              <a:t>Tieners kan ook net eerlik wees met hul vriende:</a:t>
            </a:r>
          </a:p>
          <a:p>
            <a:br>
              <a:rPr lang="en-GB" b="1" i="0" dirty="0">
                <a:solidFill>
                  <a:srgbClr val="1A1A1A"/>
                </a:solidFill>
                <a:effectLst/>
                <a:latin typeface="Roboto" panose="02000000000000000000" pitchFamily="2" charset="0"/>
              </a:rPr>
            </a:br>
            <a:r>
              <a:rPr lang="af-ZA" sz="1200" b="0" u="sng" kern="1200" dirty="0">
                <a:solidFill>
                  <a:schemeClr val="tx1"/>
                </a:solidFill>
                <a:effectLst/>
                <a:latin typeface="+mn-lt"/>
                <a:ea typeface="+mn-ea"/>
                <a:cs typeface="+mn-cs"/>
              </a:rPr>
              <a:t>Jy kan sê:</a:t>
            </a:r>
            <a:endParaRPr lang="en-ZA" b="0" dirty="0">
              <a:effectLst/>
            </a:endParaRPr>
          </a:p>
          <a:p>
            <a:pPr lvl="0"/>
            <a:r>
              <a:rPr lang="af-ZA" sz="1200" kern="1200" dirty="0">
                <a:solidFill>
                  <a:schemeClr val="tx1"/>
                </a:solidFill>
                <a:effectLst/>
                <a:latin typeface="+mn-lt"/>
                <a:ea typeface="+mn-ea"/>
                <a:cs typeface="+mn-cs"/>
              </a:rPr>
              <a:t>Ek stel nie daarin belang nie.</a:t>
            </a:r>
            <a:endParaRPr lang="en-ZA" dirty="0">
              <a:effectLst/>
            </a:endParaRPr>
          </a:p>
          <a:p>
            <a:pPr lvl="0"/>
            <a:r>
              <a:rPr lang="af-ZA" sz="1200" kern="1200" dirty="0">
                <a:solidFill>
                  <a:schemeClr val="tx1"/>
                </a:solidFill>
                <a:effectLst/>
                <a:latin typeface="+mn-lt"/>
                <a:ea typeface="+mn-ea"/>
                <a:cs typeface="+mn-cs"/>
              </a:rPr>
              <a:t>My ma sal my iets aandoen as sy uitvind!</a:t>
            </a:r>
            <a:endParaRPr lang="en-ZA" dirty="0">
              <a:effectLst/>
            </a:endParaRPr>
          </a:p>
          <a:p>
            <a:pPr lvl="0"/>
            <a:r>
              <a:rPr lang="af-ZA" sz="1200" kern="1200" dirty="0">
                <a:solidFill>
                  <a:schemeClr val="tx1"/>
                </a:solidFill>
                <a:effectLst/>
                <a:latin typeface="+mn-lt"/>
                <a:ea typeface="+mn-ea"/>
                <a:cs typeface="+mn-cs"/>
              </a:rPr>
              <a:t>Ek het nie tyd vir dwelms nie.</a:t>
            </a:r>
            <a:endParaRPr lang="en-ZA" dirty="0">
              <a:effectLst/>
            </a:endParaRPr>
          </a:p>
          <a:p>
            <a:pPr algn="l"/>
            <a:endParaRPr lang="en-GB" b="0" i="0" dirty="0">
              <a:solidFill>
                <a:srgbClr val="1A1A1A"/>
              </a:solidFill>
              <a:effectLst/>
              <a:latin typeface="Roboto" panose="02000000000000000000" pitchFamily="2" charset="0"/>
            </a:endParaRPr>
          </a:p>
          <a:p>
            <a:r>
              <a:rPr lang="af-ZA" sz="1200" kern="1200" dirty="0">
                <a:solidFill>
                  <a:schemeClr val="tx1"/>
                </a:solidFill>
                <a:effectLst/>
                <a:latin typeface="+mn-lt"/>
                <a:ea typeface="+mn-ea"/>
                <a:cs typeface="+mn-cs"/>
              </a:rPr>
              <a:t>(Leerders moet nog TWEE moontlike verskonings in hul </a:t>
            </a:r>
            <a:r>
              <a:rPr lang="af-ZA" sz="1200" b="1" i="1" u="sng" kern="1200" dirty="0">
                <a:solidFill>
                  <a:schemeClr val="tx1"/>
                </a:solidFill>
                <a:effectLst/>
                <a:latin typeface="+mn-lt"/>
                <a:ea typeface="+mn-ea"/>
                <a:cs typeface="+mn-cs"/>
              </a:rPr>
              <a:t>Les 2 – Werkkaart</a:t>
            </a:r>
            <a:r>
              <a:rPr lang="af-ZA" sz="1200" u="sng"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Aktiwiteit 1</a:t>
            </a:r>
            <a:r>
              <a:rPr lang="af-ZA" sz="1200" kern="1200" dirty="0">
                <a:solidFill>
                  <a:schemeClr val="tx1"/>
                </a:solidFill>
                <a:effectLst/>
                <a:latin typeface="+mn-lt"/>
                <a:ea typeface="+mn-ea"/>
                <a:cs typeface="+mn-cs"/>
              </a:rPr>
              <a:t> neerskryf)</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A002AEA-D7C9-4A86-B3E5-4DE17A392813}" type="slidenum">
              <a:rPr lang="en-ZA" smtClean="0"/>
              <a:t>4</a:t>
            </a:fld>
            <a:endParaRPr lang="en-ZA"/>
          </a:p>
        </p:txBody>
      </p:sp>
    </p:spTree>
    <p:extLst>
      <p:ext uri="{BB962C8B-B14F-4D97-AF65-F5344CB8AC3E}">
        <p14:creationId xmlns:p14="http://schemas.microsoft.com/office/powerpoint/2010/main" val="252542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GB" b="1" i="0" dirty="0">
                <a:solidFill>
                  <a:srgbClr val="545454"/>
                </a:solidFill>
                <a:effectLst/>
                <a:latin typeface="Helvetica" panose="020B0604020202020204" pitchFamily="34" charset="0"/>
              </a:rPr>
              <a:t>3) </a:t>
            </a:r>
            <a:r>
              <a:rPr lang="af-ZA" sz="1200" b="1" kern="1200" dirty="0">
                <a:solidFill>
                  <a:schemeClr val="tx1"/>
                </a:solidFill>
                <a:effectLst/>
                <a:latin typeface="+mn-lt"/>
                <a:ea typeface="+mn-ea"/>
                <a:cs typeface="+mn-cs"/>
              </a:rPr>
              <a:t>Gebruik 'n bietjie humor - deflekteer die situasie deur 'n grap daaruit te maak.</a:t>
            </a:r>
            <a:r>
              <a:rPr lang="af-ZA" sz="1200" kern="1200" dirty="0">
                <a:solidFill>
                  <a:schemeClr val="tx1"/>
                </a:solidFill>
                <a:effectLst/>
                <a:latin typeface="+mn-lt"/>
                <a:ea typeface="+mn-ea"/>
                <a:cs typeface="+mn-cs"/>
              </a:rPr>
              <a:t> </a:t>
            </a:r>
            <a:br>
              <a:rPr lang="en-GB" b="0" i="0" dirty="0">
                <a:solidFill>
                  <a:srgbClr val="545454"/>
                </a:solidFill>
                <a:effectLst/>
                <a:latin typeface="Helvetica" panose="020B0604020202020204" pitchFamily="34" charset="0"/>
              </a:rPr>
            </a:br>
            <a:r>
              <a:rPr lang="en-GB" b="0" i="0" dirty="0">
                <a:solidFill>
                  <a:srgbClr val="545454"/>
                </a:solidFill>
                <a:effectLst/>
                <a:latin typeface="Helvetica" panose="020B0604020202020204" pitchFamily="34" charset="0"/>
              </a:rPr>
              <a:t> </a:t>
            </a:r>
            <a:r>
              <a:rPr lang="af-ZA" sz="1200" kern="1200" dirty="0">
                <a:solidFill>
                  <a:schemeClr val="tx1"/>
                </a:solidFill>
                <a:effectLst/>
                <a:latin typeface="+mn-lt"/>
                <a:ea typeface="+mn-ea"/>
                <a:cs typeface="+mn-cs"/>
              </a:rPr>
              <a:t>Dit werk goed met mense wat jy nie ken nie of kennisse wat jou dalk probeer forseer. Vermy die gebruik van neerhalende humor, sodat jy niemand anders aanstoot gee nie. </a:t>
            </a:r>
            <a:br>
              <a:rPr lang="en-GB" b="0" i="0" dirty="0">
                <a:solidFill>
                  <a:srgbClr val="545454"/>
                </a:solidFill>
                <a:effectLst/>
                <a:latin typeface="Helvetica" panose="020B0604020202020204" pitchFamily="34" charset="0"/>
              </a:rPr>
            </a:br>
            <a:endParaRPr lang="en-GB" b="0" i="0" dirty="0">
              <a:solidFill>
                <a:srgbClr val="545454"/>
              </a:solidFill>
              <a:effectLst/>
              <a:latin typeface="Helvetica" panose="020B0604020202020204" pitchFamily="34" charset="0"/>
            </a:endParaRPr>
          </a:p>
          <a:p>
            <a:r>
              <a:rPr lang="af-ZA" sz="1200" b="0" u="sng" kern="1200" dirty="0">
                <a:solidFill>
                  <a:schemeClr val="tx1"/>
                </a:solidFill>
                <a:effectLst/>
                <a:latin typeface="+mn-lt"/>
                <a:ea typeface="+mn-ea"/>
                <a:cs typeface="+mn-cs"/>
              </a:rPr>
              <a:t>Jy kan sê:</a:t>
            </a:r>
            <a:endParaRPr lang="en-ZA" sz="1200" b="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Nee, dankie, ek het al die breinselle nodig wat ek kan kry."</a:t>
            </a: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"Belemmer dit nie jou groei nie? Ek is te kort! "</a:t>
            </a:r>
            <a:endParaRPr lang="en-ZA" sz="1200" kern="1200" dirty="0">
              <a:solidFill>
                <a:schemeClr val="tx1"/>
              </a:solidFill>
              <a:effectLst/>
              <a:latin typeface="+mn-lt"/>
              <a:ea typeface="+mn-ea"/>
              <a:cs typeface="+mn-cs"/>
            </a:endParaRPr>
          </a:p>
          <a:p>
            <a:pPr algn="l" fontAlgn="base">
              <a:buFont typeface="Arial" panose="020B0604020202020204" pitchFamily="34" charset="0"/>
              <a:buChar char="•"/>
            </a:pPr>
            <a:endParaRPr lang="en-GB" b="0" i="0" dirty="0">
              <a:solidFill>
                <a:srgbClr val="545454"/>
              </a:solidFill>
              <a:effectLst/>
              <a:latin typeface="inherit"/>
            </a:endParaRPr>
          </a:p>
          <a:p>
            <a:r>
              <a:rPr lang="af-ZA" sz="1200" kern="1200" dirty="0">
                <a:solidFill>
                  <a:schemeClr val="tx1"/>
                </a:solidFill>
                <a:effectLst/>
                <a:latin typeface="+mn-lt"/>
                <a:ea typeface="+mn-ea"/>
                <a:cs typeface="+mn-cs"/>
              </a:rPr>
              <a:t>(Leerders moet nog TWEE moontlike verskonings in hul </a:t>
            </a:r>
            <a:r>
              <a:rPr lang="af-ZA" sz="1200" b="1" i="1" u="sng" kern="1200" dirty="0">
                <a:solidFill>
                  <a:schemeClr val="tx1"/>
                </a:solidFill>
                <a:effectLst/>
                <a:latin typeface="+mn-lt"/>
                <a:ea typeface="+mn-ea"/>
                <a:cs typeface="+mn-cs"/>
              </a:rPr>
              <a:t>Les 2 – Werkkaart</a:t>
            </a:r>
            <a:r>
              <a:rPr lang="af-ZA" sz="1200" u="sng"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Aktiwiteit 1</a:t>
            </a:r>
            <a:r>
              <a:rPr lang="af-ZA" sz="1200" kern="1200" dirty="0">
                <a:solidFill>
                  <a:schemeClr val="tx1"/>
                </a:solidFill>
                <a:effectLst/>
                <a:latin typeface="+mn-lt"/>
                <a:ea typeface="+mn-ea"/>
                <a:cs typeface="+mn-cs"/>
              </a:rPr>
              <a:t> neerskryf)</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5</a:t>
            </a:fld>
            <a:endParaRPr lang="en-ZA"/>
          </a:p>
        </p:txBody>
      </p:sp>
    </p:spTree>
    <p:extLst>
      <p:ext uri="{BB962C8B-B14F-4D97-AF65-F5344CB8AC3E}">
        <p14:creationId xmlns:p14="http://schemas.microsoft.com/office/powerpoint/2010/main" val="757068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GB" b="1" i="0" dirty="0">
                <a:solidFill>
                  <a:srgbClr val="545454"/>
                </a:solidFill>
                <a:effectLst/>
                <a:latin typeface="Helvetica" panose="020B0604020202020204" pitchFamily="34" charset="0"/>
              </a:rPr>
              <a:t>4) </a:t>
            </a:r>
            <a:r>
              <a:rPr lang="af-ZA" sz="1200" b="1" kern="1200" dirty="0">
                <a:solidFill>
                  <a:schemeClr val="tx1"/>
                </a:solidFill>
                <a:effectLst/>
                <a:latin typeface="+mn-lt"/>
                <a:ea typeface="+mn-ea"/>
                <a:cs typeface="+mn-cs"/>
              </a:rPr>
              <a:t>Bied 'n ander opsie aan - bied 'n alternatief aan wat jy eerder sal doen. </a:t>
            </a:r>
            <a:br>
              <a:rPr lang="en-GB" b="0" i="0" dirty="0">
                <a:solidFill>
                  <a:srgbClr val="545454"/>
                </a:solidFill>
                <a:effectLst/>
                <a:latin typeface="Helvetica" panose="020B0604020202020204" pitchFamily="34" charset="0"/>
              </a:rPr>
            </a:br>
            <a:r>
              <a:rPr lang="af-ZA" sz="1200" kern="1200" dirty="0">
                <a:solidFill>
                  <a:schemeClr val="tx1"/>
                </a:solidFill>
                <a:effectLst/>
                <a:latin typeface="+mn-lt"/>
                <a:ea typeface="+mn-ea"/>
                <a:cs typeface="+mn-cs"/>
              </a:rPr>
              <a:t>As jy saam met jou vriende uithang, stel voor dat julle 'n aktiwiteit doen of 'n iets gaan eet. Dit sal net die druk wees wat hulle nodig het om die dwelms of alkohol neer te sit en iets doen wat 'n bietjie veiliger is. Byvoorbeeld:</a:t>
            </a:r>
          </a:p>
          <a:p>
            <a:pPr algn="l" fontAlgn="base">
              <a:buFont typeface="Arial" panose="020B0604020202020204" pitchFamily="34" charset="0"/>
              <a:buNone/>
            </a:pPr>
            <a:endParaRPr lang="en-GB" b="0" i="0" u="none" strike="noStrike" baseline="30000" dirty="0">
              <a:solidFill>
                <a:srgbClr val="307530"/>
              </a:solidFill>
              <a:effectLst/>
              <a:latin typeface="inherit"/>
            </a:endParaRPr>
          </a:p>
          <a:p>
            <a:r>
              <a:rPr lang="af-ZA" sz="1200" b="0" u="sng" kern="1200" dirty="0">
                <a:solidFill>
                  <a:schemeClr val="tx1"/>
                </a:solidFill>
                <a:effectLst/>
                <a:latin typeface="+mn-lt"/>
                <a:ea typeface="+mn-ea"/>
                <a:cs typeface="+mn-cs"/>
              </a:rPr>
              <a:t>Jy kan sê:</a:t>
            </a:r>
            <a:endParaRPr lang="en-ZA" sz="1200" b="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"Nee, dankie. Wil jy eerder basketbal speel?"</a:t>
            </a:r>
            <a:endParaRPr lang="en-ZA" dirty="0">
              <a:effectLst/>
            </a:endParaRPr>
          </a:p>
          <a:p>
            <a:pPr lvl="0"/>
            <a:r>
              <a:rPr lang="af-ZA" sz="1200" kern="1200" dirty="0">
                <a:solidFill>
                  <a:schemeClr val="tx1"/>
                </a:solidFill>
                <a:effectLst/>
                <a:latin typeface="+mn-lt"/>
                <a:ea typeface="+mn-ea"/>
                <a:cs typeface="+mn-cs"/>
              </a:rPr>
              <a:t>"Nee, dankie. Kom ons gaan eet iets."</a:t>
            </a:r>
            <a:endParaRPr lang="en-ZA" sz="1200" kern="1200" dirty="0">
              <a:solidFill>
                <a:schemeClr val="tx1"/>
              </a:solidFill>
              <a:effectLst/>
              <a:latin typeface="+mn-lt"/>
              <a:ea typeface="+mn-ea"/>
              <a:cs typeface="+mn-cs"/>
            </a:endParaRPr>
          </a:p>
          <a:p>
            <a:pPr algn="l" fontAlgn="base">
              <a:buFont typeface="Arial" panose="020B0604020202020204" pitchFamily="34" charset="0"/>
              <a:buNone/>
            </a:pPr>
            <a:endParaRPr lang="en-GB" b="0" i="0" dirty="0">
              <a:solidFill>
                <a:srgbClr val="545454"/>
              </a:solidFill>
              <a:effectLst/>
              <a:latin typeface="inherit"/>
            </a:endParaRPr>
          </a:p>
          <a:p>
            <a:r>
              <a:rPr lang="af-ZA" sz="1200" kern="1200" dirty="0">
                <a:solidFill>
                  <a:schemeClr val="tx1"/>
                </a:solidFill>
                <a:effectLst/>
                <a:latin typeface="+mn-lt"/>
                <a:ea typeface="+mn-ea"/>
                <a:cs typeface="+mn-cs"/>
              </a:rPr>
              <a:t>(Leerders moet nog TWEE moontlike verskonings in hul </a:t>
            </a:r>
            <a:r>
              <a:rPr lang="af-ZA" sz="1200" b="1" i="1" u="sng" kern="1200" dirty="0">
                <a:solidFill>
                  <a:schemeClr val="tx1"/>
                </a:solidFill>
                <a:effectLst/>
                <a:latin typeface="+mn-lt"/>
                <a:ea typeface="+mn-ea"/>
                <a:cs typeface="+mn-cs"/>
              </a:rPr>
              <a:t>Les 2 – Werkkaart</a:t>
            </a:r>
            <a:r>
              <a:rPr lang="af-ZA" sz="1200" u="sng"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Aktiwiteit 1</a:t>
            </a:r>
            <a:r>
              <a:rPr lang="af-ZA" sz="1200" kern="1200" dirty="0">
                <a:solidFill>
                  <a:schemeClr val="tx1"/>
                </a:solidFill>
                <a:effectLst/>
                <a:latin typeface="+mn-lt"/>
                <a:ea typeface="+mn-ea"/>
                <a:cs typeface="+mn-cs"/>
              </a:rPr>
              <a:t> neerskryf)</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6</a:t>
            </a:fld>
            <a:endParaRPr lang="en-ZA"/>
          </a:p>
        </p:txBody>
      </p:sp>
    </p:spTree>
    <p:extLst>
      <p:ext uri="{BB962C8B-B14F-4D97-AF65-F5344CB8AC3E}">
        <p14:creationId xmlns:p14="http://schemas.microsoft.com/office/powerpoint/2010/main" val="277068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i="0" dirty="0">
                <a:solidFill>
                  <a:srgbClr val="545454"/>
                </a:solidFill>
                <a:effectLst/>
                <a:latin typeface="inherit"/>
              </a:rPr>
              <a:t>5) </a:t>
            </a:r>
            <a:r>
              <a:rPr lang="af-ZA" sz="1200" b="1" kern="1200" dirty="0">
                <a:solidFill>
                  <a:schemeClr val="tx1"/>
                </a:solidFill>
                <a:effectLst/>
                <a:latin typeface="+mn-lt"/>
                <a:ea typeface="+mn-ea"/>
                <a:cs typeface="+mn-cs"/>
              </a:rPr>
              <a:t>Verduidelik die gevare van die gebruik van dwelms</a:t>
            </a:r>
            <a:br>
              <a:rPr lang="en-GB" b="0" i="0" dirty="0">
                <a:solidFill>
                  <a:srgbClr val="545454"/>
                </a:solidFill>
                <a:effectLst/>
                <a:latin typeface="Helvetica" panose="020B0604020202020204" pitchFamily="34" charset="0"/>
              </a:rPr>
            </a:br>
            <a:r>
              <a:rPr lang="af-ZA" sz="1200" kern="1200" dirty="0">
                <a:solidFill>
                  <a:schemeClr val="tx1"/>
                </a:solidFill>
                <a:effectLst/>
                <a:latin typeface="+mn-lt"/>
                <a:ea typeface="+mn-ea"/>
                <a:cs typeface="+mn-cs"/>
              </a:rPr>
              <a:t>Dit werk goed as jou goeie vriende jou iets aanbied. Hou in gedagte dat dit jou dalk nie baie gewild maak nie, en daar is geen waarborg dat jou vriende op jou raad sal ag slaan nie.</a:t>
            </a:r>
            <a:endParaRPr lang="en-ZA" sz="1200" kern="1200" dirty="0">
              <a:solidFill>
                <a:schemeClr val="tx1"/>
              </a:solidFill>
              <a:effectLst/>
              <a:latin typeface="+mn-lt"/>
              <a:ea typeface="+mn-ea"/>
              <a:cs typeface="+mn-cs"/>
            </a:endParaRPr>
          </a:p>
          <a:p>
            <a:pPr algn="l" fontAlgn="base">
              <a:buFont typeface="Arial" panose="020B0604020202020204" pitchFamily="34" charset="0"/>
              <a:buNone/>
            </a:pPr>
            <a:endParaRPr lang="en-GB" b="0" i="0" u="none" strike="noStrike" baseline="30000" dirty="0">
              <a:solidFill>
                <a:srgbClr val="307530"/>
              </a:solidFill>
              <a:effectLst/>
              <a:latin typeface="inherit"/>
            </a:endParaRPr>
          </a:p>
          <a:p>
            <a:r>
              <a:rPr lang="af-ZA" sz="1200" b="1" kern="1200" dirty="0">
                <a:solidFill>
                  <a:schemeClr val="tx1"/>
                </a:solidFill>
                <a:effectLst/>
                <a:latin typeface="+mn-lt"/>
                <a:ea typeface="+mn-ea"/>
                <a:cs typeface="+mn-cs"/>
              </a:rPr>
              <a:t> </a:t>
            </a:r>
            <a:r>
              <a:rPr lang="af-ZA" sz="1200" b="0" u="sng" kern="1200" dirty="0">
                <a:solidFill>
                  <a:schemeClr val="tx1"/>
                </a:solidFill>
                <a:effectLst/>
                <a:latin typeface="+mn-lt"/>
                <a:ea typeface="+mn-ea"/>
                <a:cs typeface="+mn-cs"/>
              </a:rPr>
              <a:t>Jy kan sê:</a:t>
            </a:r>
            <a:endParaRPr lang="en-ZA" b="0" dirty="0">
              <a:effectLst/>
            </a:endParaRPr>
          </a:p>
          <a:p>
            <a:pPr lvl="0"/>
            <a:r>
              <a:rPr lang="af-ZA" sz="1200" kern="1200" dirty="0">
                <a:solidFill>
                  <a:schemeClr val="tx1"/>
                </a:solidFill>
                <a:effectLst/>
                <a:latin typeface="+mn-lt"/>
                <a:ea typeface="+mn-ea"/>
                <a:cs typeface="+mn-cs"/>
              </a:rPr>
              <a:t>"Nee, dankie. Dit is so sleg vir jou."</a:t>
            </a:r>
            <a:endParaRPr lang="en-ZA" dirty="0">
              <a:effectLst/>
            </a:endParaRPr>
          </a:p>
          <a:p>
            <a:pPr lvl="0"/>
            <a:r>
              <a:rPr lang="af-ZA" sz="1200" kern="1200" dirty="0">
                <a:solidFill>
                  <a:schemeClr val="tx1"/>
                </a:solidFill>
                <a:effectLst/>
                <a:latin typeface="+mn-lt"/>
                <a:ea typeface="+mn-ea"/>
                <a:cs typeface="+mn-cs"/>
              </a:rPr>
              <a:t>"Het jy nie gehoor van die kinders op die nuus wat gesterf het toe hulle dit gebruik nie?„</a:t>
            </a:r>
          </a:p>
          <a:p>
            <a:pPr lvl="0"/>
            <a:endParaRPr lang="en-GB" b="0" i="0" dirty="0">
              <a:solidFill>
                <a:srgbClr val="545454"/>
              </a:solidFill>
              <a:effectLst/>
              <a:latin typeface="inherit"/>
            </a:endParaRPr>
          </a:p>
          <a:p>
            <a:r>
              <a:rPr lang="af-ZA" sz="1200" kern="1200" dirty="0">
                <a:solidFill>
                  <a:schemeClr val="tx1"/>
                </a:solidFill>
                <a:effectLst/>
                <a:latin typeface="+mn-lt"/>
                <a:ea typeface="+mn-ea"/>
                <a:cs typeface="+mn-cs"/>
              </a:rPr>
              <a:t>(Leerders moet nog TWEE moontlike verskonings in hul </a:t>
            </a:r>
            <a:r>
              <a:rPr lang="af-ZA" sz="1200" b="1" i="1" u="sng" kern="1200" dirty="0">
                <a:solidFill>
                  <a:schemeClr val="tx1"/>
                </a:solidFill>
                <a:effectLst/>
                <a:latin typeface="+mn-lt"/>
                <a:ea typeface="+mn-ea"/>
                <a:cs typeface="+mn-cs"/>
              </a:rPr>
              <a:t>Les 2 – Werkkaart</a:t>
            </a:r>
            <a:r>
              <a:rPr lang="af-ZA" sz="1200" u="sng"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Aktiwiteit 1</a:t>
            </a:r>
            <a:r>
              <a:rPr lang="af-ZA" sz="1200" kern="1200" dirty="0">
                <a:solidFill>
                  <a:schemeClr val="tx1"/>
                </a:solidFill>
                <a:effectLst/>
                <a:latin typeface="+mn-lt"/>
                <a:ea typeface="+mn-ea"/>
                <a:cs typeface="+mn-cs"/>
              </a:rPr>
              <a:t> neerskryf)</a:t>
            </a:r>
            <a:endParaRPr lang="en-ZA" sz="1200" kern="1200" dirty="0">
              <a:solidFill>
                <a:schemeClr val="tx1"/>
              </a:solidFill>
              <a:effectLst/>
              <a:latin typeface="+mn-lt"/>
              <a:ea typeface="+mn-ea"/>
              <a:cs typeface="+mn-cs"/>
            </a:endParaRPr>
          </a:p>
          <a:p>
            <a:pPr algn="l" fontAlgn="base">
              <a:buFont typeface="Arial" panose="020B0604020202020204" pitchFamily="34" charset="0"/>
              <a:buNone/>
            </a:pPr>
            <a:endParaRPr lang="en-GB" sz="1200" b="0" i="0" dirty="0">
              <a:solidFill>
                <a:srgbClr val="1A1A1A"/>
              </a:solidFill>
              <a:effectLst/>
              <a:latin typeface="Roboto" panose="02000000000000000000" pitchFamily="2" charset="0"/>
            </a:endParaRPr>
          </a:p>
          <a:p>
            <a:r>
              <a:rPr lang="af-ZA" sz="1200" kern="1200" dirty="0">
                <a:solidFill>
                  <a:schemeClr val="tx1"/>
                </a:solidFill>
                <a:effectLst/>
                <a:latin typeface="+mn-lt"/>
                <a:ea typeface="+mn-ea"/>
                <a:cs typeface="+mn-cs"/>
              </a:rPr>
              <a:t>Noudat jy 'n kans gehad het om 'n paar antwoorde te leer wanneer iemand jou probeer kry om dwelms te gebruik, glo ek jy is gereed om pret te hê. </a:t>
            </a:r>
            <a:endParaRPr lang="en-ZA" sz="1200" kern="1200" dirty="0">
              <a:solidFill>
                <a:schemeClr val="tx1"/>
              </a:solidFill>
              <a:effectLst/>
              <a:latin typeface="+mn-lt"/>
              <a:ea typeface="+mn-ea"/>
              <a:cs typeface="+mn-cs"/>
            </a:endParaRPr>
          </a:p>
          <a:p>
            <a:pPr algn="l" fontAlgn="base">
              <a:buFont typeface="Arial" panose="020B0604020202020204" pitchFamily="34" charset="0"/>
              <a:buNone/>
            </a:pPr>
            <a:endParaRPr lang="en-GB" sz="1200" b="0" i="0" dirty="0">
              <a:solidFill>
                <a:srgbClr val="1A1A1A"/>
              </a:solidFill>
              <a:effectLst/>
              <a:latin typeface="Roboto" panose="02000000000000000000" pitchFamily="2" charset="0"/>
            </a:endParaRPr>
          </a:p>
          <a:p>
            <a:pPr algn="l" fontAlgn="base">
              <a:buFont typeface="Arial" panose="020B0604020202020204" pitchFamily="34" charset="0"/>
              <a:buNone/>
            </a:pPr>
            <a:endParaRPr lang="en-GB" b="0" i="0" dirty="0">
              <a:solidFill>
                <a:srgbClr val="545454"/>
              </a:solidFill>
              <a:effectLst/>
              <a:latin typeface="inherit"/>
            </a:endParaRPr>
          </a:p>
          <a:p>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7</a:t>
            </a:fld>
            <a:endParaRPr lang="en-ZA"/>
          </a:p>
        </p:txBody>
      </p:sp>
    </p:spTree>
    <p:extLst>
      <p:ext uri="{BB962C8B-B14F-4D97-AF65-F5344CB8AC3E}">
        <p14:creationId xmlns:p14="http://schemas.microsoft.com/office/powerpoint/2010/main" val="326562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8 - 15min</a:t>
            </a:r>
          </a:p>
          <a:p>
            <a:endParaRPr lang="en-ZA" dirty="0"/>
          </a:p>
          <a:p>
            <a:r>
              <a:rPr lang="af-ZA" sz="1200" kern="1200" dirty="0">
                <a:solidFill>
                  <a:schemeClr val="tx1"/>
                </a:solidFill>
                <a:effectLst/>
                <a:latin typeface="+mn-lt"/>
                <a:ea typeface="+mn-ea"/>
                <a:cs typeface="+mn-cs"/>
              </a:rPr>
              <a:t>(</a:t>
            </a:r>
            <a:r>
              <a:rPr lang="af-ZA" sz="1200" b="1" u="sng" kern="1200" dirty="0">
                <a:solidFill>
                  <a:schemeClr val="tx1"/>
                </a:solidFill>
                <a:effectLst/>
                <a:latin typeface="+mn-lt"/>
                <a:ea typeface="+mn-ea"/>
                <a:cs typeface="+mn-cs"/>
              </a:rPr>
              <a:t>ONDERWYSERNOTA</a:t>
            </a:r>
            <a:r>
              <a:rPr lang="af-ZA" sz="1200" kern="1200" dirty="0">
                <a:solidFill>
                  <a:schemeClr val="tx1"/>
                </a:solidFill>
                <a:effectLst/>
                <a:latin typeface="+mn-lt"/>
                <a:ea typeface="+mn-ea"/>
                <a:cs typeface="+mn-cs"/>
              </a:rPr>
              <a:t>: Begin deur die klas in VIER groepe te verdeel. Sê vir elke groep dat hulle 'n spanleier en ‘n skrywer moet aanstel. Die res in die groep sal op bystand wees as akteurs.)</a:t>
            </a:r>
          </a:p>
          <a:p>
            <a:endParaRPr lang="en-ZA" dirty="0"/>
          </a:p>
          <a:p>
            <a:r>
              <a:rPr lang="af-ZA" sz="1200" kern="1200" dirty="0">
                <a:solidFill>
                  <a:schemeClr val="tx1"/>
                </a:solidFill>
                <a:effectLst/>
                <a:latin typeface="+mn-lt"/>
                <a:ea typeface="+mn-ea"/>
                <a:cs typeface="+mn-cs"/>
              </a:rPr>
              <a:t>Ons gaan meeding om te sien watter groep met die mees kreatiewe antwoorde op moeilike</a:t>
            </a:r>
            <a:r>
              <a:rPr lang="en-ZA" sz="1200" kern="1200" baseline="0" dirty="0">
                <a:solidFill>
                  <a:schemeClr val="tx1"/>
                </a:solidFill>
                <a:effectLst/>
                <a:latin typeface="+mn-lt"/>
                <a:ea typeface="+mn-ea"/>
                <a:cs typeface="+mn-cs"/>
              </a:rPr>
              <a:t> </a:t>
            </a:r>
            <a:r>
              <a:rPr lang="af-ZA" sz="1200" kern="1200" dirty="0">
                <a:solidFill>
                  <a:schemeClr val="tx1"/>
                </a:solidFill>
                <a:effectLst/>
                <a:latin typeface="+mn-lt"/>
                <a:ea typeface="+mn-ea"/>
                <a:cs typeface="+mn-cs"/>
              </a:rPr>
              <a:t>scenario's in slegs een minuut vorendag kom. Dit sal soos volg werk:</a:t>
            </a:r>
          </a:p>
          <a:p>
            <a:endParaRPr lang="en-ZA" dirty="0"/>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Elke groep kry twee A5-velle papier. As 'n groep moet jy aan twee verskillende scenario's dink waar 'n persoon in 'n situasie geplaas sal word en onder druk geplaas sal word om toe te gee aan dwelmmisbruik. Probeer om die situasie so uitdagend as moontlik te maak. Skryf EEN scenario per bladsy. Jy sal vyf minute hê om met hierdie twee scenario's in jou groep vorendag te kom. Gee die twee bladsye aan jou groepleier. Skryf die naam van jou groep bo-aan albei bladsye neer. Die groepleier moet hulle na die voorkant van die klas neem. Die leier sal hul groep en die akteurs aan die res van die klas bekendstel. Nou is jy gereed om die spel te begin.</a:t>
            </a: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Elke groep sal 'n kans kry om te gaan - jy kies 'n ander groep om jou scenario te oorhandig. Hulle het een minuut om 'n reaksie te beplan en dan moet hul akteurs die scenario uitwerk en met 'n slim reaksie vorendag kom om te verhoed dat dwelms of alkohol gebruik word. Jou onderwyser sal jou groep met ‘n punt uit tien beoordeel. Elke groep het twee kanse om aan te bied.</a:t>
            </a:r>
          </a:p>
          <a:p>
            <a:pPr marL="171450" indent="-171450">
              <a:buFont typeface="Arial" panose="020B0604020202020204" pitchFamily="34" charset="0"/>
              <a:buChar char="•"/>
            </a:pPr>
            <a:endParaRPr lang="en-ZA" dirty="0"/>
          </a:p>
          <a:p>
            <a:r>
              <a:rPr lang="af-ZA" sz="1200" b="1" kern="1200" dirty="0">
                <a:solidFill>
                  <a:schemeClr val="tx1"/>
                </a:solidFill>
                <a:effectLst/>
                <a:latin typeface="+mn-lt"/>
                <a:ea typeface="+mn-ea"/>
                <a:cs typeface="+mn-cs"/>
              </a:rPr>
              <a:t>ONDERWYSERNOTAS:</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WENK: Vir positiewe versterking - koop 'n paar goedkoop lekkers / lekkernye, soos appels, om uit te deel aan die groeplede wat wen.</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Jy moet die tyd vir hierdie aktiwiteit dophou. Daar sal 'n bietjie geraas in die beplanning en opwinding tydens die aanbiedings wees. Leerders leer dikwels lewenslesse in situasies soos hierdie, waar pret met leer gekombineer kan word.</a:t>
            </a: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Wanneer een minuut oor is, beëindig die spel en wens die spanne geluk. Kies 'n wenspan en vier dit as 'n klas. Sê vir leerders om op hul eie sitplekke te gaan sit en na die skerm te kyk.</a:t>
            </a:r>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8</a:t>
            </a:fld>
            <a:endParaRPr lang="en-ZA"/>
          </a:p>
        </p:txBody>
      </p:sp>
    </p:spTree>
    <p:extLst>
      <p:ext uri="{BB962C8B-B14F-4D97-AF65-F5344CB8AC3E}">
        <p14:creationId xmlns:p14="http://schemas.microsoft.com/office/powerpoint/2010/main" val="314301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9 - 7min - </a:t>
            </a:r>
            <a:r>
              <a:rPr lang="en-ZA" dirty="0" err="1"/>
              <a:t>Aktiwiteit</a:t>
            </a:r>
            <a:r>
              <a:rPr lang="en-ZA" dirty="0"/>
              <a:t> </a:t>
            </a:r>
          </a:p>
          <a:p>
            <a:endParaRPr lang="en-ZA" dirty="0"/>
          </a:p>
          <a:p>
            <a:r>
              <a:rPr lang="af-ZA" sz="1200" kern="1200" dirty="0">
                <a:solidFill>
                  <a:schemeClr val="tx1"/>
                </a:solidFill>
                <a:effectLst/>
                <a:latin typeface="+mn-lt"/>
                <a:ea typeface="+mn-ea"/>
                <a:cs typeface="+mn-cs"/>
              </a:rPr>
              <a:t>Onthou jy hierdie snit wat ons in laaste les gekyk het (d.w.s. Les 1)? Die eerste stap om 'n verslawing te oorkom, is om na iemand te nader wat jou sal help om vorentoe te beweeg. Neem die volgende paar oomblikke om </a:t>
            </a:r>
            <a:r>
              <a:rPr lang="af-ZA" sz="1200" b="1" i="1" u="sng" kern="1200" dirty="0">
                <a:solidFill>
                  <a:schemeClr val="tx1"/>
                </a:solidFill>
                <a:effectLst/>
                <a:latin typeface="+mn-lt"/>
                <a:ea typeface="+mn-ea"/>
                <a:cs typeface="+mn-cs"/>
              </a:rPr>
              <a:t>Les 2 - Werkkaart</a:t>
            </a:r>
            <a:r>
              <a:rPr lang="af-ZA" sz="1200" b="1" i="1" kern="1200" dirty="0">
                <a:solidFill>
                  <a:schemeClr val="tx1"/>
                </a:solidFill>
                <a:effectLst/>
                <a:latin typeface="+mn-lt"/>
                <a:ea typeface="+mn-ea"/>
                <a:cs typeface="+mn-cs"/>
              </a:rPr>
              <a:t> Aktiwiteit 2</a:t>
            </a:r>
            <a:r>
              <a:rPr lang="af-ZA" sz="1200" kern="1200" dirty="0">
                <a:solidFill>
                  <a:schemeClr val="tx1"/>
                </a:solidFill>
                <a:effectLst/>
                <a:latin typeface="+mn-lt"/>
                <a:ea typeface="+mn-ea"/>
                <a:cs typeface="+mn-cs"/>
              </a:rPr>
              <a:t> te beantwoord, waar jy gevra sal word om na te dink oor watter raad jy jou beste vriend sal gee wat elke naweek wil ophou met fuifdrinkery (</a:t>
            </a:r>
            <a:r>
              <a:rPr lang="af-ZA" sz="1200" kern="1200" baseline="0" dirty="0">
                <a:solidFill>
                  <a:schemeClr val="tx1"/>
                </a:solidFill>
                <a:effectLst/>
                <a:latin typeface="+mn-lt"/>
                <a:ea typeface="+mn-ea"/>
                <a:cs typeface="+mn-cs"/>
              </a:rPr>
              <a:t>”</a:t>
            </a:r>
            <a:r>
              <a:rPr lang="af-ZA" sz="1200" i="1" kern="1200" baseline="0" dirty="0">
                <a:solidFill>
                  <a:schemeClr val="tx1"/>
                </a:solidFill>
                <a:effectLst/>
                <a:latin typeface="+mn-lt"/>
                <a:ea typeface="+mn-ea"/>
                <a:cs typeface="+mn-cs"/>
              </a:rPr>
              <a:t>binge drinking</a:t>
            </a:r>
            <a:r>
              <a:rPr lang="af-ZA" sz="1200" kern="1200" baseline="0" dirty="0">
                <a:solidFill>
                  <a:schemeClr val="tx1"/>
                </a:solidFill>
                <a:effectLst/>
                <a:latin typeface="+mn-lt"/>
                <a:ea typeface="+mn-ea"/>
                <a:cs typeface="+mn-cs"/>
              </a:rPr>
              <a:t>”)</a:t>
            </a:r>
            <a:r>
              <a:rPr lang="af-ZA" sz="1200" kern="1200" dirty="0">
                <a:solidFill>
                  <a:schemeClr val="tx1"/>
                </a:solidFill>
                <a:effectLst/>
                <a:latin typeface="+mn-lt"/>
                <a:ea typeface="+mn-ea"/>
                <a:cs typeface="+mn-cs"/>
              </a:rPr>
              <a:t>.</a:t>
            </a:r>
          </a:p>
          <a:p>
            <a:endParaRPr lang="en-ZA" dirty="0"/>
          </a:p>
          <a:p>
            <a:r>
              <a:rPr lang="af-ZA" sz="1200" kern="1200" dirty="0">
                <a:solidFill>
                  <a:schemeClr val="tx1"/>
                </a:solidFill>
                <a:effectLst/>
                <a:latin typeface="+mn-lt"/>
                <a:ea typeface="+mn-ea"/>
                <a:cs typeface="+mn-cs"/>
              </a:rPr>
              <a:t>Wat nie in die klas voltooi word nie, moet vir huiswerk gedoen word. </a:t>
            </a:r>
          </a:p>
          <a:p>
            <a:endParaRPr lang="en-ZA" dirty="0"/>
          </a:p>
          <a:p>
            <a:r>
              <a:rPr lang="af-ZA" sz="1200" kern="1200" dirty="0">
                <a:solidFill>
                  <a:schemeClr val="tx1"/>
                </a:solidFill>
                <a:effectLst/>
                <a:latin typeface="+mn-lt"/>
                <a:ea typeface="+mn-ea"/>
                <a:cs typeface="+mn-cs"/>
              </a:rPr>
              <a:t>Groepassessering sal gebruik word om hierdie aktiwiteit na te sien (indien daar genoeg tyd is). </a:t>
            </a:r>
            <a:endParaRPr lang="en-ZA" dirty="0"/>
          </a:p>
          <a:p>
            <a:endParaRPr lang="en-ZA" dirty="0"/>
          </a:p>
        </p:txBody>
      </p:sp>
      <p:sp>
        <p:nvSpPr>
          <p:cNvPr id="4" name="Slide Number Placeholder 3"/>
          <p:cNvSpPr>
            <a:spLocks noGrp="1"/>
          </p:cNvSpPr>
          <p:nvPr>
            <p:ph type="sldNum" sz="quarter" idx="5"/>
          </p:nvPr>
        </p:nvSpPr>
        <p:spPr/>
        <p:txBody>
          <a:bodyPr/>
          <a:lstStyle/>
          <a:p>
            <a:fld id="{5A002AEA-D7C9-4A86-B3E5-4DE17A392813}" type="slidenum">
              <a:rPr lang="en-ZA" smtClean="0"/>
              <a:t>9</a:t>
            </a:fld>
            <a:endParaRPr lang="en-ZA"/>
          </a:p>
        </p:txBody>
      </p:sp>
    </p:spTree>
    <p:extLst>
      <p:ext uri="{BB962C8B-B14F-4D97-AF65-F5344CB8AC3E}">
        <p14:creationId xmlns:p14="http://schemas.microsoft.com/office/powerpoint/2010/main" val="247011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2328-7786-4DDB-A44F-89E89A147F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7ED0282-C4D4-4541-A1DC-7E9CA80D6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A3CE4C1-BD28-45D6-9467-D56AF98390DB}"/>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5" name="Footer Placeholder 4">
            <a:extLst>
              <a:ext uri="{FF2B5EF4-FFF2-40B4-BE49-F238E27FC236}">
                <a16:creationId xmlns:a16="http://schemas.microsoft.com/office/drawing/2014/main" id="{47D86473-77D4-4859-9260-D0851C34ED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827501-3264-47BB-9292-F09BAA02C751}"/>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3208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A137-5777-4B16-A863-FA08A521FF7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0A98F03-532E-4386-A616-0F2EB6BE0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7B96FE8-7D32-4E6D-849F-761A958AF993}"/>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5" name="Footer Placeholder 4">
            <a:extLst>
              <a:ext uri="{FF2B5EF4-FFF2-40B4-BE49-F238E27FC236}">
                <a16:creationId xmlns:a16="http://schemas.microsoft.com/office/drawing/2014/main" id="{DF05DEF1-02B7-47D0-B591-793F66709D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4BCA47-A7F3-46C8-AF42-05A1C7881E9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74555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E4695-1B22-4D0E-B1B3-C349FD9AE6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7A89AA3-B22D-4D54-893F-339D7F47D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65F219F-7966-4BC4-AB9A-CDEF82B629AE}"/>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5" name="Footer Placeholder 4">
            <a:extLst>
              <a:ext uri="{FF2B5EF4-FFF2-40B4-BE49-F238E27FC236}">
                <a16:creationId xmlns:a16="http://schemas.microsoft.com/office/drawing/2014/main" id="{9902E51A-58FE-4D05-B748-702C3E2CE2B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D84F104-69FF-49B5-942B-4FEA89D89EAD}"/>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455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23F5-F2CD-4012-AD34-83B3929B8F4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25BC178-D5E3-488F-8ED1-F5C3B6D96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9683B7F-DE3B-464E-9316-9E638C552449}"/>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5" name="Footer Placeholder 4">
            <a:extLst>
              <a:ext uri="{FF2B5EF4-FFF2-40B4-BE49-F238E27FC236}">
                <a16:creationId xmlns:a16="http://schemas.microsoft.com/office/drawing/2014/main" id="{F8FA7A52-6160-4FD5-8DCA-0A8C3BAB017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113E4DA-F6AD-48EB-A8EB-F65BFF0D2DA8}"/>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372230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EC8B-54F6-4DB8-B35F-DC9598F66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E903159-DC48-436B-9363-F0385E202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66622-391F-491F-B460-E676912936C5}"/>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5" name="Footer Placeholder 4">
            <a:extLst>
              <a:ext uri="{FF2B5EF4-FFF2-40B4-BE49-F238E27FC236}">
                <a16:creationId xmlns:a16="http://schemas.microsoft.com/office/drawing/2014/main" id="{8912F200-356B-4386-811D-E2F16C596E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17B11A0-0CFF-4847-9BF0-23D4724E914A}"/>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21029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17CF-1463-49B4-8BFD-9E52B6AF0DE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35D6760-3F0C-4678-99E3-2677C45B64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DACE2F4-7614-4EA9-8F7C-5F904AFD8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FA92D56-B5D9-4BC6-B4A5-5F7874E73D0A}"/>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6" name="Footer Placeholder 5">
            <a:extLst>
              <a:ext uri="{FF2B5EF4-FFF2-40B4-BE49-F238E27FC236}">
                <a16:creationId xmlns:a16="http://schemas.microsoft.com/office/drawing/2014/main" id="{FF4A2D43-E9E0-4226-A06C-B085E67C620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FC71726-456C-4D1F-90C1-937DBCE99796}"/>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4581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E477-0023-45D4-86E1-798AAE9C8C9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64547C3-B649-4C7A-A56B-0B1ADF99B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EE40E-F379-4B26-AF47-3B52971ED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F639D33-CC11-45F1-84F7-522F25D7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ACF65-1D42-4E93-ABE1-F5E0F54A80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45D1664-6B57-4015-BAFC-2B6331D3DE9D}"/>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8" name="Footer Placeholder 7">
            <a:extLst>
              <a:ext uri="{FF2B5EF4-FFF2-40B4-BE49-F238E27FC236}">
                <a16:creationId xmlns:a16="http://schemas.microsoft.com/office/drawing/2014/main" id="{19195ED6-B43F-459C-B276-781E606D7C1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B2A4815-19E2-48E2-8A6B-7CA30DB2608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395391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FD13-5D91-4479-AC22-F4D7333F5A1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32AD094-CA58-42F8-BF86-0117FB117732}"/>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4" name="Footer Placeholder 3">
            <a:extLst>
              <a:ext uri="{FF2B5EF4-FFF2-40B4-BE49-F238E27FC236}">
                <a16:creationId xmlns:a16="http://schemas.microsoft.com/office/drawing/2014/main" id="{AA19CBB0-3E36-443F-84B0-862EAF45BC4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1617BAA-69ED-466F-89EF-DA201F09DFCB}"/>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91268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0088E-0EA4-4A6D-8D70-C1C0793640B2}"/>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3" name="Footer Placeholder 2">
            <a:extLst>
              <a:ext uri="{FF2B5EF4-FFF2-40B4-BE49-F238E27FC236}">
                <a16:creationId xmlns:a16="http://schemas.microsoft.com/office/drawing/2014/main" id="{F258EC60-8DF7-4D19-BDDB-7939E8CADC1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FA9DBB8-FE69-4BD9-9E23-3A12F22806B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71276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896F-F433-4A3B-958E-A21C099E0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12BFE3A-2673-4EFE-A480-DF26EBB7C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4FA6F77-30D6-4B50-8556-98DD4D170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4651A-B627-4676-8CF3-F06E8E925999}"/>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6" name="Footer Placeholder 5">
            <a:extLst>
              <a:ext uri="{FF2B5EF4-FFF2-40B4-BE49-F238E27FC236}">
                <a16:creationId xmlns:a16="http://schemas.microsoft.com/office/drawing/2014/main" id="{EE47047D-4AFF-4DA6-A563-8F56623B21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AD0CDCB-C09C-402A-A162-39F27E761817}"/>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5206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1454-1EF4-42DF-A362-652171B96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83A6023-642B-4C30-A867-394F1B3B1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D6FA8F2-8B8A-4C07-9162-E4064A461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66369-ED87-4D5D-B18D-6879A3F2949E}"/>
              </a:ext>
            </a:extLst>
          </p:cNvPr>
          <p:cNvSpPr>
            <a:spLocks noGrp="1"/>
          </p:cNvSpPr>
          <p:nvPr>
            <p:ph type="dt" sz="half" idx="10"/>
          </p:nvPr>
        </p:nvSpPr>
        <p:spPr/>
        <p:txBody>
          <a:bodyPr/>
          <a:lstStyle/>
          <a:p>
            <a:fld id="{3D1057E1-F53E-4C1B-B48E-2F91FF93CC57}" type="datetimeFigureOut">
              <a:rPr lang="en-ZA" smtClean="0"/>
              <a:t>2023/02/21</a:t>
            </a:fld>
            <a:endParaRPr lang="en-ZA"/>
          </a:p>
        </p:txBody>
      </p:sp>
      <p:sp>
        <p:nvSpPr>
          <p:cNvPr id="6" name="Footer Placeholder 5">
            <a:extLst>
              <a:ext uri="{FF2B5EF4-FFF2-40B4-BE49-F238E27FC236}">
                <a16:creationId xmlns:a16="http://schemas.microsoft.com/office/drawing/2014/main" id="{CFE9A001-31E0-4B4B-8FA6-792AEFB78A9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17B426A-7F6F-4A79-9771-52D158777795}"/>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4824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683A6-0EC8-4E70-AC2E-7C655233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D05C4DF-DB8A-44EB-82EF-FC10AD283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8F91F3B-880B-4EAF-9D99-416836DF5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057E1-F53E-4C1B-B48E-2F91FF93CC57}" type="datetimeFigureOut">
              <a:rPr lang="en-ZA" smtClean="0"/>
              <a:t>2023/02/21</a:t>
            </a:fld>
            <a:endParaRPr lang="en-ZA"/>
          </a:p>
        </p:txBody>
      </p:sp>
      <p:sp>
        <p:nvSpPr>
          <p:cNvPr id="5" name="Footer Placeholder 4">
            <a:extLst>
              <a:ext uri="{FF2B5EF4-FFF2-40B4-BE49-F238E27FC236}">
                <a16:creationId xmlns:a16="http://schemas.microsoft.com/office/drawing/2014/main" id="{656855E7-7A3D-4030-B53B-A21F5E58C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54176AB-F370-4F70-8347-70C3BE761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1EBBB-5004-43A4-A743-D04C72D794AF}" type="slidenum">
              <a:rPr lang="en-ZA" smtClean="0"/>
              <a:t>‹#›</a:t>
            </a:fld>
            <a:endParaRPr lang="en-ZA"/>
          </a:p>
        </p:txBody>
      </p:sp>
    </p:spTree>
    <p:extLst>
      <p:ext uri="{BB962C8B-B14F-4D97-AF65-F5344CB8AC3E}">
        <p14:creationId xmlns:p14="http://schemas.microsoft.com/office/powerpoint/2010/main" val="88877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FF3F-3226-79B9-4A9C-A279708EDA53}"/>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93B278CE-CA07-D413-9F9D-007BEF75CF1B}"/>
              </a:ext>
            </a:extLst>
          </p:cNvPr>
          <p:cNvSpPr>
            <a:spLocks noGrp="1"/>
          </p:cNvSpPr>
          <p:nvPr>
            <p:ph idx="1"/>
          </p:nvPr>
        </p:nvSpPr>
        <p:spPr/>
        <p:txBody>
          <a:bodyPr/>
          <a:lstStyle/>
          <a:p>
            <a:endParaRPr lang="en-ZA"/>
          </a:p>
        </p:txBody>
      </p:sp>
      <p:pic>
        <p:nvPicPr>
          <p:cNvPr id="7" name="Picture 6">
            <a:extLst>
              <a:ext uri="{FF2B5EF4-FFF2-40B4-BE49-F238E27FC236}">
                <a16:creationId xmlns:a16="http://schemas.microsoft.com/office/drawing/2014/main" id="{0EADD8DA-1BDC-511A-960F-B85AAE38C86F}"/>
              </a:ext>
            </a:extLst>
          </p:cNvPr>
          <p:cNvPicPr>
            <a:picLocks noChangeAspect="1"/>
          </p:cNvPicPr>
          <p:nvPr/>
        </p:nvPicPr>
        <p:blipFill>
          <a:blip r:embed="rId3"/>
          <a:stretch>
            <a:fillRect/>
          </a:stretch>
        </p:blipFill>
        <p:spPr>
          <a:xfrm>
            <a:off x="0" y="0"/>
            <a:ext cx="12192000" cy="6858000"/>
          </a:xfrm>
          <a:prstGeom prst="rect">
            <a:avLst/>
          </a:prstGeom>
        </p:spPr>
      </p:pic>
      <p:sp>
        <p:nvSpPr>
          <p:cNvPr id="6" name="Rectangle 5"/>
          <p:cNvSpPr/>
          <p:nvPr/>
        </p:nvSpPr>
        <p:spPr>
          <a:xfrm>
            <a:off x="6915150" y="752475"/>
            <a:ext cx="5276850" cy="2119312"/>
          </a:xfrm>
          <a:prstGeom prst="rect">
            <a:avLst/>
          </a:prstGeom>
          <a:solidFill>
            <a:schemeClr val="tx1">
              <a:lumMod val="75000"/>
              <a:lumOff val="25000"/>
            </a:schemeClr>
          </a:solidFill>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24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Kwartaal</a:t>
            </a:r>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2</a:t>
            </a:r>
          </a:p>
          <a:p>
            <a:pPr algn="ctr">
              <a:lnSpc>
                <a:spcPct val="115000"/>
              </a:lnSpc>
              <a:spcAft>
                <a:spcPts val="1000"/>
              </a:spcAft>
            </a:pPr>
            <a:r>
              <a:rPr lang="en-ZA" sz="44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Graad</a:t>
            </a:r>
            <a:r>
              <a:rPr lang="en-ZA" sz="4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8:</a:t>
            </a:r>
            <a:endParaRPr lang="en-ZA" sz="5400" dirty="0">
              <a:solidFill>
                <a:schemeClr val="bg1"/>
              </a:solidFill>
              <a:effectLst/>
              <a:ea typeface="Calibri" panose="020F0502020204030204" pitchFamily="34" charset="0"/>
              <a:cs typeface="Times New Roman" panose="02020603050405020304" pitchFamily="18" charset="0"/>
            </a:endParaRPr>
          </a:p>
        </p:txBody>
      </p:sp>
      <p:sp>
        <p:nvSpPr>
          <p:cNvPr id="12" name="Rounded Rectangle 11"/>
          <p:cNvSpPr/>
          <p:nvPr/>
        </p:nvSpPr>
        <p:spPr>
          <a:xfrm>
            <a:off x="6686550" y="4114800"/>
            <a:ext cx="723900" cy="6858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6915150" y="2871787"/>
            <a:ext cx="5276850" cy="2100262"/>
          </a:xfrm>
          <a:prstGeom prst="rect">
            <a:avLst/>
          </a:prstGeom>
          <a:solidFill>
            <a:schemeClr val="tx1">
              <a:lumMod val="75000"/>
              <a:lumOff val="25000"/>
            </a:schemeClr>
          </a:solidFill>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24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Gesondheids</a:t>
            </a:r>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ZA" sz="24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Sosiale</a:t>
            </a:r>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ZA" sz="24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a:t>
            </a:r>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ZA" sz="24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Omgewingsverantwoordelikheid</a:t>
            </a:r>
            <a:endParaRPr lang="en-ZA" sz="3200" dirty="0">
              <a:solidFill>
                <a:schemeClr val="bg1"/>
              </a:solidFill>
              <a:effectLst/>
              <a:ea typeface="Calibri" panose="020F0502020204030204" pitchFamily="34" charset="0"/>
              <a:cs typeface="Times New Roman" panose="02020603050405020304" pitchFamily="18" charset="0"/>
            </a:endParaRPr>
          </a:p>
        </p:txBody>
      </p:sp>
      <p:sp>
        <p:nvSpPr>
          <p:cNvPr id="11" name="Rectangle 10"/>
          <p:cNvSpPr/>
          <p:nvPr/>
        </p:nvSpPr>
        <p:spPr>
          <a:xfrm>
            <a:off x="6915150" y="4982587"/>
            <a:ext cx="5276850" cy="1866900"/>
          </a:xfrm>
          <a:prstGeom prst="rect">
            <a:avLst/>
          </a:prstGeom>
          <a:solidFill>
            <a:schemeClr val="tx1">
              <a:lumMod val="75000"/>
              <a:lumOff val="25000"/>
            </a:schemeClr>
          </a:solidFill>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Les 2:</a:t>
            </a:r>
          </a:p>
          <a:p>
            <a:pPr algn="r">
              <a:lnSpc>
                <a:spcPct val="115000"/>
              </a:lnSpc>
              <a:spcAft>
                <a:spcPts val="1000"/>
              </a:spcAft>
            </a:pPr>
            <a:r>
              <a:rPr lang="en-ZA" sz="24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Gepaste</a:t>
            </a:r>
            <a:r>
              <a:rPr lang="en-ZA"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ZA" sz="24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gedrag</a:t>
            </a:r>
            <a:r>
              <a:rPr lang="en-ZA"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om </a:t>
            </a:r>
            <a:r>
              <a:rPr lang="en-ZA" sz="24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dwelmmisbruik</a:t>
            </a:r>
            <a:r>
              <a:rPr lang="en-ZA"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ZA" sz="24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te</a:t>
            </a:r>
            <a:r>
              <a:rPr lang="en-ZA"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stop</a:t>
            </a:r>
            <a:endParaRPr lang="en-ZA" sz="3200" dirty="0">
              <a:solidFill>
                <a:schemeClr val="bg1"/>
              </a:solidFill>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4B672D4-957B-8380-F980-CEB54CCDB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64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431932" y="526995"/>
            <a:ext cx="4098398" cy="11461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431932" y="2529191"/>
            <a:ext cx="3949430" cy="13035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5400" dirty="0">
                <a:latin typeface="Rockwell" panose="02060603020205020403" pitchFamily="18" charset="0"/>
              </a:rPr>
              <a:t>REFLEKSIE</a:t>
            </a:r>
          </a:p>
        </p:txBody>
      </p:sp>
      <p:pic>
        <p:nvPicPr>
          <p:cNvPr id="2" name="Picture 1">
            <a:extLst>
              <a:ext uri="{FF2B5EF4-FFF2-40B4-BE49-F238E27FC236}">
                <a16:creationId xmlns:a16="http://schemas.microsoft.com/office/drawing/2014/main" id="{0333BF53-7E81-B71B-E8F0-E000A5C63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63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How hard is it to say 'no' to drugs?">
            <a:extLst>
              <a:ext uri="{FF2B5EF4-FFF2-40B4-BE49-F238E27FC236}">
                <a16:creationId xmlns:a16="http://schemas.microsoft.com/office/drawing/2014/main" id="{676CDAAA-8065-4619-91D7-903EA542519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983" r="1112"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19435" y="1089498"/>
            <a:ext cx="2529171" cy="1517515"/>
          </a:xfrm>
          <a:prstGeom prst="wedgeRoundRectCallout">
            <a:avLst/>
          </a:prstGeom>
          <a:solidFill>
            <a:srgbClr val="FF2121"/>
          </a:solid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latin typeface="Rockwell" panose="02060603020205020403" pitchFamily="18" charset="0"/>
              </a:rPr>
              <a:t>PROBEER DIT NET EEN KEER…</a:t>
            </a:r>
          </a:p>
        </p:txBody>
      </p:sp>
      <p:sp>
        <p:nvSpPr>
          <p:cNvPr id="6" name="Rounded Rectangular Callout 5"/>
          <p:cNvSpPr/>
          <p:nvPr/>
        </p:nvSpPr>
        <p:spPr>
          <a:xfrm>
            <a:off x="8337965" y="833336"/>
            <a:ext cx="3004486" cy="1517515"/>
          </a:xfrm>
          <a:prstGeom prst="wedgeRoundRectCallout">
            <a:avLst>
              <a:gd name="adj1" fmla="val 62818"/>
              <a:gd name="adj2" fmla="val 30449"/>
              <a:gd name="adj3" fmla="val 16667"/>
            </a:avLst>
          </a:prstGeom>
          <a:solidFill>
            <a:srgbClr val="FF2121"/>
          </a:solid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latin typeface="Rockwell" panose="02060603020205020403" pitchFamily="18" charset="0"/>
              </a:rPr>
              <a:t>JY SAL DIT GENIET…</a:t>
            </a:r>
          </a:p>
        </p:txBody>
      </p:sp>
      <p:sp>
        <p:nvSpPr>
          <p:cNvPr id="7" name="Rounded Rectangular Callout 6"/>
          <p:cNvSpPr/>
          <p:nvPr/>
        </p:nvSpPr>
        <p:spPr>
          <a:xfrm>
            <a:off x="338588" y="5116749"/>
            <a:ext cx="2599166" cy="953310"/>
          </a:xfrm>
          <a:prstGeom prst="wedgeRoundRectCallout">
            <a:avLst>
              <a:gd name="adj1" fmla="val 5930"/>
              <a:gd name="adj2" fmla="val 73845"/>
              <a:gd name="adj3" fmla="val 16667"/>
            </a:avLst>
          </a:prstGeom>
          <a:solidFill>
            <a:srgbClr val="FF2121"/>
          </a:solid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latin typeface="Rockwell" panose="02060603020205020403" pitchFamily="18" charset="0"/>
              </a:rPr>
              <a:t>VERTROU MY…</a:t>
            </a:r>
          </a:p>
        </p:txBody>
      </p:sp>
      <p:sp>
        <p:nvSpPr>
          <p:cNvPr id="8" name="Rounded Rectangular Callout 7"/>
          <p:cNvSpPr/>
          <p:nvPr/>
        </p:nvSpPr>
        <p:spPr>
          <a:xfrm>
            <a:off x="9226426" y="4996774"/>
            <a:ext cx="2599166" cy="953310"/>
          </a:xfrm>
          <a:prstGeom prst="wedgeRoundRectCallout">
            <a:avLst>
              <a:gd name="adj1" fmla="val 35122"/>
              <a:gd name="adj2" fmla="val -81257"/>
              <a:gd name="adj3" fmla="val 16667"/>
            </a:avLst>
          </a:prstGeom>
          <a:solidFill>
            <a:srgbClr val="FF2121"/>
          </a:solidFill>
          <a:ln>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latin typeface="Rockwell" panose="02060603020205020403" pitchFamily="18" charset="0"/>
              </a:rPr>
              <a:t>ASSEBLIEF…</a:t>
            </a:r>
          </a:p>
        </p:txBody>
      </p:sp>
      <p:pic>
        <p:nvPicPr>
          <p:cNvPr id="3" name="Picture 2">
            <a:extLst>
              <a:ext uri="{FF2B5EF4-FFF2-40B4-BE49-F238E27FC236}">
                <a16:creationId xmlns:a16="http://schemas.microsoft.com/office/drawing/2014/main" id="{236CC56E-4C5B-03D0-A358-2A3B59C8E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97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43AD10C-1495-4FA1-920D-16CA54B883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1FD113D-FE76-4205-B3EA-566C5EF17D9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ZA" sz="3600" b="1" u="sng" dirty="0"/>
              <a:t>1) Gee ‘n </a:t>
            </a:r>
            <a:r>
              <a:rPr lang="en-ZA" sz="3600" b="1" u="sng" dirty="0" err="1"/>
              <a:t>verskoning</a:t>
            </a:r>
            <a:r>
              <a:rPr lang="en-ZA" sz="3600" b="1" u="sng" dirty="0"/>
              <a:t> </a:t>
            </a: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E6D2D73-A214-9C85-BFA9-4FD2CA377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4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of a person&#10;&#10;Description automatically generated with low confidence">
            <a:extLst>
              <a:ext uri="{FF2B5EF4-FFF2-40B4-BE49-F238E27FC236}">
                <a16:creationId xmlns:a16="http://schemas.microsoft.com/office/drawing/2014/main" id="{28D260EB-77EA-45B6-AD98-3B33DAF4240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205" b="227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5D7C53-CC58-46C9-BE2F-7A55EB5CA730}"/>
              </a:ext>
            </a:extLst>
          </p:cNvPr>
          <p:cNvSpPr txBox="1"/>
          <p:nvPr/>
        </p:nvSpPr>
        <p:spPr>
          <a:xfrm>
            <a:off x="1693333" y="5410362"/>
            <a:ext cx="10498647" cy="646331"/>
          </a:xfrm>
          <a:prstGeom prst="rect">
            <a:avLst/>
          </a:prstGeom>
          <a:noFill/>
        </p:spPr>
        <p:txBody>
          <a:bodyPr wrap="square">
            <a:spAutoFit/>
          </a:bodyPr>
          <a:lstStyle/>
          <a:p>
            <a:r>
              <a:rPr lang="en-GB" sz="3600" b="1" u="sng" dirty="0">
                <a:latin typeface="Calibri Light" panose="020F0302020204030204" pitchFamily="34" charset="0"/>
                <a:cs typeface="Calibri Light" panose="020F0302020204030204" pitchFamily="34" charset="0"/>
              </a:rPr>
              <a:t>2)</a:t>
            </a:r>
            <a:r>
              <a:rPr lang="nl-NL" sz="3600" b="1" u="sng" dirty="0">
                <a:latin typeface="Calibri Light" panose="020F0302020204030204" pitchFamily="34" charset="0"/>
                <a:cs typeface="Calibri Light" panose="020F0302020204030204" pitchFamily="34" charset="0"/>
              </a:rPr>
              <a:t> Tieners kan ook net eerlik wees met hul vriende</a:t>
            </a:r>
            <a:endParaRPr lang="en-GB" dirty="0"/>
          </a:p>
        </p:txBody>
      </p:sp>
      <p:pic>
        <p:nvPicPr>
          <p:cNvPr id="2" name="Picture 1">
            <a:extLst>
              <a:ext uri="{FF2B5EF4-FFF2-40B4-BE49-F238E27FC236}">
                <a16:creationId xmlns:a16="http://schemas.microsoft.com/office/drawing/2014/main" id="{6E1D1026-0B87-6DF3-76BB-E3A669C0B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12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8B5ADBE-4458-4F16-A2E1-2F0F5F24500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84" b="229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a:xfrm>
            <a:off x="490537" y="5456565"/>
            <a:ext cx="11210925" cy="744836"/>
          </a:xfrm>
        </p:spPr>
        <p:txBody>
          <a:bodyPr vert="horz" lIns="91440" tIns="45720" rIns="91440" bIns="45720" rtlCol="0" anchor="ctr">
            <a:normAutofit fontScale="90000"/>
          </a:bodyPr>
          <a:lstStyle/>
          <a:p>
            <a:pPr algn="ctr"/>
            <a:r>
              <a:rPr lang="en-US" sz="4000" b="1" u="sng" dirty="0">
                <a:solidFill>
                  <a:schemeClr val="tx1">
                    <a:lumMod val="85000"/>
                    <a:lumOff val="15000"/>
                  </a:schemeClr>
                </a:solidFill>
              </a:rPr>
              <a:t>3) </a:t>
            </a:r>
            <a:r>
              <a:rPr lang="en-US" sz="4000" b="1" u="sng" dirty="0" err="1">
                <a:solidFill>
                  <a:schemeClr val="tx1">
                    <a:lumMod val="85000"/>
                    <a:lumOff val="15000"/>
                  </a:schemeClr>
                </a:solidFill>
              </a:rPr>
              <a:t>Gebruik</a:t>
            </a:r>
            <a:r>
              <a:rPr lang="en-US" sz="4000" b="1" u="sng" dirty="0">
                <a:solidFill>
                  <a:schemeClr val="tx1">
                    <a:lumMod val="85000"/>
                    <a:lumOff val="15000"/>
                  </a:schemeClr>
                </a:solidFill>
              </a:rPr>
              <a:t> 'n </a:t>
            </a:r>
            <a:r>
              <a:rPr lang="en-US" sz="4000" b="1" u="sng" dirty="0" err="1">
                <a:solidFill>
                  <a:schemeClr val="tx1">
                    <a:lumMod val="85000"/>
                    <a:lumOff val="15000"/>
                  </a:schemeClr>
                </a:solidFill>
              </a:rPr>
              <a:t>bietjie</a:t>
            </a:r>
            <a:r>
              <a:rPr lang="en-US" sz="4000" b="1" u="sng" dirty="0">
                <a:solidFill>
                  <a:schemeClr val="tx1">
                    <a:lumMod val="85000"/>
                    <a:lumOff val="15000"/>
                  </a:schemeClr>
                </a:solidFill>
              </a:rPr>
              <a:t> humor </a:t>
            </a:r>
            <a:br>
              <a:rPr lang="en-US" sz="3600" dirty="0">
                <a:solidFill>
                  <a:schemeClr val="tx1">
                    <a:lumMod val="85000"/>
                    <a:lumOff val="15000"/>
                  </a:schemeClr>
                </a:solidFill>
              </a:rPr>
            </a:b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3EBC745-5F31-9AB3-76B0-5E7646D6A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50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8B3A47D-C6AF-45C4-AB06-B9836EFB7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a:xfrm>
            <a:off x="490537" y="5428867"/>
            <a:ext cx="11210925" cy="744836"/>
          </a:xfrm>
        </p:spPr>
        <p:txBody>
          <a:bodyPr vert="horz" lIns="91440" tIns="45720" rIns="91440" bIns="45720" rtlCol="0" anchor="ctr">
            <a:normAutofit fontScale="90000"/>
          </a:bodyPr>
          <a:lstStyle/>
          <a:p>
            <a:pPr algn="ctr"/>
            <a:r>
              <a:rPr lang="en-US" sz="4000" b="1" u="sng" dirty="0">
                <a:solidFill>
                  <a:schemeClr val="tx1">
                    <a:lumMod val="85000"/>
                    <a:lumOff val="15000"/>
                  </a:schemeClr>
                </a:solidFill>
              </a:rPr>
              <a:t>4) </a:t>
            </a:r>
            <a:r>
              <a:rPr lang="nl-NL" sz="4000" b="1" u="sng" dirty="0">
                <a:solidFill>
                  <a:schemeClr val="tx1">
                    <a:lumMod val="85000"/>
                    <a:lumOff val="15000"/>
                  </a:schemeClr>
                </a:solidFill>
              </a:rPr>
              <a:t>Bied 'n ander opsie aan </a:t>
            </a:r>
            <a:br>
              <a:rPr lang="en-US" sz="3600" dirty="0">
                <a:solidFill>
                  <a:schemeClr val="tx1">
                    <a:lumMod val="85000"/>
                    <a:lumOff val="15000"/>
                  </a:schemeClr>
                </a:solidFill>
              </a:rPr>
            </a:b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38F507-A90E-8D8E-01EF-7663C3008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43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8E7C5D-C1BC-4A1A-A039-FD601AC0826F}"/>
              </a:ext>
            </a:extLst>
          </p:cNvPr>
          <p:cNvPicPr>
            <a:picLocks noChangeAspect="1"/>
          </p:cNvPicPr>
          <p:nvPr/>
        </p:nvPicPr>
        <p:blipFill rotWithShape="1">
          <a:blip r:embed="rId3"/>
          <a:srcRect t="7571" b="1742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a:xfrm>
            <a:off x="490537" y="5623759"/>
            <a:ext cx="11210925" cy="744836"/>
          </a:xfrm>
        </p:spPr>
        <p:txBody>
          <a:bodyPr vert="horz" lIns="91440" tIns="45720" rIns="91440" bIns="45720" rtlCol="0" anchor="ctr">
            <a:normAutofit fontScale="90000"/>
          </a:bodyPr>
          <a:lstStyle/>
          <a:p>
            <a:pPr algn="ctr"/>
            <a:r>
              <a:rPr lang="en-GB" sz="4000" b="1" u="sng" dirty="0">
                <a:solidFill>
                  <a:schemeClr val="tx1">
                    <a:lumMod val="85000"/>
                    <a:lumOff val="15000"/>
                  </a:schemeClr>
                </a:solidFill>
              </a:rPr>
              <a:t>5) </a:t>
            </a:r>
            <a:r>
              <a:rPr lang="nl-NL" sz="4000" b="1" u="sng" dirty="0">
                <a:solidFill>
                  <a:schemeClr val="tx1">
                    <a:lumMod val="85000"/>
                    <a:lumOff val="15000"/>
                  </a:schemeClr>
                </a:solidFill>
              </a:rPr>
              <a:t>Verduidelik die gevare van die gebruik van dwelms</a:t>
            </a:r>
            <a:br>
              <a:rPr lang="en-GB" sz="3600" dirty="0">
                <a:solidFill>
                  <a:schemeClr val="tx1">
                    <a:lumMod val="85000"/>
                    <a:lumOff val="15000"/>
                  </a:schemeClr>
                </a:solidFill>
              </a:rPr>
            </a:br>
            <a:endParaRPr lang="en-US" sz="36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380D367-0740-C1EB-1EBF-617AEE0F5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67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981CB431-DD93-4CC2-BA6A-D4BC644A1166}"/>
              </a:ext>
            </a:extLst>
          </p:cNvPr>
          <p:cNvSpPr/>
          <p:nvPr/>
        </p:nvSpPr>
        <p:spPr>
          <a:xfrm>
            <a:off x="0" y="5933388"/>
            <a:ext cx="4955780"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It’s GAME TIME!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6068398" y="-6655"/>
            <a:ext cx="5886133" cy="687131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a:latin typeface="Rockwell" panose="02060603020205020403" pitchFamily="18" charset="0"/>
              </a:rPr>
              <a:t>DIT IS TYD OM ‘N SPELETJIE TE SPEEL</a:t>
            </a:r>
          </a:p>
        </p:txBody>
      </p:sp>
      <p:sp>
        <p:nvSpPr>
          <p:cNvPr id="10" name="AutoShape 2" descr="BLY KALM EN SE NEE VIR DWELMS - Keep Calm and Posters Generator, Maker For  Free - KeepCalmAndPoster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1" name="Picture 10"/>
          <p:cNvPicPr>
            <a:picLocks noChangeAspect="1"/>
          </p:cNvPicPr>
          <p:nvPr/>
        </p:nvPicPr>
        <p:blipFill>
          <a:blip r:embed="rId3"/>
          <a:stretch>
            <a:fillRect/>
          </a:stretch>
        </p:blipFill>
        <p:spPr>
          <a:xfrm>
            <a:off x="155574" y="7937"/>
            <a:ext cx="5912824" cy="6856718"/>
          </a:xfrm>
          <a:prstGeom prst="rect">
            <a:avLst/>
          </a:prstGeom>
        </p:spPr>
      </p:pic>
      <p:pic>
        <p:nvPicPr>
          <p:cNvPr id="2" name="Picture 1">
            <a:extLst>
              <a:ext uri="{FF2B5EF4-FFF2-40B4-BE49-F238E27FC236}">
                <a16:creationId xmlns:a16="http://schemas.microsoft.com/office/drawing/2014/main" id="{8F57BC19-DD9A-D0DB-7C5F-E648F4009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28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E810-AE53-4A20-B9A3-6F3BBF6720FB}"/>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488DAE91-46D4-49DD-8A7D-4070503AE1F0}"/>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49686F2A-A478-4191-A190-E28E192EEF13}"/>
              </a:ext>
            </a:extLst>
          </p:cNvPr>
          <p:cNvPicPr>
            <a:picLocks noChangeAspect="1"/>
          </p:cNvPicPr>
          <p:nvPr/>
        </p:nvPicPr>
        <p:blipFill>
          <a:blip r:embed="rId3"/>
          <a:stretch>
            <a:fillRect/>
          </a:stretch>
        </p:blipFill>
        <p:spPr>
          <a:xfrm>
            <a:off x="0" y="1673"/>
            <a:ext cx="12192000" cy="6854653"/>
          </a:xfrm>
          <a:prstGeom prst="rect">
            <a:avLst/>
          </a:prstGeom>
        </p:spPr>
      </p:pic>
      <p:pic>
        <p:nvPicPr>
          <p:cNvPr id="4" name="Picture 3">
            <a:extLst>
              <a:ext uri="{FF2B5EF4-FFF2-40B4-BE49-F238E27FC236}">
                <a16:creationId xmlns:a16="http://schemas.microsoft.com/office/drawing/2014/main" id="{D63A2A62-156C-772C-3508-FF390C6CF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632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1603</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Helvetica</vt:lpstr>
      <vt:lpstr>inherit</vt:lpstr>
      <vt:lpstr>Roboto</vt:lpstr>
      <vt:lpstr>Rockwell</vt:lpstr>
      <vt:lpstr>Office Theme</vt:lpstr>
      <vt:lpstr>PowerPoint Presentation</vt:lpstr>
      <vt:lpstr>PowerPoint Presentation</vt:lpstr>
      <vt:lpstr>1) Gee ‘n verskoning </vt:lpstr>
      <vt:lpstr>PowerPoint Presentation</vt:lpstr>
      <vt:lpstr>3) Gebruik 'n bietjie humor  </vt:lpstr>
      <vt:lpstr>4) Bied 'n ander opsie aan  </vt:lpstr>
      <vt:lpstr>5) Verduidelik die gevare van die gebruik van dwelms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15</cp:revision>
  <dcterms:created xsi:type="dcterms:W3CDTF">2022-04-23T19:08:35Z</dcterms:created>
  <dcterms:modified xsi:type="dcterms:W3CDTF">2023-02-21T10:24:35Z</dcterms:modified>
</cp:coreProperties>
</file>