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63" r:id="rId3"/>
    <p:sldId id="264" r:id="rId4"/>
    <p:sldId id="265" r:id="rId5"/>
    <p:sldId id="267"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241"/>
    <p:restoredTop sz="51234" autoAdjust="0"/>
  </p:normalViewPr>
  <p:slideViewPr>
    <p:cSldViewPr snapToGrid="0">
      <p:cViewPr varScale="1">
        <p:scale>
          <a:sx n="58" d="100"/>
          <a:sy n="58" d="100"/>
        </p:scale>
        <p:origin x="1836" y="102"/>
      </p:cViewPr>
      <p:guideLst/>
    </p:cSldViewPr>
  </p:slideViewPr>
  <p:notesTextViewPr>
    <p:cViewPr>
      <p:scale>
        <a:sx n="135" d="100"/>
        <a:sy n="13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gh-Ann Pringle" userId="90c27759-dcb2-4cfd-84bf-93ebcdd77db7" providerId="ADAL" clId="{937C7870-89D7-BA40-AE95-6A120B2CF763}"/>
    <pc:docChg chg="modSld">
      <pc:chgData name="Leigh-Ann Pringle" userId="90c27759-dcb2-4cfd-84bf-93ebcdd77db7" providerId="ADAL" clId="{937C7870-89D7-BA40-AE95-6A120B2CF763}" dt="2023-03-20T13:26:28.547" v="19"/>
      <pc:docMkLst>
        <pc:docMk/>
      </pc:docMkLst>
      <pc:sldChg chg="modNotesTx">
        <pc:chgData name="Leigh-Ann Pringle" userId="90c27759-dcb2-4cfd-84bf-93ebcdd77db7" providerId="ADAL" clId="{937C7870-89D7-BA40-AE95-6A120B2CF763}" dt="2023-03-20T13:21:48.122" v="0" actId="20577"/>
        <pc:sldMkLst>
          <pc:docMk/>
          <pc:sldMk cId="4253080683" sldId="256"/>
        </pc:sldMkLst>
      </pc:sldChg>
      <pc:sldChg chg="modNotesTx">
        <pc:chgData name="Leigh-Ann Pringle" userId="90c27759-dcb2-4cfd-84bf-93ebcdd77db7" providerId="ADAL" clId="{937C7870-89D7-BA40-AE95-6A120B2CF763}" dt="2023-03-20T13:23:45.157" v="3" actId="20577"/>
        <pc:sldMkLst>
          <pc:docMk/>
          <pc:sldMk cId="1802122740" sldId="264"/>
        </pc:sldMkLst>
      </pc:sldChg>
      <pc:sldChg chg="modNotesTx">
        <pc:chgData name="Leigh-Ann Pringle" userId="90c27759-dcb2-4cfd-84bf-93ebcdd77db7" providerId="ADAL" clId="{937C7870-89D7-BA40-AE95-6A120B2CF763}" dt="2023-03-20T13:24:22.660" v="18" actId="20577"/>
        <pc:sldMkLst>
          <pc:docMk/>
          <pc:sldMk cId="2125431442" sldId="265"/>
        </pc:sldMkLst>
      </pc:sldChg>
      <pc:sldChg chg="modNotesTx">
        <pc:chgData name="Leigh-Ann Pringle" userId="90c27759-dcb2-4cfd-84bf-93ebcdd77db7" providerId="ADAL" clId="{937C7870-89D7-BA40-AE95-6A120B2CF763}" dt="2023-03-20T13:26:28.547" v="19"/>
        <pc:sldMkLst>
          <pc:docMk/>
          <pc:sldMk cId="156319616"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3A3119-0AB5-9346-93E9-7BED16B2FDC1}" type="datetimeFigureOut">
              <a:rPr lang="en-US" smtClean="0"/>
              <a:t>4/19/2023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3A15B4-6B30-5A43-A929-0D7B652DF7EF}" type="slidenum">
              <a:rPr lang="en-US" smtClean="0"/>
              <a:t>‹#›</a:t>
            </a:fld>
            <a:endParaRPr lang="en-US" dirty="0"/>
          </a:p>
        </p:txBody>
      </p:sp>
    </p:spTree>
    <p:extLst>
      <p:ext uri="{BB962C8B-B14F-4D97-AF65-F5344CB8AC3E}">
        <p14:creationId xmlns:p14="http://schemas.microsoft.com/office/powerpoint/2010/main" val="2723535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1: 3 min </a:t>
            </a:r>
            <a:r>
              <a:rPr lang="en-US" dirty="0" err="1"/>
              <a:t>Inlieding</a:t>
            </a:r>
            <a:r>
              <a:rPr lang="en-US" dirty="0"/>
              <a:t> </a:t>
            </a:r>
            <a:r>
              <a:rPr lang="en-US" dirty="0" err="1"/>
              <a:t>en</a:t>
            </a:r>
            <a:r>
              <a:rPr lang="en-US" baseline="0" dirty="0"/>
              <a:t> </a:t>
            </a:r>
            <a:r>
              <a:rPr lang="en-US" baseline="0" dirty="0" err="1"/>
              <a:t>huiswerk-refleksie</a:t>
            </a:r>
            <a:endParaRPr lang="en-US" baseline="0" dirty="0"/>
          </a:p>
          <a:p>
            <a:endParaRPr lang="en-US" dirty="0"/>
          </a:p>
          <a:p>
            <a:r>
              <a:rPr lang="af-ZA" dirty="0"/>
              <a:t>Welkom terug, graad 11's. In die vorige les het ons hierdie nuwe afdeling oor sosiale en omgewingskwessies bekendgestel. Daar was van jou verwag om twee etikette klas toe te bring waar jy na die bestanddele gekyk het om te sien of enige skadelike stowwe in hierdie produkte teenwoordig was. Draai na 'n persoon in jou groep en deel in 30 sekondes met hulle wat jy ontdek het deur vir hulle jou etikette te wys.</a:t>
            </a:r>
          </a:p>
          <a:p>
            <a:endParaRPr lang="en-US" dirty="0"/>
          </a:p>
          <a:p>
            <a:r>
              <a:rPr lang="af-ZA" sz="1200" kern="1200" dirty="0">
                <a:solidFill>
                  <a:schemeClr val="tx1"/>
                </a:solidFill>
                <a:effectLst/>
                <a:latin typeface="+mn-lt"/>
                <a:ea typeface="+mn-ea"/>
                <a:cs typeface="+mn-cs"/>
              </a:rPr>
              <a:t>Kom ons kyk na die impak van die uitputting van sekere hulpbronne op mense.  'n Paar jaar gelede was daar 'n droogte in Kaapstad wat baie mense se lewens beïnvloed het. Water word nie net gebruik om te drink nie, maar ook in die vervaardiging van baie produkte. Vir maande ná die droogte was daar 'n tekort aan sekere produkte in winkels omdat dit nie sonder water geproduseer kon word nie.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af-ZA" sz="1200" kern="1200" dirty="0">
                <a:solidFill>
                  <a:schemeClr val="tx1"/>
                </a:solidFill>
                <a:effectLst/>
                <a:latin typeface="+mn-lt"/>
                <a:ea typeface="+mn-ea"/>
                <a:cs typeface="+mn-cs"/>
              </a:rPr>
              <a:t>Wanneer daar 'n groot bevolking op die planeet leef en net beperkte hulpbronne soos vis, vleis of bome bestaan, sal dit nie lank duur voordat daar al hoe minder hulpbronne vir ons is om te gebruik nie.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1</a:t>
            </a:fld>
            <a:endParaRPr lang="en-US" dirty="0"/>
          </a:p>
        </p:txBody>
      </p:sp>
    </p:spTree>
    <p:extLst>
      <p:ext uri="{BB962C8B-B14F-4D97-AF65-F5344CB8AC3E}">
        <p14:creationId xmlns:p14="http://schemas.microsoft.com/office/powerpoint/2010/main" val="384376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2: 10min </a:t>
            </a:r>
            <a:r>
              <a:rPr lang="en-US" dirty="0" err="1"/>
              <a:t>Individuele</a:t>
            </a:r>
            <a:r>
              <a:rPr lang="en-US" dirty="0"/>
              <a:t> </a:t>
            </a:r>
            <a:r>
              <a:rPr lang="en-US" dirty="0" err="1"/>
              <a:t>aktiwiteit</a:t>
            </a:r>
            <a:endParaRPr lang="en-US" dirty="0"/>
          </a:p>
          <a:p>
            <a:endParaRPr lang="en-US" dirty="0"/>
          </a:p>
          <a:p>
            <a:r>
              <a:rPr lang="af-ZA" sz="1200" kern="1200" dirty="0">
                <a:solidFill>
                  <a:schemeClr val="tx1"/>
                </a:solidFill>
                <a:effectLst/>
                <a:latin typeface="+mn-lt"/>
                <a:ea typeface="+mn-ea"/>
                <a:cs typeface="+mn-cs"/>
              </a:rPr>
              <a:t>Baie mense is afhanklik van die see om hul gesinne te voed en te voorkom dat hulle honger ly. </a:t>
            </a:r>
            <a:r>
              <a:rPr lang="af-ZA" sz="1200" kern="1200" dirty="0" err="1">
                <a:solidFill>
                  <a:schemeClr val="tx1"/>
                </a:solidFill>
                <a:effectLst/>
                <a:latin typeface="+mn-lt"/>
                <a:ea typeface="+mn-ea"/>
                <a:cs typeface="+mn-cs"/>
              </a:rPr>
              <a:t>Oorbevissing</a:t>
            </a:r>
            <a:r>
              <a:rPr lang="af-ZA" sz="1200" kern="1200" dirty="0">
                <a:solidFill>
                  <a:schemeClr val="tx1"/>
                </a:solidFill>
                <a:effectLst/>
                <a:latin typeface="+mn-lt"/>
                <a:ea typeface="+mn-ea"/>
                <a:cs typeface="+mn-cs"/>
              </a:rPr>
              <a:t> is die konsep om soveel volwasse visse in die see of in 'n dam te vang dat daar nie genoeg oorbly om te broei en getalle weer te laat toeneem nie. Ons kan sien dat </a:t>
            </a:r>
            <a:r>
              <a:rPr lang="af-ZA" sz="1200" kern="1200" dirty="0" err="1">
                <a:solidFill>
                  <a:schemeClr val="tx1"/>
                </a:solidFill>
                <a:effectLst/>
                <a:latin typeface="+mn-lt"/>
                <a:ea typeface="+mn-ea"/>
                <a:cs typeface="+mn-cs"/>
              </a:rPr>
              <a:t>oorbevissing</a:t>
            </a:r>
            <a:r>
              <a:rPr lang="af-ZA" sz="1200" kern="1200" dirty="0">
                <a:solidFill>
                  <a:schemeClr val="tx1"/>
                </a:solidFill>
                <a:effectLst/>
                <a:latin typeface="+mn-lt"/>
                <a:ea typeface="+mn-ea"/>
                <a:cs typeface="+mn-cs"/>
              </a:rPr>
              <a:t> sedert 1950 'n radikale impak op die marine-ekostelsel gehad het. Met die afname van vis, sal gesinne geraak word aangesien hulle nie kos het nie. Ander wat 'n inkomste verdien het uit die verkoop van hul vis, sal nie meer werk hê nie.</a:t>
            </a:r>
          </a:p>
          <a:p>
            <a:endParaRPr lang="en-US" dirty="0"/>
          </a:p>
          <a:p>
            <a:r>
              <a:rPr lang="af-ZA" dirty="0"/>
              <a:t>Jy sal nou 10min hê om die artikel in jou </a:t>
            </a:r>
            <a:r>
              <a:rPr lang="af-ZA" b="1" i="1" dirty="0"/>
              <a:t>Aktiwiteit 1 </a:t>
            </a:r>
            <a:r>
              <a:rPr lang="af-ZA" dirty="0"/>
              <a:t>(</a:t>
            </a:r>
            <a:r>
              <a:rPr lang="af-ZA" b="1" i="1" u="sng" dirty="0"/>
              <a:t>Les 2 – Werkkaart</a:t>
            </a:r>
            <a:r>
              <a:rPr lang="af-ZA" dirty="0"/>
              <a:t>) te lees en dan die vrae te beantwoord.</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2</a:t>
            </a:fld>
            <a:endParaRPr lang="en-US" dirty="0"/>
          </a:p>
        </p:txBody>
      </p:sp>
    </p:spTree>
    <p:extLst>
      <p:ext uri="{BB962C8B-B14F-4D97-AF65-F5344CB8AC3E}">
        <p14:creationId xmlns:p14="http://schemas.microsoft.com/office/powerpoint/2010/main" val="375611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3: 5min </a:t>
            </a:r>
            <a:r>
              <a:rPr lang="en-US" dirty="0" err="1"/>
              <a:t>Groepsaktiwiteit</a:t>
            </a:r>
            <a:r>
              <a:rPr lang="en-US" dirty="0"/>
              <a:t> + 4min </a:t>
            </a:r>
            <a:r>
              <a:rPr lang="en-US" dirty="0" err="1"/>
              <a:t>Individuele</a:t>
            </a:r>
            <a:r>
              <a:rPr lang="en-US" dirty="0"/>
              <a:t> </a:t>
            </a:r>
            <a:r>
              <a:rPr lang="en-US" u="sng" dirty="0" err="1"/>
              <a:t>reaksie</a:t>
            </a:r>
            <a:r>
              <a:rPr lang="en-US" dirty="0"/>
              <a:t> + 3min </a:t>
            </a:r>
            <a:r>
              <a:rPr lang="en-US" dirty="0" err="1"/>
              <a:t>Onderrig</a:t>
            </a:r>
            <a:endParaRPr lang="en-US" dirty="0"/>
          </a:p>
          <a:p>
            <a:endParaRPr lang="en-US" dirty="0"/>
          </a:p>
          <a:p>
            <a:r>
              <a:rPr lang="af-ZA" dirty="0"/>
              <a:t>Ander voorbeelde van hulpbronne wat uitgeput kan word, is vuurmaakhout en gronderosie. Kyk in julle groepe na hierdie beelde en bespreek DRIE maniere wat die impak van die uitputting van hierdie hulpbronne op plaaslike gemeenskappe sal hê. Laat groepe toe om kort terugvoer aan die klas te gee.</a:t>
            </a:r>
          </a:p>
          <a:p>
            <a:endParaRPr lang="en-US" dirty="0"/>
          </a:p>
          <a:p>
            <a:r>
              <a:rPr lang="af-ZA" sz="1800" dirty="0">
                <a:effectLst/>
                <a:highlight>
                  <a:srgbClr val="FFFF00"/>
                </a:highlight>
                <a:latin typeface="Arial" panose="020B0604020202020204" pitchFamily="34" charset="0"/>
                <a:ea typeface="Times New Roman" panose="02020603050405020304" pitchFamily="18" charset="0"/>
              </a:rPr>
              <a:t>Gebaseer op die klas se antwoorde, voltooi </a:t>
            </a:r>
            <a:r>
              <a:rPr lang="af-ZA" sz="1800" b="1" i="1" dirty="0">
                <a:solidFill>
                  <a:srgbClr val="595959"/>
                </a:solidFill>
                <a:effectLst/>
                <a:highlight>
                  <a:srgbClr val="FFFF00"/>
                </a:highlight>
                <a:latin typeface="Arial" panose="020B0604020202020204" pitchFamily="34" charset="0"/>
                <a:ea typeface="Times New Roman" panose="02020603050405020304" pitchFamily="18" charset="0"/>
              </a:rPr>
              <a:t>Aktiwiteit 2</a:t>
            </a:r>
            <a:r>
              <a:rPr lang="af-ZA" sz="1800" b="1" dirty="0">
                <a:solidFill>
                  <a:srgbClr val="595959"/>
                </a:solidFill>
                <a:effectLst/>
                <a:highlight>
                  <a:srgbClr val="FFFF00"/>
                </a:highlight>
                <a:latin typeface="Arial" panose="020B0604020202020204" pitchFamily="34" charset="0"/>
                <a:ea typeface="Times New Roman" panose="02020603050405020304" pitchFamily="18" charset="0"/>
              </a:rPr>
              <a:t> </a:t>
            </a:r>
            <a:r>
              <a:rPr lang="af-ZA" sz="1800" dirty="0">
                <a:solidFill>
                  <a:srgbClr val="595959"/>
                </a:solidFill>
                <a:effectLst/>
                <a:highlight>
                  <a:srgbClr val="FFFF00"/>
                </a:highlight>
                <a:latin typeface="Arial" panose="020B0604020202020204" pitchFamily="34" charset="0"/>
                <a:ea typeface="Times New Roman" panose="02020603050405020304" pitchFamily="18" charset="0"/>
              </a:rPr>
              <a:t>(</a:t>
            </a:r>
            <a:r>
              <a:rPr lang="af-ZA" sz="1800" b="1" i="1" u="sng" dirty="0">
                <a:solidFill>
                  <a:srgbClr val="595959"/>
                </a:solidFill>
                <a:effectLst/>
                <a:highlight>
                  <a:srgbClr val="FFFF00"/>
                </a:highlight>
                <a:latin typeface="Arial" panose="020B0604020202020204" pitchFamily="34" charset="0"/>
                <a:ea typeface="Times New Roman" panose="02020603050405020304" pitchFamily="18" charset="0"/>
              </a:rPr>
              <a:t>Les 2 – Werkkaart</a:t>
            </a:r>
            <a:r>
              <a:rPr lang="af-ZA" sz="1800" dirty="0">
                <a:solidFill>
                  <a:srgbClr val="595959"/>
                </a:solidFill>
                <a:effectLst/>
                <a:highlight>
                  <a:srgbClr val="FFFF00"/>
                </a:highlight>
                <a:latin typeface="Arial" panose="020B0604020202020204" pitchFamily="34" charset="0"/>
                <a:ea typeface="Times New Roman" panose="02020603050405020304" pitchFamily="18" charset="0"/>
              </a:rPr>
              <a:t>)</a:t>
            </a:r>
            <a:r>
              <a:rPr lang="af-ZA" sz="1800" dirty="0">
                <a:effectLst/>
                <a:highlight>
                  <a:srgbClr val="FFFF00"/>
                </a:highlight>
                <a:latin typeface="Arial" panose="020B0604020202020204" pitchFamily="34" charset="0"/>
                <a:ea typeface="Times New Roman" panose="02020603050405020304" pitchFamily="18" charset="0"/>
              </a:rPr>
              <a:t> deur DRIE redes neer te skryf uit die groepterugvoersessie wat vir jou uitgestaan het.</a:t>
            </a:r>
            <a:br>
              <a:rPr lang="af-ZA" sz="1800" dirty="0">
                <a:effectLst/>
                <a:highlight>
                  <a:srgbClr val="FFFF00"/>
                </a:highlight>
                <a:latin typeface="Arial" panose="020B0604020202020204" pitchFamily="34" charset="0"/>
                <a:ea typeface="Times New Roman" panose="02020603050405020304" pitchFamily="18" charset="0"/>
              </a:rPr>
            </a:br>
            <a:endParaRPr lang="en-US" dirty="0"/>
          </a:p>
          <a:p>
            <a:r>
              <a:rPr lang="en-US" dirty="0" err="1"/>
              <a:t>Ter</a:t>
            </a:r>
            <a:r>
              <a:rPr lang="en-US" dirty="0"/>
              <a:t> </a:t>
            </a:r>
            <a:r>
              <a:rPr lang="en-US" dirty="0" err="1"/>
              <a:t>opsomming</a:t>
            </a:r>
            <a:r>
              <a:rPr lang="en-US" dirty="0"/>
              <a:t>:</a:t>
            </a:r>
          </a:p>
          <a:p>
            <a:endParaRPr lang="en-US" dirty="0"/>
          </a:p>
          <a:p>
            <a:r>
              <a:rPr lang="af-ZA" sz="1200" kern="1200" dirty="0">
                <a:solidFill>
                  <a:schemeClr val="tx1"/>
                </a:solidFill>
                <a:effectLst/>
                <a:latin typeface="+mn-lt"/>
                <a:ea typeface="+mn-ea"/>
                <a:cs typeface="+mn-cs"/>
              </a:rPr>
              <a:t>Mense maak staat op vuurmaakhout vir verhitting en kosvoorbereiding. Sommige mense sal ook hout afkap en vuurmaakhout verkoop om 'n inkomste te verdien. Met die uitputting van hierdie hulpbronne sal daar minder bome wees, wat beteken dat minder koolstofdioksied uit die atmosfeer verwyder sal word.</a:t>
            </a:r>
          </a:p>
          <a:p>
            <a:endParaRPr lang="en-US" dirty="0"/>
          </a:p>
          <a:p>
            <a:r>
              <a:rPr lang="af-ZA" sz="1200" kern="1200" dirty="0">
                <a:solidFill>
                  <a:schemeClr val="tx1"/>
                </a:solidFill>
                <a:effectLst/>
                <a:latin typeface="+mn-lt"/>
                <a:ea typeface="+mn-ea"/>
                <a:cs typeface="+mn-cs"/>
              </a:rPr>
              <a:t>Aangesien meer gewasse op land geplant word en die grond nie tyd gegun word om te herstel nie, beïnvloed dit die bogrond en dan sal gewasse in die toekoms nie weer groei nie. Namate gebiede meer bevolk word, word meer huise en geboue gebou en daar is minder plek vir natuurlike hulpbronne, soos bome en plante, om te groei.</a:t>
            </a:r>
          </a:p>
          <a:p>
            <a:endParaRPr lang="en-US" dirty="0"/>
          </a:p>
          <a:p>
            <a:r>
              <a:rPr lang="af-ZA" sz="1200" kern="1200" dirty="0">
                <a:solidFill>
                  <a:schemeClr val="tx1"/>
                </a:solidFill>
                <a:effectLst/>
                <a:latin typeface="+mn-lt"/>
                <a:ea typeface="+mn-ea"/>
                <a:cs typeface="+mn-cs"/>
              </a:rPr>
              <a:t>Onthou, namate hierdie hulpbronne uitgeput word, (vis, brandhout of grond) word die gesondheid van gemeenskappe nadelig beïnvloed. Sonder vis sal mense nie goeie voedingstowwe en olies hê om gesond te bly nie. Sonder bome sal daar verhoogde lugbesoedeling wees as gevolg van al die CO2 in die lug. Sonder grond om gewasse te verbou, sal mense honger word, want daar sal nie genoeg gewasse wees om al die mense te voed nie.</a:t>
            </a:r>
            <a:endParaRPr lang="en-US" sz="1200" kern="1200" dirty="0">
              <a:solidFill>
                <a:schemeClr val="tx1"/>
              </a:solidFill>
              <a:effectLst/>
              <a:latin typeface="+mn-lt"/>
              <a:ea typeface="+mn-ea"/>
              <a:cs typeface="+mn-cs"/>
            </a:endParaRPr>
          </a:p>
          <a:p>
            <a:endParaRPr lang="en-US" dirty="0"/>
          </a:p>
          <a:p>
            <a:r>
              <a:rPr lang="af-ZA" sz="1200" kern="1200" dirty="0">
                <a:solidFill>
                  <a:schemeClr val="tx1"/>
                </a:solidFill>
                <a:effectLst/>
                <a:latin typeface="+mn-lt"/>
                <a:ea typeface="+mn-ea"/>
                <a:cs typeface="+mn-cs"/>
              </a:rPr>
              <a:t>Ons moet </a:t>
            </a:r>
            <a:r>
              <a:rPr lang="af-ZA" sz="1200" kern="1200" dirty="0" err="1">
                <a:solidFill>
                  <a:schemeClr val="tx1"/>
                </a:solidFill>
                <a:effectLst/>
                <a:latin typeface="+mn-lt"/>
                <a:ea typeface="+mn-ea"/>
                <a:cs typeface="+mn-cs"/>
              </a:rPr>
              <a:t>‘n</a:t>
            </a:r>
            <a:r>
              <a:rPr lang="af-ZA" sz="1200" kern="1200" dirty="0">
                <a:solidFill>
                  <a:schemeClr val="tx1"/>
                </a:solidFill>
                <a:effectLst/>
                <a:latin typeface="+mn-lt"/>
                <a:ea typeface="+mn-ea"/>
                <a:cs typeface="+mn-cs"/>
              </a:rPr>
              <a:t> positiewe houding teenoor die omgewing opbou, sodat ons tot verandering kan bydra- eerder as om net te ignoreer wat rondom ons aangaan.</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3</a:t>
            </a:fld>
            <a:endParaRPr lang="en-US" dirty="0"/>
          </a:p>
        </p:txBody>
      </p:sp>
    </p:spTree>
    <p:extLst>
      <p:ext uri="{BB962C8B-B14F-4D97-AF65-F5344CB8AC3E}">
        <p14:creationId xmlns:p14="http://schemas.microsoft.com/office/powerpoint/2010/main" val="3574175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4 &amp; 5: </a:t>
            </a:r>
            <a:r>
              <a:rPr lang="en-US" dirty="0" err="1"/>
              <a:t>Onderrig</a:t>
            </a:r>
            <a:r>
              <a:rPr lang="en-US" baseline="0" dirty="0"/>
              <a:t> </a:t>
            </a:r>
            <a:r>
              <a:rPr lang="en-US" baseline="0" dirty="0" err="1"/>
              <a:t>en</a:t>
            </a:r>
            <a:r>
              <a:rPr lang="en-US" baseline="0" dirty="0"/>
              <a:t> </a:t>
            </a:r>
            <a:r>
              <a:rPr lang="en-US" baseline="0" dirty="0" err="1"/>
              <a:t>huiswerk</a:t>
            </a:r>
            <a:r>
              <a:rPr lang="en-US" dirty="0"/>
              <a:t> 13min (begin</a:t>
            </a:r>
            <a:r>
              <a:rPr lang="en-US" baseline="0" dirty="0"/>
              <a:t> in die </a:t>
            </a:r>
            <a:r>
              <a:rPr lang="en-US" baseline="0" dirty="0" err="1"/>
              <a:t>klas</a:t>
            </a:r>
            <a:r>
              <a:rPr lang="en-US" dirty="0"/>
              <a:t>)</a:t>
            </a:r>
          </a:p>
          <a:p>
            <a:endParaRPr lang="en-US" dirty="0"/>
          </a:p>
          <a:p>
            <a:pPr lvl="0"/>
            <a:r>
              <a:rPr lang="af-ZA" sz="1200" b="0" kern="1200" dirty="0">
                <a:solidFill>
                  <a:schemeClr val="tx1"/>
                </a:solidFill>
                <a:effectLst/>
                <a:latin typeface="+mn-lt"/>
                <a:ea typeface="+mn-ea"/>
                <a:cs typeface="+mn-cs"/>
              </a:rPr>
              <a:t>Hoe kan ons positief wees ten spyte van al hierdie skrikwekkende verskynsels</a:t>
            </a:r>
            <a:r>
              <a:rPr lang="en-US" dirty="0"/>
              <a:t>? </a:t>
            </a:r>
          </a:p>
          <a:p>
            <a:pPr lvl="0"/>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Eerstens moet jy besef dat jy nie al die dinge wat gebeur, kan verander nie. Wees optimisties en soek 'n positiewe oplossing eerder as om te kla en jouself jammer te kry.</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Tweedens moet jy 'n plan hê om die meer waarskynlike omgewingsgevare, wat jy kan ondervind, te bestuur. Byvoorbeeld: as jy naby 'n rivier woon, is daar 'n kans op oorstromings, of besoedeling; of as jy gassilinders gebruik om te kook, is daar 'n kans op 'n gaslek en dus 'n brand. Jy moet dus voorsorgmaatreëls tref.</a:t>
            </a:r>
            <a:endParaRPr lang="en-U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af-ZA" sz="1200" kern="1200" dirty="0">
                <a:solidFill>
                  <a:schemeClr val="tx1"/>
                </a:solidFill>
                <a:effectLst/>
                <a:latin typeface="+mn-lt"/>
                <a:ea typeface="+mn-ea"/>
                <a:cs typeface="+mn-cs"/>
              </a:rPr>
              <a:t>Stel 'n noodhulptas vir jou huis saam en leer hoe om iemand in 'n noodgeval te help. Volg 'n noodhulpkursus om voorbereid te wees in die geval van nood.</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4</a:t>
            </a:fld>
            <a:endParaRPr lang="en-US" dirty="0"/>
          </a:p>
        </p:txBody>
      </p:sp>
    </p:spTree>
    <p:extLst>
      <p:ext uri="{BB962C8B-B14F-4D97-AF65-F5344CB8AC3E}">
        <p14:creationId xmlns:p14="http://schemas.microsoft.com/office/powerpoint/2010/main" val="238997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5:</a:t>
            </a:r>
          </a:p>
          <a:p>
            <a:endParaRPr lang="en-US" dirty="0"/>
          </a:p>
          <a:p>
            <a:r>
              <a:rPr lang="af-ZA" dirty="0"/>
              <a:t>Noudat jy weet watter houding jy teenoor 'n natuurramp moet hê, is dit belangrik om 'n plan te hê</a:t>
            </a:r>
            <a:r>
              <a:rPr lang="en-US" dirty="0"/>
              <a:t>. </a:t>
            </a:r>
          </a:p>
          <a:p>
            <a:endParaRPr lang="en-US" dirty="0"/>
          </a:p>
          <a:p>
            <a:r>
              <a:rPr lang="af-ZA" dirty="0"/>
              <a:t>Jy sal geleentheid kry om met die huiswerk in </a:t>
            </a:r>
            <a:r>
              <a:rPr lang="af-ZA" b="1" i="1" dirty="0"/>
              <a:t>Aktiwiteit 3 </a:t>
            </a:r>
            <a:r>
              <a:rPr lang="af-ZA" dirty="0"/>
              <a:t>​​(</a:t>
            </a:r>
            <a:r>
              <a:rPr lang="af-ZA" b="1" i="1" u="sng" dirty="0"/>
              <a:t>Les 2 – Werkkaart</a:t>
            </a:r>
            <a:r>
              <a:rPr lang="af-ZA" dirty="0"/>
              <a:t>) in die klas te begin</a:t>
            </a:r>
            <a:r>
              <a:rPr lang="en-US" dirty="0"/>
              <a:t>. </a:t>
            </a:r>
            <a:r>
              <a:rPr lang="en-US" dirty="0" err="1"/>
              <a:t>Vir</a:t>
            </a:r>
            <a:r>
              <a:rPr lang="en-US" baseline="0" dirty="0"/>
              <a:t> </a:t>
            </a:r>
            <a:r>
              <a:rPr lang="en-US" baseline="0" dirty="0" err="1"/>
              <a:t>huiswerk</a:t>
            </a:r>
            <a:r>
              <a:rPr lang="en-US" baseline="0" dirty="0"/>
              <a:t>, </a:t>
            </a:r>
            <a:r>
              <a:rPr lang="en-US" baseline="0" dirty="0" err="1"/>
              <a:t>moet</a:t>
            </a:r>
            <a:r>
              <a:rPr lang="en-US" baseline="0" dirty="0"/>
              <a:t> </a:t>
            </a:r>
            <a:r>
              <a:rPr lang="en-US" baseline="0" dirty="0" err="1"/>
              <a:t>jy</a:t>
            </a:r>
            <a:r>
              <a:rPr lang="en-US" baseline="0" dirty="0"/>
              <a:t> ‘n </a:t>
            </a:r>
            <a:r>
              <a:rPr lang="en-US" baseline="0" dirty="0" err="1"/>
              <a:t>inforgafika</a:t>
            </a:r>
            <a:r>
              <a:rPr lang="en-US" baseline="0" dirty="0"/>
              <a:t> </a:t>
            </a:r>
            <a:r>
              <a:rPr lang="en-US" baseline="0" dirty="0" err="1"/>
              <a:t>ontwerp</a:t>
            </a:r>
            <a:r>
              <a:rPr lang="en-US" baseline="0" dirty="0"/>
              <a:t> wat </a:t>
            </a:r>
            <a:r>
              <a:rPr lang="en-US" baseline="0" dirty="0" err="1"/>
              <a:t>fokus</a:t>
            </a:r>
            <a:r>
              <a:rPr lang="en-US" baseline="0" dirty="0"/>
              <a:t> op </a:t>
            </a:r>
            <a:r>
              <a:rPr lang="af-ZA" sz="1200" kern="1200" dirty="0">
                <a:solidFill>
                  <a:schemeClr val="tx1"/>
                </a:solidFill>
                <a:effectLst/>
                <a:latin typeface="+mn-lt"/>
                <a:ea typeface="+mn-ea"/>
                <a:cs typeface="+mn-cs"/>
              </a:rPr>
              <a:t>die VIER hoofdele van jou </a:t>
            </a:r>
            <a:r>
              <a:rPr lang="af-ZA" sz="1200" b="1" kern="1200" dirty="0">
                <a:solidFill>
                  <a:schemeClr val="tx1"/>
                </a:solidFill>
                <a:effectLst/>
                <a:latin typeface="+mn-lt"/>
                <a:ea typeface="+mn-ea"/>
                <a:cs typeface="+mn-cs"/>
              </a:rPr>
              <a:t>gesins-aksieplan</a:t>
            </a:r>
            <a:r>
              <a:rPr lang="af-ZA" sz="1200" kern="1200" dirty="0">
                <a:solidFill>
                  <a:schemeClr val="tx1"/>
                </a:solidFill>
                <a:effectLst/>
                <a:latin typeface="+mn-lt"/>
                <a:ea typeface="+mn-ea"/>
                <a:cs typeface="+mn-cs"/>
              </a:rPr>
              <a:t>. Dink aan rampe wat in jou huis of gemeenskap kan voorkom op grond van jou ligging. Dink aan dinge soos 'n branduitbraak, 'n aardbewing of oorstromings. Jou noodaksieplan moet fokus op:</a:t>
            </a:r>
            <a:endParaRPr lang="en-US" sz="1200" kern="1200" dirty="0">
              <a:solidFill>
                <a:schemeClr val="tx1"/>
              </a:solidFill>
              <a:effectLst/>
              <a:latin typeface="+mn-lt"/>
              <a:ea typeface="+mn-ea"/>
              <a:cs typeface="+mn-cs"/>
            </a:endParaRPr>
          </a:p>
          <a:p>
            <a:endParaRPr lang="en-US" dirty="0"/>
          </a:p>
          <a:p>
            <a:pPr marL="342900" lvl="0" indent="-342900">
              <a:lnSpc>
                <a:spcPct val="107000"/>
              </a:lnSpc>
              <a:spcAft>
                <a:spcPts val="800"/>
              </a:spcAft>
              <a:buFont typeface="Wingdings" panose="05000000000000000000" pitchFamily="2" charset="2"/>
              <a:buChar char=""/>
            </a:pPr>
            <a:r>
              <a:rPr lang="af-ZA" sz="1800" dirty="0">
                <a:effectLst/>
                <a:highlight>
                  <a:srgbClr val="FFFF00"/>
                </a:highlight>
                <a:latin typeface="Arial" panose="020B0604020202020204" pitchFamily="34" charset="0"/>
                <a:ea typeface="Times New Roman" panose="02020603050405020304" pitchFamily="18" charset="0"/>
              </a:rPr>
              <a:t>Moontlike gevaar in jou omgewing</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af-ZA" sz="1800" dirty="0">
                <a:effectLst/>
                <a:highlight>
                  <a:srgbClr val="FFFF00"/>
                </a:highlight>
                <a:latin typeface="Arial" panose="020B0604020202020204" pitchFamily="34" charset="0"/>
                <a:ea typeface="Times New Roman" panose="02020603050405020304" pitchFamily="18" charset="0"/>
              </a:rPr>
              <a:t>Houding - hoe om positief en kalm te bly?</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af-ZA" sz="1800" dirty="0">
                <a:effectLst/>
                <a:highlight>
                  <a:srgbClr val="FFFF00"/>
                </a:highlight>
                <a:latin typeface="Arial" panose="020B0604020202020204" pitchFamily="34" charset="0"/>
                <a:ea typeface="Times New Roman" panose="02020603050405020304" pitchFamily="18" charset="0"/>
              </a:rPr>
              <a:t>Wat om te doen as hierdie noodgeval plaasvind ? Hoe om te ontsnap?</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af-ZA" sz="1800" dirty="0">
                <a:effectLst/>
                <a:highlight>
                  <a:srgbClr val="FFFF00"/>
                </a:highlight>
                <a:latin typeface="Arial" panose="020B0604020202020204" pitchFamily="34" charset="0"/>
                <a:ea typeface="Times New Roman" panose="02020603050405020304" pitchFamily="18" charset="0"/>
              </a:rPr>
              <a:t>Waar jou gesin moet ontmoet in die geval van 'n noodgeval?</a:t>
            </a:r>
            <a:endParaRPr lang="en-ZA"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af-ZA" sz="1800" dirty="0">
                <a:effectLst/>
                <a:highlight>
                  <a:srgbClr val="FFFF00"/>
                </a:highlight>
                <a:latin typeface="Arial" panose="020B0604020202020204" pitchFamily="34" charset="0"/>
                <a:ea typeface="Times New Roman" panose="02020603050405020304" pitchFamily="18" charset="0"/>
              </a:rPr>
              <a:t>'n Lys van artikels wat  jou huis se noodhulptas moet insluit</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af-ZA" sz="1800" dirty="0">
                <a:effectLst/>
                <a:highlight>
                  <a:srgbClr val="FFFF00"/>
                </a:highlight>
                <a:latin typeface="Arial" panose="020B0604020202020204" pitchFamily="34" charset="0"/>
                <a:ea typeface="Times New Roman" panose="02020603050405020304" pitchFamily="18" charset="0"/>
              </a:rPr>
              <a:t>Wie om te kontak in 'n noodgeval.</a:t>
            </a:r>
            <a:endParaRPr lang="en-US" sz="1800" dirty="0">
              <a:effectLst/>
              <a:highlight>
                <a:srgbClr val="FFFF00"/>
              </a:highlight>
              <a:latin typeface="+mn-lt"/>
              <a:ea typeface="+mn-ea"/>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endParaRPr lang="en-US" sz="1800">
              <a:effectLst/>
              <a:highlight>
                <a:srgbClr val="FFFF00"/>
              </a:highlight>
              <a:latin typeface="+mn-lt"/>
              <a:ea typeface="+mn-ea"/>
            </a:endParaRPr>
          </a:p>
          <a:p>
            <a:pPr marL="0" marR="0" lvl="0" indent="0" algn="l" defTabSz="914400" rtl="0" eaLnBrk="1" fontAlgn="auto" latinLnBrk="0" hangingPunct="1">
              <a:lnSpc>
                <a:spcPct val="107000"/>
              </a:lnSpc>
              <a:spcBef>
                <a:spcPts val="0"/>
              </a:spcBef>
              <a:spcAft>
                <a:spcPts val="800"/>
              </a:spcAft>
              <a:buClrTx/>
              <a:buSzTx/>
              <a:buFont typeface="Wingdings" panose="05000000000000000000" pitchFamily="2" charset="2"/>
              <a:buNone/>
              <a:tabLst/>
              <a:defRPr/>
            </a:pPr>
            <a:r>
              <a:rPr lang="af-ZA" sz="1800">
                <a:effectLst/>
                <a:highlight>
                  <a:srgbClr val="FFFF00"/>
                </a:highlight>
                <a:latin typeface="Arial" panose="020B0604020202020204" pitchFamily="34" charset="0"/>
                <a:ea typeface="Times New Roman" panose="02020603050405020304" pitchFamily="18" charset="0"/>
              </a:rPr>
              <a:t>Plak </a:t>
            </a:r>
            <a:r>
              <a:rPr lang="af-ZA" sz="1800" dirty="0">
                <a:effectLst/>
                <a:highlight>
                  <a:srgbClr val="FFFF00"/>
                </a:highlight>
                <a:latin typeface="Arial" panose="020B0604020202020204" pitchFamily="34" charset="0"/>
                <a:ea typeface="Times New Roman" panose="02020603050405020304" pitchFamily="18" charset="0"/>
              </a:rPr>
              <a:t>jou plakkaat in jou notaboek. Jy het dit nodig vir die volgende les.</a:t>
            </a:r>
            <a:endParaRPr lang="en-ZA"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73A15B4-6B30-5A43-A929-0D7B652DF7EF}" type="slidenum">
              <a:rPr lang="en-US" smtClean="0"/>
              <a:t>5</a:t>
            </a:fld>
            <a:endParaRPr lang="en-US" dirty="0"/>
          </a:p>
        </p:txBody>
      </p:sp>
    </p:spTree>
    <p:extLst>
      <p:ext uri="{BB962C8B-B14F-4D97-AF65-F5344CB8AC3E}">
        <p14:creationId xmlns:p14="http://schemas.microsoft.com/office/powerpoint/2010/main" val="385641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Skyfie</a:t>
            </a:r>
            <a:r>
              <a:rPr lang="en-US" dirty="0"/>
              <a:t> 6: 2min </a:t>
            </a:r>
            <a:r>
              <a:rPr lang="en-US" dirty="0" err="1"/>
              <a:t>Refleksie</a:t>
            </a:r>
            <a:endParaRPr lang="en-US" dirty="0"/>
          </a:p>
          <a:p>
            <a:endParaRPr lang="en-US" dirty="0"/>
          </a:p>
          <a:p>
            <a:pPr marL="0" lvl="0" indent="0">
              <a:buFont typeface="Symbol" panose="05050102010706020507" pitchFamily="18" charset="2"/>
              <a:buNone/>
            </a:pPr>
            <a:r>
              <a:rPr lang="af-ZA" dirty="0"/>
              <a:t>Soos ons hierdie les afsluit, lees en beantwoord die vrae in </a:t>
            </a:r>
            <a:r>
              <a:rPr lang="af-ZA" b="1" i="1" dirty="0"/>
              <a:t>Aktiwiteit 4 </a:t>
            </a:r>
            <a:r>
              <a:rPr lang="af-ZA" dirty="0"/>
              <a:t>(</a:t>
            </a:r>
            <a:r>
              <a:rPr lang="af-ZA" b="1" i="1" u="sng" dirty="0"/>
              <a:t>Les 2 – Werkkaart</a:t>
            </a:r>
            <a:r>
              <a:rPr lang="af-ZA" dirty="0"/>
              <a:t>), terwyl jy oor die volgende reflekteer:</a:t>
            </a:r>
            <a:br>
              <a:rPr lang="en-ZA" sz="1200" dirty="0">
                <a:solidFill>
                  <a:srgbClr val="595959"/>
                </a:solidFill>
                <a:effectLst/>
                <a:latin typeface="Arial" panose="020B0604020202020204" pitchFamily="34" charset="0"/>
                <a:ea typeface="Times New Roman" panose="02020603050405020304" pitchFamily="18" charset="0"/>
              </a:rPr>
            </a:br>
            <a:endParaRPr lang="en-ZA" sz="1200" dirty="0">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nl-NL" sz="1200" dirty="0">
                <a:solidFill>
                  <a:srgbClr val="595959"/>
                </a:solidFill>
                <a:effectLst/>
                <a:latin typeface="Arial" panose="020B0604020202020204" pitchFamily="34" charset="0"/>
                <a:ea typeface="Times New Roman" panose="02020603050405020304" pitchFamily="18" charset="0"/>
              </a:rPr>
              <a:t>Besin oor enige inhoud wat in vandag se les behandel was waarvan jy nog nie seker is nie</a:t>
            </a:r>
            <a:r>
              <a:rPr lang="nl-NL" sz="1200" baseline="0" dirty="0">
                <a:solidFill>
                  <a:srgbClr val="595959"/>
                </a:solidFill>
                <a:effectLst/>
                <a:latin typeface="Arial" panose="020B0604020202020204" pitchFamily="34" charset="0"/>
                <a:ea typeface="Times New Roman" panose="02020603050405020304" pitchFamily="18" charset="0"/>
              </a:rPr>
              <a:t> </a:t>
            </a:r>
            <a:r>
              <a:rPr lang="nl-NL" sz="1200" dirty="0">
                <a:solidFill>
                  <a:srgbClr val="595959"/>
                </a:solidFill>
                <a:effectLst/>
                <a:latin typeface="Arial" panose="020B0604020202020204" pitchFamily="34" charset="0"/>
                <a:ea typeface="Times New Roman" panose="02020603050405020304" pitchFamily="18" charset="0"/>
              </a:rPr>
              <a:t>en sal moet nasien vir huiswerk.</a:t>
            </a:r>
          </a:p>
          <a:p>
            <a:pPr marL="342900" lvl="0" indent="-342900">
              <a:buFont typeface="Wingdings" panose="05000000000000000000" pitchFamily="2" charset="2"/>
              <a:buChar char=""/>
            </a:pPr>
            <a:r>
              <a:rPr lang="nl-NL" sz="1200" dirty="0">
                <a:solidFill>
                  <a:srgbClr val="595959"/>
                </a:solidFill>
                <a:effectLst/>
                <a:latin typeface="Arial" panose="020B0604020202020204" pitchFamily="34" charset="0"/>
                <a:ea typeface="Times New Roman" panose="02020603050405020304" pitchFamily="18" charset="0"/>
              </a:rPr>
              <a:t>Watter raad sal jy aan jou jonger broer / suster gee om die omgewing vir toekomstige</a:t>
            </a:r>
            <a:r>
              <a:rPr lang="nl-NL" sz="1200" baseline="0" dirty="0">
                <a:solidFill>
                  <a:srgbClr val="595959"/>
                </a:solidFill>
                <a:effectLst/>
                <a:latin typeface="Arial" panose="020B0604020202020204" pitchFamily="34" charset="0"/>
                <a:ea typeface="Times New Roman" panose="02020603050405020304" pitchFamily="18" charset="0"/>
              </a:rPr>
              <a:t> </a:t>
            </a:r>
            <a:r>
              <a:rPr lang="nl-NL" sz="1200" dirty="0">
                <a:solidFill>
                  <a:srgbClr val="595959"/>
                </a:solidFill>
                <a:effectLst/>
                <a:latin typeface="Arial" panose="020B0604020202020204" pitchFamily="34" charset="0"/>
                <a:ea typeface="Times New Roman" panose="02020603050405020304" pitchFamily="18" charset="0"/>
              </a:rPr>
              <a:t>geslagte te bewaar.</a:t>
            </a:r>
            <a:endParaRPr lang="en-US" dirty="0"/>
          </a:p>
        </p:txBody>
      </p:sp>
      <p:sp>
        <p:nvSpPr>
          <p:cNvPr id="4" name="Slide Number Placeholder 3"/>
          <p:cNvSpPr>
            <a:spLocks noGrp="1"/>
          </p:cNvSpPr>
          <p:nvPr>
            <p:ph type="sldNum" sz="quarter" idx="5"/>
          </p:nvPr>
        </p:nvSpPr>
        <p:spPr/>
        <p:txBody>
          <a:bodyPr/>
          <a:lstStyle/>
          <a:p>
            <a:fld id="{E73A15B4-6B30-5A43-A929-0D7B652DF7EF}" type="slidenum">
              <a:rPr lang="en-US" smtClean="0"/>
              <a:t>6</a:t>
            </a:fld>
            <a:endParaRPr lang="en-US" dirty="0"/>
          </a:p>
        </p:txBody>
      </p:sp>
    </p:spTree>
    <p:extLst>
      <p:ext uri="{BB962C8B-B14F-4D97-AF65-F5344CB8AC3E}">
        <p14:creationId xmlns:p14="http://schemas.microsoft.com/office/powerpoint/2010/main" val="4114372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34BB4-F890-1253-1C57-786DF665B4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4C98C83-9C96-B8FE-CE38-0C23BF7197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980BA2B-6589-B78D-29B6-8DC5707ADFA2}"/>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2008438D-F679-2B5D-E9F2-C0D814A8A9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29CB6-0FD4-8252-37E7-49F3A336C83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316542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4455-6D69-4D05-4B0A-0B805B74953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1E2853-35D7-C93D-99E8-8657D535BB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F6EDE03-2A47-8275-63DB-877C5EA3B87F}"/>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D9805282-0298-2DBB-AB9E-86253E44D5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29FD22-2ECA-52AE-61EF-DC72BAD8ED6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40185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AA67BA-7464-F64E-FF9E-97335BC717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758C449-0B8B-E5C4-EF9C-91E5B54E2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1CF815-7F84-3A93-9C1F-0A80250413BA}"/>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1A3E2EAA-B723-2997-B134-6AA6880EC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39D3F1-4481-0369-1133-593850934D9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00298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9F8-5516-830E-0584-A38110FC47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EC4CF16-D9D4-5A3B-F5FC-C06F5B84E99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D2AC47-13AA-D383-A1BA-186F27AB93BB}"/>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EE544D17-0D62-3128-6080-B3434C690BF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434926-F0FC-5352-E55D-CCE53DF5A5F3}"/>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23958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136F-AFD2-3381-B9E8-E31935E40F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2629F8-D18B-922C-A8EE-734462EFD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BCD5FA3-6BB2-BBA4-6EBD-3FBFA0E90412}"/>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83C1EEB7-E7E4-2D5A-1F25-95411C4C9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F1CCC3-30F8-2420-EAA4-8DC0EA4E4C77}"/>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693031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A1169-6DE2-1478-50A0-1648560A57F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63735C-C877-557E-E334-34A8F481F7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C9EF305-471F-6D1E-5849-6C6799C2738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DAA30EB-33E7-A4C3-6C37-06F84F29A045}"/>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40C5FD49-C3F4-6A05-D59E-814EB0C0DC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E2DC3C-221F-5DF5-50F3-462AA3928E4C}"/>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35696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E01AA-7C9A-4F66-99BC-EACFFAB21AD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A178541-0679-B252-8B11-0F10F8E9C4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7E16468-BD63-C72A-8F56-C0CE497FF5F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A3C859D-D60A-DD97-040A-2E36DAD629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7156EB-A624-9B1A-38CF-22F61269B57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A7C94A-4A86-A833-1BB0-BCECC910A00E}"/>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8" name="Footer Placeholder 7">
            <a:extLst>
              <a:ext uri="{FF2B5EF4-FFF2-40B4-BE49-F238E27FC236}">
                <a16:creationId xmlns:a16="http://schemas.microsoft.com/office/drawing/2014/main" id="{913F4322-D682-EA3D-0CED-F3D582C2E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8A7A666-063C-6972-91BC-9B315A587FC1}"/>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855281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9758-1BB3-5C3F-1C9D-CEBB21C52CD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021F7EA-B274-6C54-C1F0-14D8D4E28C46}"/>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4" name="Footer Placeholder 3">
            <a:extLst>
              <a:ext uri="{FF2B5EF4-FFF2-40B4-BE49-F238E27FC236}">
                <a16:creationId xmlns:a16="http://schemas.microsoft.com/office/drawing/2014/main" id="{F9B0D4A7-99E3-0DF6-F0C6-35264427FC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21ADDA-2C9D-E04F-FB5B-2B55CC4D0CD2}"/>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6658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65567-EFCD-13D4-CC4E-DCD166EA9D2D}"/>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3" name="Footer Placeholder 2">
            <a:extLst>
              <a:ext uri="{FF2B5EF4-FFF2-40B4-BE49-F238E27FC236}">
                <a16:creationId xmlns:a16="http://schemas.microsoft.com/office/drawing/2014/main" id="{6A468FA3-D8F5-72F0-5F89-34E3CC0596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A1B09ED-15DC-66C1-8271-50BEA8A910E6}"/>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143591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29F12-61F4-EE3E-3F36-0908237926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24B9619-B1B0-D0DB-3F58-08C2379E1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44727B8-7E9F-23C9-C1A8-B9882B9565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898B9DF-A7D1-5924-CC73-2ADD6D2C07ED}"/>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EC018767-E94D-5D54-8302-6BA12329C4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E86FFD-8341-9FC6-70A4-E38E6FA6E0D5}"/>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284980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8C9B-6606-329A-6766-EB7DD957B7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16F9E2E-D2D1-633C-0CC8-2C069A443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A58E892-94BB-0310-860D-17E9D026F4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29D228-3576-FD32-DA8B-2B36EF810511}"/>
              </a:ext>
            </a:extLst>
          </p:cNvPr>
          <p:cNvSpPr>
            <a:spLocks noGrp="1"/>
          </p:cNvSpPr>
          <p:nvPr>
            <p:ph type="dt" sz="half" idx="10"/>
          </p:nvPr>
        </p:nvSpPr>
        <p:spPr/>
        <p:txBody>
          <a:bodyPr/>
          <a:lstStyle/>
          <a:p>
            <a:fld id="{46FF191E-5EA3-1A4E-9CD5-8E72467E027F}" type="datetimeFigureOut">
              <a:rPr lang="en-US" smtClean="0"/>
              <a:t>4/19/2023</a:t>
            </a:fld>
            <a:endParaRPr lang="en-US" dirty="0"/>
          </a:p>
        </p:txBody>
      </p:sp>
      <p:sp>
        <p:nvSpPr>
          <p:cNvPr id="6" name="Footer Placeholder 5">
            <a:extLst>
              <a:ext uri="{FF2B5EF4-FFF2-40B4-BE49-F238E27FC236}">
                <a16:creationId xmlns:a16="http://schemas.microsoft.com/office/drawing/2014/main" id="{B8C70CA0-CF9F-5D29-D966-0B647838A4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5DEDE5-5BAA-7BFA-A413-C9936DBF6170}"/>
              </a:ext>
            </a:extLst>
          </p:cNvPr>
          <p:cNvSpPr>
            <a:spLocks noGrp="1"/>
          </p:cNvSpPr>
          <p:nvPr>
            <p:ph type="sldNum" sz="quarter" idx="12"/>
          </p:nvPr>
        </p:nvSpPr>
        <p:spPr/>
        <p:txBody>
          <a:bodyPr/>
          <a:lstStyle/>
          <a:p>
            <a:fld id="{629D3337-DE74-AF4A-947B-965F43DE0139}" type="slidenum">
              <a:rPr lang="en-US" smtClean="0"/>
              <a:t>‹#›</a:t>
            </a:fld>
            <a:endParaRPr lang="en-US" dirty="0"/>
          </a:p>
        </p:txBody>
      </p:sp>
    </p:spTree>
    <p:extLst>
      <p:ext uri="{BB962C8B-B14F-4D97-AF65-F5344CB8AC3E}">
        <p14:creationId xmlns:p14="http://schemas.microsoft.com/office/powerpoint/2010/main" val="47416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7CA5A-1DA2-861E-5C06-8A9B0E3BF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704E5A-D8F7-A043-BD3E-58289DF285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230435A-D1DB-0F3A-440A-080EB6C4FB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F191E-5EA3-1A4E-9CD5-8E72467E027F}" type="datetimeFigureOut">
              <a:rPr lang="en-US" smtClean="0"/>
              <a:t>4/19/2023</a:t>
            </a:fld>
            <a:endParaRPr lang="en-US" dirty="0"/>
          </a:p>
        </p:txBody>
      </p:sp>
      <p:sp>
        <p:nvSpPr>
          <p:cNvPr id="5" name="Footer Placeholder 4">
            <a:extLst>
              <a:ext uri="{FF2B5EF4-FFF2-40B4-BE49-F238E27FC236}">
                <a16:creationId xmlns:a16="http://schemas.microsoft.com/office/drawing/2014/main" id="{20CBEBA6-0CE6-704B-B7B5-EAEA2D0C93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D83EC18-25AE-1158-307E-895B1036F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9D3337-DE74-AF4A-947B-965F43DE0139}" type="slidenum">
              <a:rPr lang="en-US" smtClean="0"/>
              <a:t>‹#›</a:t>
            </a:fld>
            <a:endParaRPr lang="en-US" dirty="0"/>
          </a:p>
        </p:txBody>
      </p:sp>
    </p:spTree>
    <p:extLst>
      <p:ext uri="{BB962C8B-B14F-4D97-AF65-F5344CB8AC3E}">
        <p14:creationId xmlns:p14="http://schemas.microsoft.com/office/powerpoint/2010/main" val="3652560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5987" y="683029"/>
            <a:ext cx="5144886" cy="222642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4400" dirty="0">
                <a:effectLst/>
                <a:latin typeface="Britannic Bold" panose="020B0903060703020204" pitchFamily="34" charset="0"/>
                <a:ea typeface="Times New Roman" panose="02020603050405020304" pitchFamily="18" charset="0"/>
              </a:rPr>
              <a:t>GRAAD 11</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en-ZA" sz="2400" dirty="0">
                <a:effectLst/>
                <a:latin typeface="Britannic Bold" panose="020B0903060703020204" pitchFamily="34" charset="0"/>
                <a:ea typeface="Times New Roman" panose="02020603050405020304" pitchFamily="18" charset="0"/>
              </a:rPr>
              <a:t>SOSIALE EN OMGEWINGSVERANTWOORDELIKHEID</a:t>
            </a:r>
            <a:endParaRPr lang="en-US" sz="2400" dirty="0">
              <a:effectLst/>
              <a:latin typeface="Times New Roman" panose="02020603050405020304" pitchFamily="18" charset="0"/>
              <a:ea typeface="Times New Roman" panose="02020603050405020304" pitchFamily="18" charset="0"/>
            </a:endParaRPr>
          </a:p>
        </p:txBody>
      </p:sp>
      <p:sp>
        <p:nvSpPr>
          <p:cNvPr id="3" name="Rectangle 2"/>
          <p:cNvSpPr/>
          <p:nvPr/>
        </p:nvSpPr>
        <p:spPr>
          <a:xfrm>
            <a:off x="26504" y="5270090"/>
            <a:ext cx="4239491" cy="156140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ZA" sz="3200" dirty="0" err="1">
                <a:latin typeface="Britannic Bold" panose="020B0903060703020204" pitchFamily="34" charset="0"/>
                <a:ea typeface="Times New Roman" panose="02020603050405020304" pitchFamily="18" charset="0"/>
              </a:rPr>
              <a:t>Kwartaal</a:t>
            </a:r>
            <a:r>
              <a:rPr lang="en-ZA" sz="3200" dirty="0">
                <a:latin typeface="Britannic Bold" panose="020B0903060703020204" pitchFamily="34" charset="0"/>
                <a:ea typeface="Times New Roman" panose="02020603050405020304" pitchFamily="18" charset="0"/>
              </a:rPr>
              <a:t> 2</a:t>
            </a:r>
            <a:endParaRPr lang="en-US" sz="1600" dirty="0">
              <a:effectLst/>
              <a:latin typeface="Times New Roman" panose="02020603050405020304" pitchFamily="18" charset="0"/>
              <a:ea typeface="Times New Roman" panose="02020603050405020304" pitchFamily="18" charset="0"/>
            </a:endParaRPr>
          </a:p>
          <a:p>
            <a:pPr>
              <a:spcAft>
                <a:spcPts val="0"/>
              </a:spcAft>
            </a:pPr>
            <a:r>
              <a:rPr lang="en-ZA" sz="2000" dirty="0">
                <a:latin typeface="Britannic Bold" panose="020B0903060703020204" pitchFamily="34" charset="0"/>
                <a:ea typeface="Times New Roman" panose="02020603050405020304" pitchFamily="18" charset="0"/>
              </a:rPr>
              <a:t>Les 2: </a:t>
            </a:r>
            <a:r>
              <a:rPr lang="en-ZA" sz="2000" dirty="0" err="1">
                <a:latin typeface="Britannic Bold" panose="020B0903060703020204" pitchFamily="34" charset="0"/>
                <a:ea typeface="Times New Roman" panose="02020603050405020304" pitchFamily="18" charset="0"/>
              </a:rPr>
              <a:t>Omgewingskwessies</a:t>
            </a:r>
            <a:r>
              <a:rPr lang="en-ZA" sz="2000" dirty="0">
                <a:latin typeface="Britannic Bold" panose="020B0903060703020204" pitchFamily="34" charset="0"/>
                <a:ea typeface="Times New Roman" panose="02020603050405020304" pitchFamily="18" charset="0"/>
              </a:rPr>
              <a:t> wat </a:t>
            </a:r>
            <a:r>
              <a:rPr lang="en-ZA" sz="2000" dirty="0" err="1">
                <a:latin typeface="Britannic Bold" panose="020B0903060703020204" pitchFamily="34" charset="0"/>
                <a:ea typeface="Times New Roman" panose="02020603050405020304" pitchFamily="18" charset="0"/>
              </a:rPr>
              <a:t>siektes</a:t>
            </a:r>
            <a:r>
              <a:rPr lang="en-ZA" sz="2000" dirty="0">
                <a:latin typeface="Britannic Bold" panose="020B0903060703020204" pitchFamily="34" charset="0"/>
                <a:ea typeface="Times New Roman" panose="02020603050405020304" pitchFamily="18" charset="0"/>
              </a:rPr>
              <a:t> </a:t>
            </a:r>
            <a:r>
              <a:rPr lang="en-ZA" sz="2000" dirty="0" err="1">
                <a:latin typeface="Britannic Bold" panose="020B0903060703020204" pitchFamily="34" charset="0"/>
                <a:ea typeface="Times New Roman" panose="02020603050405020304" pitchFamily="18" charset="0"/>
              </a:rPr>
              <a:t>veroorsaak</a:t>
            </a:r>
            <a:endParaRPr lang="en-US" sz="20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5A3502F0-333C-83ED-F370-1796E9FE5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0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Ocean Issues: Overfishing | ReefCI">
            <a:extLst>
              <a:ext uri="{FF2B5EF4-FFF2-40B4-BE49-F238E27FC236}">
                <a16:creationId xmlns:a16="http://schemas.microsoft.com/office/drawing/2014/main" id="{24E5EE5A-21D7-2385-F3EC-307986E3BAF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1923" r="-1" b="9498"/>
          <a:stretch/>
        </p:blipFill>
        <p:spPr bwMode="auto">
          <a:xfrm>
            <a:off x="-1504" y="-402130"/>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9C3AE88-54C3-CCEF-1E5F-9129A2DBAE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527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A734C4-9878-C6DA-4B9E-DE173A53303C}"/>
              </a:ext>
            </a:extLst>
          </p:cNvPr>
          <p:cNvSpPr>
            <a:spLocks noGrp="1"/>
          </p:cNvSpPr>
          <p:nvPr>
            <p:ph type="title"/>
          </p:nvPr>
        </p:nvSpPr>
        <p:spPr>
          <a:xfrm>
            <a:off x="0" y="4687097"/>
            <a:ext cx="12503426" cy="1173700"/>
          </a:xfrm>
        </p:spPr>
        <p:txBody>
          <a:bodyPr anchor="t">
            <a:noAutofit/>
          </a:bodyPr>
          <a:lstStyle/>
          <a:p>
            <a:pPr algn="ctr"/>
            <a:r>
              <a:rPr lang="en-US" sz="6600" dirty="0" err="1">
                <a:solidFill>
                  <a:schemeClr val="bg1"/>
                </a:solidFill>
                <a:latin typeface="Britannic Bold" panose="020B0903060703020204" pitchFamily="34" charset="0"/>
              </a:rPr>
              <a:t>Vuurmaakhout</a:t>
            </a:r>
            <a:r>
              <a:rPr lang="en-US" sz="6600" dirty="0">
                <a:solidFill>
                  <a:schemeClr val="bg1"/>
                </a:solidFill>
                <a:latin typeface="Britannic Bold" panose="020B0903060703020204" pitchFamily="34" charset="0"/>
              </a:rPr>
              <a:t> &amp; </a:t>
            </a:r>
            <a:r>
              <a:rPr lang="en-US" sz="6600" dirty="0" err="1">
                <a:solidFill>
                  <a:schemeClr val="bg1"/>
                </a:solidFill>
                <a:latin typeface="Britannic Bold" panose="020B0903060703020204" pitchFamily="34" charset="0"/>
              </a:rPr>
              <a:t>Gronderosie</a:t>
            </a:r>
            <a:endParaRPr lang="en-US" sz="6600" dirty="0">
              <a:solidFill>
                <a:schemeClr val="bg1"/>
              </a:solidFill>
              <a:latin typeface="Britannic Bold" panose="020B0903060703020204" pitchFamily="34" charset="0"/>
            </a:endParaRPr>
          </a:p>
        </p:txBody>
      </p:sp>
      <p:pic>
        <p:nvPicPr>
          <p:cNvPr id="2052" name="Picture 4" descr="Land degradation - Wikipedia">
            <a:extLst>
              <a:ext uri="{FF2B5EF4-FFF2-40B4-BE49-F238E27FC236}">
                <a16:creationId xmlns:a16="http://schemas.microsoft.com/office/drawing/2014/main" id="{F5A60174-A802-12F8-AA77-988FE7633E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64"/>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Resource Depletion - Into India">
            <a:extLst>
              <a:ext uri="{FF2B5EF4-FFF2-40B4-BE49-F238E27FC236}">
                <a16:creationId xmlns:a16="http://schemas.microsoft.com/office/drawing/2014/main" id="{4D2F5288-23C4-C308-674C-5286DAF6FD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 r="1" b="1"/>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2059" name="Group 2058">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60" name="Freeform: Shape 2059">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1" name="Freeform: Shape 2060">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3" name="Picture 2">
            <a:extLst>
              <a:ext uri="{FF2B5EF4-FFF2-40B4-BE49-F238E27FC236}">
                <a16:creationId xmlns:a16="http://schemas.microsoft.com/office/drawing/2014/main" id="{F40406E2-BDDC-19A7-A2C5-06424B63E8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12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B621-513F-58C4-6C4A-D8B0642F6E44}"/>
              </a:ext>
            </a:extLst>
          </p:cNvPr>
          <p:cNvSpPr>
            <a:spLocks noGrp="1"/>
          </p:cNvSpPr>
          <p:nvPr>
            <p:ph type="title"/>
          </p:nvPr>
        </p:nvSpPr>
        <p:spPr>
          <a:xfrm>
            <a:off x="838200" y="365126"/>
            <a:ext cx="10515600" cy="760620"/>
          </a:xfrm>
        </p:spPr>
        <p:txBody>
          <a:bodyPr/>
          <a:lstStyle/>
          <a:p>
            <a:pPr algn="ctr"/>
            <a:r>
              <a:rPr lang="en-US" dirty="0">
                <a:solidFill>
                  <a:srgbClr val="FFFF00"/>
                </a:solidFill>
                <a:latin typeface="Britannic Bold" panose="020B0903060703020204" pitchFamily="34" charset="0"/>
              </a:rPr>
              <a:t>Wat </a:t>
            </a:r>
            <a:r>
              <a:rPr lang="en-US" dirty="0" err="1">
                <a:solidFill>
                  <a:srgbClr val="FFFF00"/>
                </a:solidFill>
                <a:latin typeface="Britannic Bold" panose="020B0903060703020204" pitchFamily="34" charset="0"/>
              </a:rPr>
              <a:t>kan</a:t>
            </a:r>
            <a:r>
              <a:rPr lang="en-US" dirty="0">
                <a:solidFill>
                  <a:srgbClr val="FFFF00"/>
                </a:solidFill>
                <a:latin typeface="Britannic Bold" panose="020B0903060703020204" pitchFamily="34" charset="0"/>
              </a:rPr>
              <a:t> </a:t>
            </a:r>
            <a:r>
              <a:rPr lang="en-US" dirty="0" err="1">
                <a:solidFill>
                  <a:srgbClr val="FFFF00"/>
                </a:solidFill>
                <a:latin typeface="Britannic Bold" panose="020B0903060703020204" pitchFamily="34" charset="0"/>
              </a:rPr>
              <a:t>ons</a:t>
            </a:r>
            <a:r>
              <a:rPr lang="en-US" dirty="0">
                <a:solidFill>
                  <a:srgbClr val="FFFF00"/>
                </a:solidFill>
                <a:latin typeface="Britannic Bold" panose="020B0903060703020204" pitchFamily="34" charset="0"/>
              </a:rPr>
              <a:t> </a:t>
            </a:r>
            <a:r>
              <a:rPr lang="en-US" dirty="0" err="1">
                <a:solidFill>
                  <a:srgbClr val="FFFF00"/>
                </a:solidFill>
                <a:latin typeface="Britannic Bold" panose="020B0903060703020204" pitchFamily="34" charset="0"/>
              </a:rPr>
              <a:t>doen</a:t>
            </a:r>
            <a:r>
              <a:rPr lang="en-US" dirty="0">
                <a:solidFill>
                  <a:srgbClr val="FFFF00"/>
                </a:solidFill>
                <a:latin typeface="Britannic Bold" panose="020B0903060703020204" pitchFamily="34" charset="0"/>
              </a:rPr>
              <a:t>?</a:t>
            </a:r>
          </a:p>
        </p:txBody>
      </p:sp>
      <p:sp>
        <p:nvSpPr>
          <p:cNvPr id="3" name="Content Placeholder 2">
            <a:extLst>
              <a:ext uri="{FF2B5EF4-FFF2-40B4-BE49-F238E27FC236}">
                <a16:creationId xmlns:a16="http://schemas.microsoft.com/office/drawing/2014/main" id="{AA4CD927-6384-E569-ADE6-AEC87AB39AAC}"/>
              </a:ext>
            </a:extLst>
          </p:cNvPr>
          <p:cNvSpPr>
            <a:spLocks noGrp="1"/>
          </p:cNvSpPr>
          <p:nvPr>
            <p:ph idx="1"/>
          </p:nvPr>
        </p:nvSpPr>
        <p:spPr/>
        <p:txBody>
          <a:bodyPr/>
          <a:lstStyle/>
          <a:p>
            <a:endParaRPr lang="en-US"/>
          </a:p>
        </p:txBody>
      </p:sp>
      <p:pic>
        <p:nvPicPr>
          <p:cNvPr id="4098" name="Picture 2" descr="Free, printable natural disaster emergency response poster templates | Canva">
            <a:extLst>
              <a:ext uri="{FF2B5EF4-FFF2-40B4-BE49-F238E27FC236}">
                <a16:creationId xmlns:a16="http://schemas.microsoft.com/office/drawing/2014/main" id="{ED0A3FAD-5C6E-9C2E-C87B-A04983E26E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008" y="1125745"/>
            <a:ext cx="3786808" cy="53565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Disaster preparedness Template | PosterMyWall">
            <a:extLst>
              <a:ext uri="{FF2B5EF4-FFF2-40B4-BE49-F238E27FC236}">
                <a16:creationId xmlns:a16="http://schemas.microsoft.com/office/drawing/2014/main" id="{9D402065-ABCE-56CD-24E1-66AEEF6FB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45" y="1125745"/>
            <a:ext cx="3786808" cy="53671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ow to create a home first aid kit | Healthlink">
            <a:extLst>
              <a:ext uri="{FF2B5EF4-FFF2-40B4-BE49-F238E27FC236}">
                <a16:creationId xmlns:a16="http://schemas.microsoft.com/office/drawing/2014/main" id="{009270DF-5D03-B53F-8CB2-EE79F68F4E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82025" y="2849880"/>
            <a:ext cx="3392556" cy="19083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E12FBCC-370B-DB19-FF9A-2A989F12DD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43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CAEE-C6E6-4A78-9A5C-AC30C2BAE7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E4D4AE-4C1B-5AB7-B642-18AA2DA0324D}"/>
              </a:ext>
            </a:extLst>
          </p:cNvPr>
          <p:cNvSpPr>
            <a:spLocks noGrp="1"/>
          </p:cNvSpPr>
          <p:nvPr>
            <p:ph idx="1"/>
          </p:nvPr>
        </p:nvSpPr>
        <p:spPr/>
        <p:txBody>
          <a:bodyPr/>
          <a:lstStyle/>
          <a:p>
            <a:endParaRPr lang="en-US"/>
          </a:p>
        </p:txBody>
      </p:sp>
      <p:pic>
        <p:nvPicPr>
          <p:cNvPr id="5122" name="Picture 2" descr="Homework Autumn 1 2022 | St Mary Magdalene's Roman Catholic Primary School">
            <a:extLst>
              <a:ext uri="{FF2B5EF4-FFF2-40B4-BE49-F238E27FC236}">
                <a16:creationId xmlns:a16="http://schemas.microsoft.com/office/drawing/2014/main" id="{75A1F512-FC73-0673-7F54-7BAFA46E5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9026"/>
            <a:ext cx="12192000" cy="6972576"/>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410817" y="2067339"/>
            <a:ext cx="11423374" cy="2080591"/>
          </a:xfrm>
          <a:prstGeom prst="roundRect">
            <a:avLst/>
          </a:prstGeom>
          <a:solidFill>
            <a:schemeClr val="accent5">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dirty="0">
                <a:latin typeface="Britannic Bold" panose="020B0903060703020204" pitchFamily="34" charset="0"/>
              </a:rPr>
              <a:t>HUISWERK</a:t>
            </a:r>
          </a:p>
        </p:txBody>
      </p:sp>
      <p:pic>
        <p:nvPicPr>
          <p:cNvPr id="5" name="Picture 4">
            <a:extLst>
              <a:ext uri="{FF2B5EF4-FFF2-40B4-BE49-F238E27FC236}">
                <a16:creationId xmlns:a16="http://schemas.microsoft.com/office/drawing/2014/main" id="{C8D0D7D0-FF71-7492-D6B3-D393BE8803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31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FB06-39BE-BDA8-E727-09F0E2E86AC0}"/>
              </a:ext>
            </a:extLst>
          </p:cNvPr>
          <p:cNvSpPr>
            <a:spLocks noGrp="1"/>
          </p:cNvSpPr>
          <p:nvPr>
            <p:ph type="title"/>
          </p:nvPr>
        </p:nvSpPr>
        <p:spPr/>
        <p:txBody>
          <a:bodyPr/>
          <a:lstStyle/>
          <a:p>
            <a:r>
              <a:rPr lang="en-US" dirty="0">
                <a:solidFill>
                  <a:schemeClr val="accent4">
                    <a:lumMod val="40000"/>
                    <a:lumOff val="60000"/>
                  </a:schemeClr>
                </a:solidFill>
              </a:rPr>
              <a:t>REFLECTION</a:t>
            </a:r>
          </a:p>
        </p:txBody>
      </p:sp>
      <p:sp>
        <p:nvSpPr>
          <p:cNvPr id="3" name="Content Placeholder 2">
            <a:extLst>
              <a:ext uri="{FF2B5EF4-FFF2-40B4-BE49-F238E27FC236}">
                <a16:creationId xmlns:a16="http://schemas.microsoft.com/office/drawing/2014/main" id="{C43623CA-FA8C-14BF-2B2B-B0F0CCF7F84D}"/>
              </a:ext>
            </a:extLst>
          </p:cNvPr>
          <p:cNvSpPr>
            <a:spLocks noGrp="1"/>
          </p:cNvSpPr>
          <p:nvPr>
            <p:ph idx="1"/>
          </p:nvPr>
        </p:nvSpPr>
        <p:spPr/>
        <p:txBody>
          <a:bodyPr/>
          <a:lstStyle/>
          <a:p>
            <a:endParaRPr lang="en-US"/>
          </a:p>
        </p:txBody>
      </p:sp>
      <p:pic>
        <p:nvPicPr>
          <p:cNvPr id="4" name="Picture 2" descr="Reflection: Looking Back and Looking Forward">
            <a:extLst>
              <a:ext uri="{FF2B5EF4-FFF2-40B4-BE49-F238E27FC236}">
                <a16:creationId xmlns:a16="http://schemas.microsoft.com/office/drawing/2014/main" id="{7C70E08B-76AD-B012-82D8-FE994E2CC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55" y="0"/>
            <a:ext cx="1310511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105892" y="1219200"/>
            <a:ext cx="4641274" cy="295101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4000">
                <a:solidFill>
                  <a:srgbClr val="262626"/>
                </a:solidFill>
                <a:latin typeface="Britannic Bold" panose="020B0903060703020204" pitchFamily="34" charset="0"/>
              </a:rPr>
              <a:t>REFLEKSIE:</a:t>
            </a:r>
            <a:endParaRPr lang="nl-NL" sz="3600">
              <a:latin typeface="Britannic Bold" panose="020B0903060703020204" pitchFamily="34" charset="0"/>
            </a:endParaRPr>
          </a:p>
          <a:p>
            <a:pPr algn="ctr"/>
            <a:br>
              <a:rPr lang="nl-NL" sz="3600">
                <a:latin typeface="Britannic Bold" panose="020B0903060703020204" pitchFamily="34" charset="0"/>
              </a:rPr>
            </a:br>
            <a:r>
              <a:rPr lang="nl-NL" sz="3600">
                <a:solidFill>
                  <a:srgbClr val="FFFFFF"/>
                </a:solidFill>
                <a:latin typeface="Britannic Bold" panose="020B0903060703020204" pitchFamily="34" charset="0"/>
              </a:rPr>
              <a:t>KYK TERUG</a:t>
            </a:r>
            <a:endParaRPr lang="nl-NL" sz="3600">
              <a:latin typeface="Britannic Bold" panose="020B0903060703020204" pitchFamily="34" charset="0"/>
            </a:endParaRPr>
          </a:p>
          <a:p>
            <a:pPr algn="ctr"/>
            <a:r>
              <a:rPr lang="nl-NL" sz="3600">
                <a:solidFill>
                  <a:srgbClr val="FFFFFF"/>
                </a:solidFill>
                <a:latin typeface="Britannic Bold" panose="020B0903060703020204" pitchFamily="34" charset="0"/>
              </a:rPr>
              <a:t>EN KYK VORENTOE</a:t>
            </a:r>
            <a:endParaRPr lang="nl-NL" sz="3600" dirty="0">
              <a:latin typeface="Britannic Bold" panose="020B0903060703020204" pitchFamily="34" charset="0"/>
            </a:endParaRPr>
          </a:p>
        </p:txBody>
      </p:sp>
      <p:pic>
        <p:nvPicPr>
          <p:cNvPr id="6" name="Picture 5">
            <a:extLst>
              <a:ext uri="{FF2B5EF4-FFF2-40B4-BE49-F238E27FC236}">
                <a16:creationId xmlns:a16="http://schemas.microsoft.com/office/drawing/2014/main" id="{300DD4F9-91D8-C0AC-FC28-533CECF89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2075"/>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691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9077</TotalTime>
  <Words>1123</Words>
  <Application>Microsoft Office PowerPoint</Application>
  <PresentationFormat>Widescreen</PresentationFormat>
  <Paragraphs>71</Paragraphs>
  <Slides>6</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Britannic Bold</vt:lpstr>
      <vt:lpstr>Calibri</vt:lpstr>
      <vt:lpstr>Calibri Light</vt:lpstr>
      <vt:lpstr>Symbol</vt:lpstr>
      <vt:lpstr>Times New Roman</vt:lpstr>
      <vt:lpstr>Wingdings</vt:lpstr>
      <vt:lpstr>Office Theme</vt:lpstr>
      <vt:lpstr>PowerPoint Presentation</vt:lpstr>
      <vt:lpstr>PowerPoint Presentation</vt:lpstr>
      <vt:lpstr>Vuurmaakhout &amp; Gronderosie</vt:lpstr>
      <vt:lpstr>Wat kan ons doen?</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17</cp:revision>
  <dcterms:created xsi:type="dcterms:W3CDTF">2023-02-17T20:03:06Z</dcterms:created>
  <dcterms:modified xsi:type="dcterms:W3CDTF">2023-04-19T05:51:25Z</dcterms:modified>
</cp:coreProperties>
</file>