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56" r:id="rId3"/>
    <p:sldId id="258" r:id="rId4"/>
    <p:sldId id="259" r:id="rId5"/>
    <p:sldId id="260" r:id="rId6"/>
    <p:sldId id="268" r:id="rId7"/>
    <p:sldId id="264" r:id="rId8"/>
    <p:sldId id="265" r:id="rId9"/>
    <p:sldId id="266" r:id="rId10"/>
    <p:sldId id="267" r:id="rId11"/>
    <p:sldId id="26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6627" autoAdjust="0"/>
  </p:normalViewPr>
  <p:slideViewPr>
    <p:cSldViewPr snapToGrid="0">
      <p:cViewPr varScale="1">
        <p:scale>
          <a:sx n="76" d="100"/>
          <a:sy n="76" d="100"/>
        </p:scale>
        <p:origin x="1950" y="5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00500C-91B3-4610-A3C6-D4F4C38DFD44}" type="datetimeFigureOut">
              <a:rPr lang="en-ZA" smtClean="0"/>
              <a:t>2022/11/08</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9439C7-9451-476C-BD07-FCA9B2DBA29A}" type="slidenum">
              <a:rPr lang="en-ZA" smtClean="0"/>
              <a:t>‹#›</a:t>
            </a:fld>
            <a:endParaRPr lang="en-ZA"/>
          </a:p>
        </p:txBody>
      </p:sp>
    </p:spTree>
    <p:extLst>
      <p:ext uri="{BB962C8B-B14F-4D97-AF65-F5344CB8AC3E}">
        <p14:creationId xmlns:p14="http://schemas.microsoft.com/office/powerpoint/2010/main" val="1631883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Slide 1: 3min</a:t>
            </a:r>
          </a:p>
          <a:p>
            <a:endParaRPr lang="en-ZA" dirty="0"/>
          </a:p>
          <a:p>
            <a:r>
              <a:rPr lang="en-ZA" dirty="0"/>
              <a:t>Welcome back to class Grade 12’s. In the last lesson we briefly looked at some of the options you have for “life after high school”. Can you remind me the options we discussed? (allow for learners to respond)</a:t>
            </a:r>
          </a:p>
          <a:p>
            <a:endParaRPr lang="en-ZA" dirty="0"/>
          </a:p>
          <a:p>
            <a:r>
              <a:rPr lang="en-ZA" dirty="0"/>
              <a:t>We looked at:</a:t>
            </a:r>
          </a:p>
          <a:p>
            <a:r>
              <a:rPr lang="en-ZA" dirty="0"/>
              <a:t>Studying</a:t>
            </a:r>
          </a:p>
          <a:p>
            <a:r>
              <a:rPr lang="en-ZA" dirty="0"/>
              <a:t>Working</a:t>
            </a:r>
          </a:p>
          <a:p>
            <a:r>
              <a:rPr lang="en-ZA" dirty="0"/>
              <a:t>Gap year</a:t>
            </a:r>
            <a:br>
              <a:rPr lang="en-ZA" dirty="0"/>
            </a:br>
            <a:r>
              <a:rPr lang="en-ZA" dirty="0"/>
              <a:t>Not sure </a:t>
            </a:r>
          </a:p>
          <a:p>
            <a:endParaRPr lang="en-ZA" dirty="0"/>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You were required to do some research for homework on possible careers at different institutions. Can you share with the class some challenges you found when doing this research. (allow for learners to respond)</a:t>
            </a:r>
          </a:p>
          <a:p>
            <a:endParaRPr lang="en-ZA" dirty="0"/>
          </a:p>
          <a:p>
            <a:r>
              <a:rPr lang="en-ZA" dirty="0"/>
              <a:t>We are going to briefly look at a university website and discuss where to look for information. This is just a sample of a university. While we are working through these slides make notes on your </a:t>
            </a:r>
            <a:r>
              <a:rPr lang="en-ZA" sz="1800" b="1" i="1" u="sng" dirty="0">
                <a:solidFill>
                  <a:srgbClr val="595959"/>
                </a:solidFill>
                <a:effectLst/>
                <a:latin typeface="Arial" panose="020B0604020202020204" pitchFamily="34" charset="0"/>
                <a:ea typeface="Arial" panose="020B0604020202020204" pitchFamily="34" charset="0"/>
              </a:rPr>
              <a:t>Lesson 2 – Worksheet</a:t>
            </a:r>
            <a:r>
              <a:rPr lang="en-ZA" sz="1800" dirty="0">
                <a:solidFill>
                  <a:srgbClr val="595959"/>
                </a:solidFill>
                <a:effectLst/>
                <a:latin typeface="Arial" panose="020B0604020202020204" pitchFamily="34" charset="0"/>
                <a:ea typeface="Arial" panose="020B0604020202020204" pitchFamily="34" charset="0"/>
              </a:rPr>
              <a:t> </a:t>
            </a:r>
            <a:r>
              <a:rPr lang="en-ZA" dirty="0"/>
              <a:t> in the different categories.</a:t>
            </a:r>
          </a:p>
          <a:p>
            <a:endParaRPr lang="en-ZA" dirty="0"/>
          </a:p>
          <a:p>
            <a:r>
              <a:rPr lang="en-ZA" dirty="0"/>
              <a:t>Let’s get started! </a:t>
            </a:r>
          </a:p>
          <a:p>
            <a:endParaRPr lang="en-ZA" dirty="0"/>
          </a:p>
        </p:txBody>
      </p:sp>
      <p:sp>
        <p:nvSpPr>
          <p:cNvPr id="4" name="Slide Number Placeholder 3"/>
          <p:cNvSpPr>
            <a:spLocks noGrp="1"/>
          </p:cNvSpPr>
          <p:nvPr>
            <p:ph type="sldNum" sz="quarter" idx="5"/>
          </p:nvPr>
        </p:nvSpPr>
        <p:spPr/>
        <p:txBody>
          <a:bodyPr/>
          <a:lstStyle/>
          <a:p>
            <a:fld id="{039439C7-9451-476C-BD07-FCA9B2DBA29A}" type="slidenum">
              <a:rPr lang="en-ZA" smtClean="0"/>
              <a:t>1</a:t>
            </a:fld>
            <a:endParaRPr lang="en-ZA"/>
          </a:p>
        </p:txBody>
      </p:sp>
    </p:spTree>
    <p:extLst>
      <p:ext uri="{BB962C8B-B14F-4D97-AF65-F5344CB8AC3E}">
        <p14:creationId xmlns:p14="http://schemas.microsoft.com/office/powerpoint/2010/main" val="926319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Slide 10:</a:t>
            </a:r>
          </a:p>
          <a:p>
            <a:endParaRPr lang="en-ZA" dirty="0"/>
          </a:p>
          <a:p>
            <a:r>
              <a:rPr lang="en-ZA" dirty="0"/>
              <a:t>Digital platforms like </a:t>
            </a:r>
            <a:r>
              <a:rPr lang="en-ZA" dirty="0" err="1"/>
              <a:t>Linkedin</a:t>
            </a:r>
            <a:r>
              <a:rPr lang="en-ZA" dirty="0"/>
              <a:t> help you develop an online CV and place your credentials out on the internet for others to see what you have done. Within these platforms you can also upload examples of work done and develop a career portfolio.</a:t>
            </a:r>
          </a:p>
          <a:p>
            <a:endParaRPr lang="en-ZA" dirty="0"/>
          </a:p>
          <a:p>
            <a:r>
              <a:rPr lang="en-ZA" dirty="0"/>
              <a:t>Take a moment to reflect on your </a:t>
            </a:r>
            <a:r>
              <a:rPr lang="en-ZA" sz="1800" b="1" i="1" u="sng" dirty="0">
                <a:solidFill>
                  <a:srgbClr val="595959"/>
                </a:solidFill>
                <a:effectLst/>
                <a:latin typeface="Arial" panose="020B0604020202020204" pitchFamily="34" charset="0"/>
                <a:ea typeface="Arial" panose="020B0604020202020204" pitchFamily="34" charset="0"/>
              </a:rPr>
              <a:t>Lesson 2 – Worksheet</a:t>
            </a:r>
            <a:r>
              <a:rPr lang="en-ZA" sz="1800" dirty="0">
                <a:solidFill>
                  <a:srgbClr val="595959"/>
                </a:solidFill>
                <a:effectLst/>
                <a:latin typeface="Arial" panose="020B0604020202020204" pitchFamily="34" charset="0"/>
                <a:ea typeface="Arial" panose="020B0604020202020204" pitchFamily="34" charset="0"/>
              </a:rPr>
              <a:t> </a:t>
            </a:r>
            <a:r>
              <a:rPr lang="en-ZA" dirty="0"/>
              <a:t> in </a:t>
            </a:r>
            <a:r>
              <a:rPr lang="en-ZA" b="1" dirty="0"/>
              <a:t>Activity 3 </a:t>
            </a:r>
            <a:r>
              <a:rPr lang="en-ZA" dirty="0"/>
              <a:t>in response to an article “How Facebook and </a:t>
            </a:r>
            <a:r>
              <a:rPr lang="en-ZA" dirty="0" err="1"/>
              <a:t>Linkedin</a:t>
            </a:r>
            <a:r>
              <a:rPr lang="en-ZA" dirty="0"/>
              <a:t> can get you a job?” (allow learners 5min to work on this activity). Explain they will need to finish it for </a:t>
            </a:r>
            <a:r>
              <a:rPr lang="en-ZA" u="sng" dirty="0"/>
              <a:t>homework. </a:t>
            </a:r>
            <a:r>
              <a:rPr lang="en-ZA" dirty="0"/>
              <a:t> Encourage them that should they be interested in working after school, to spend some time working through the </a:t>
            </a:r>
            <a:r>
              <a:rPr lang="en-ZA" dirty="0" err="1"/>
              <a:t>Linkedin</a:t>
            </a:r>
            <a:r>
              <a:rPr lang="en-ZA" dirty="0"/>
              <a:t> profile and web interface at home.</a:t>
            </a:r>
          </a:p>
          <a:p>
            <a:endParaRPr lang="en-ZA" dirty="0"/>
          </a:p>
        </p:txBody>
      </p:sp>
      <p:sp>
        <p:nvSpPr>
          <p:cNvPr id="4" name="Slide Number Placeholder 3"/>
          <p:cNvSpPr>
            <a:spLocks noGrp="1"/>
          </p:cNvSpPr>
          <p:nvPr>
            <p:ph type="sldNum" sz="quarter" idx="5"/>
          </p:nvPr>
        </p:nvSpPr>
        <p:spPr/>
        <p:txBody>
          <a:bodyPr/>
          <a:lstStyle/>
          <a:p>
            <a:fld id="{039439C7-9451-476C-BD07-FCA9B2DBA29A}" type="slidenum">
              <a:rPr lang="en-ZA" smtClean="0"/>
              <a:t>10</a:t>
            </a:fld>
            <a:endParaRPr lang="en-ZA"/>
          </a:p>
        </p:txBody>
      </p:sp>
    </p:spTree>
    <p:extLst>
      <p:ext uri="{BB962C8B-B14F-4D97-AF65-F5344CB8AC3E}">
        <p14:creationId xmlns:p14="http://schemas.microsoft.com/office/powerpoint/2010/main" val="1746303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Slide 11: 3min</a:t>
            </a:r>
          </a:p>
          <a:p>
            <a:endParaRPr lang="en-ZA" dirty="0"/>
          </a:p>
          <a:p>
            <a:r>
              <a:rPr lang="en-ZA" dirty="0"/>
              <a:t>Allow 5min to </a:t>
            </a:r>
            <a:r>
              <a:rPr lang="en-ZA" sz="1200" kern="1200" dirty="0">
                <a:solidFill>
                  <a:schemeClr val="tx1"/>
                </a:solidFill>
                <a:effectLst/>
                <a:latin typeface="+mn-lt"/>
                <a:ea typeface="+mn-ea"/>
                <a:cs typeface="+mn-cs"/>
              </a:rPr>
              <a:t>take a moment to reflect on what they have learnt about themselves today.</a:t>
            </a:r>
          </a:p>
          <a:p>
            <a:r>
              <a:rPr lang="en-ZA" sz="1200" kern="1200" dirty="0">
                <a:solidFill>
                  <a:schemeClr val="tx1"/>
                </a:solidFill>
                <a:effectLst/>
                <a:latin typeface="+mn-lt"/>
                <a:ea typeface="+mn-ea"/>
                <a:cs typeface="+mn-cs"/>
              </a:rPr>
              <a:t>Answer the following questions:</a:t>
            </a:r>
          </a:p>
          <a:p>
            <a:pPr marL="0" indent="0">
              <a:buFont typeface="Arial" panose="020B0604020202020204" pitchFamily="34" charset="0"/>
              <a:buNone/>
            </a:pPr>
            <a:r>
              <a:rPr lang="en-ZA" sz="1200" dirty="0">
                <a:solidFill>
                  <a:srgbClr val="FFFF00"/>
                </a:solidFill>
              </a:rPr>
              <a:t>With the knowledge that you have gained about studying after school:</a:t>
            </a:r>
          </a:p>
          <a:p>
            <a:pPr marL="0" indent="0">
              <a:buFont typeface="Arial" panose="020B0604020202020204" pitchFamily="34" charset="0"/>
              <a:buNone/>
            </a:pPr>
            <a:r>
              <a:rPr lang="en-ZA" sz="1200" dirty="0">
                <a:solidFill>
                  <a:srgbClr val="FFFF00"/>
                </a:solidFill>
              </a:rPr>
              <a:t>- Reflect on how you feel about your options for the future.</a:t>
            </a:r>
          </a:p>
          <a:p>
            <a:pPr marL="0" indent="0">
              <a:buFont typeface="Arial" panose="020B0604020202020204" pitchFamily="34" charset="0"/>
              <a:buNone/>
            </a:pPr>
            <a:endParaRPr lang="en-ZA" sz="1200" dirty="0">
              <a:solidFill>
                <a:srgbClr val="FFFF00"/>
              </a:solidFill>
            </a:endParaRPr>
          </a:p>
          <a:p>
            <a:pPr marL="342900" lvl="0" indent="-342900" fontAlgn="base">
              <a:buFont typeface="Symbol" panose="05050102010706020507" pitchFamily="18" charset="2"/>
              <a:buChar char=""/>
            </a:pPr>
            <a:r>
              <a:rPr lang="en-ZA" sz="1800" u="none" strike="noStrike" dirty="0">
                <a:solidFill>
                  <a:srgbClr val="595959"/>
                </a:solidFill>
                <a:effectLst/>
                <a:highlight>
                  <a:srgbClr val="FFFFFF"/>
                </a:highlight>
                <a:latin typeface="Arial" panose="020B0604020202020204" pitchFamily="34" charset="0"/>
                <a:ea typeface="Times New Roman" panose="02020603050405020304" pitchFamily="18" charset="0"/>
              </a:rPr>
              <a:t>What advice would you give to a friend who would like to study but cannot comprehend where the finances would come from to study.</a:t>
            </a:r>
          </a:p>
          <a:p>
            <a:pPr marL="342900" lvl="0" indent="-342900" fontAlgn="base">
              <a:buFont typeface="Symbol" panose="05050102010706020507" pitchFamily="18" charset="2"/>
              <a:buChar char=""/>
            </a:pPr>
            <a:r>
              <a:rPr lang="en-ZA" sz="1800" u="none" strike="noStrike" dirty="0">
                <a:solidFill>
                  <a:srgbClr val="595959"/>
                </a:solidFill>
                <a:effectLst/>
                <a:highlight>
                  <a:srgbClr val="FFFFFF"/>
                </a:highlight>
                <a:latin typeface="Arial" panose="020B0604020202020204" pitchFamily="34" charset="0"/>
                <a:ea typeface="Times New Roman" panose="02020603050405020304" pitchFamily="18" charset="0"/>
              </a:rPr>
              <a:t>Certain responsibilities would change leaving home. </a:t>
            </a:r>
            <a:endParaRPr lang="en-ZA" sz="1800" u="none" strike="noStrike" dirty="0">
              <a:solidFill>
                <a:srgbClr val="000000"/>
              </a:solidFill>
              <a:effectLst/>
              <a:latin typeface="Times New Roman" panose="02020603050405020304" pitchFamily="18" charset="0"/>
              <a:ea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 typeface="Symbol" panose="05050102010706020507" pitchFamily="18" charset="2"/>
              <a:buNone/>
              <a:tabLst/>
              <a:defRPr/>
            </a:pPr>
            <a:r>
              <a:rPr lang="en-ZA" sz="1800" u="none" strike="noStrike" dirty="0">
                <a:solidFill>
                  <a:srgbClr val="595959"/>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en-ZA" sz="1800" dirty="0">
                <a:effectLst/>
                <a:latin typeface="Calibri" panose="020F0502020204030204" pitchFamily="34" charset="0"/>
                <a:ea typeface="Calibri" panose="020F0502020204030204" pitchFamily="34" charset="0"/>
                <a:cs typeface="Times New Roman" panose="02020603050405020304" pitchFamily="18" charset="0"/>
              </a:rPr>
              <a:t>Rate yourself in your ability to complete the following skilfully. (1 is needs work and 5 very capable.) </a:t>
            </a:r>
            <a:endParaRPr lang="en-ZA" sz="1800" u="none" strike="noStrike" dirty="0">
              <a:solidFill>
                <a:srgbClr val="000000"/>
              </a:solidFill>
              <a:effectLst/>
              <a:latin typeface="Times New Roman" panose="02020603050405020304" pitchFamily="18" charset="0"/>
              <a:ea typeface="Times New Roman" panose="02020603050405020304" pitchFamily="18" charset="0"/>
            </a:endParaRPr>
          </a:p>
          <a:p>
            <a:r>
              <a:rPr lang="en-ZA" sz="1200" dirty="0">
                <a:solidFill>
                  <a:srgbClr val="FFFF00"/>
                </a:solidFill>
              </a:rPr>
              <a:t>	</a:t>
            </a:r>
          </a:p>
          <a:p>
            <a:r>
              <a:rPr lang="en-ZA" sz="1200" dirty="0">
                <a:solidFill>
                  <a:srgbClr val="FFFF00"/>
                </a:solidFill>
              </a:rPr>
              <a:t>                        * cooking for yourself</a:t>
            </a:r>
          </a:p>
          <a:p>
            <a:r>
              <a:rPr lang="en-ZA" sz="1200" dirty="0">
                <a:solidFill>
                  <a:srgbClr val="FFFF00"/>
                </a:solidFill>
              </a:rPr>
              <a:t>	* doing your own washing</a:t>
            </a:r>
          </a:p>
          <a:p>
            <a:r>
              <a:rPr lang="en-ZA" sz="1200" dirty="0">
                <a:solidFill>
                  <a:srgbClr val="FFFF00"/>
                </a:solidFill>
              </a:rPr>
              <a:t>	* managing your money to buy groceries, petrol toiletries</a:t>
            </a:r>
          </a:p>
          <a:p>
            <a:r>
              <a:rPr lang="en-ZA" sz="1200" dirty="0">
                <a:solidFill>
                  <a:srgbClr val="FFFF00"/>
                </a:solidFill>
              </a:rPr>
              <a:t>	* cleaning your room / apartment or accommodation</a:t>
            </a:r>
          </a:p>
          <a:p>
            <a:r>
              <a:rPr lang="en-ZA" sz="1200" dirty="0">
                <a:solidFill>
                  <a:srgbClr val="FFFF00"/>
                </a:solidFill>
              </a:rPr>
              <a:t>	* driving to and from work / university</a:t>
            </a:r>
            <a:endParaRPr lang="en-ZA" sz="1200" kern="1200" dirty="0">
              <a:solidFill>
                <a:schemeClr val="tx1"/>
              </a:solidFill>
              <a:effectLst/>
              <a:latin typeface="+mn-lt"/>
              <a:ea typeface="+mn-ea"/>
              <a:cs typeface="+mn-cs"/>
            </a:endParaRPr>
          </a:p>
          <a:p>
            <a:endParaRPr lang="en-ZA" sz="1200" kern="1200" dirty="0">
              <a:solidFill>
                <a:schemeClr val="tx1"/>
              </a:solidFill>
              <a:effectLst/>
              <a:latin typeface="+mn-lt"/>
              <a:ea typeface="+mn-ea"/>
              <a:cs typeface="+mn-cs"/>
            </a:endParaRPr>
          </a:p>
          <a:p>
            <a:r>
              <a:rPr lang="en-ZA" sz="1800" dirty="0">
                <a:effectLst/>
                <a:latin typeface="Calibri" panose="020F0502020204030204" pitchFamily="34" charset="0"/>
                <a:ea typeface="Calibri" panose="020F0502020204030204" pitchFamily="34" charset="0"/>
                <a:cs typeface="Times New Roman" panose="02020603050405020304" pitchFamily="18" charset="0"/>
              </a:rPr>
              <a:t>For all the 1’s, write a plan on how you intend to improve these skills while still living at home.</a:t>
            </a:r>
            <a:endParaRPr lang="en-ZA" sz="1200" kern="1200" dirty="0">
              <a:solidFill>
                <a:schemeClr val="tx1"/>
              </a:solidFill>
              <a:effectLst/>
              <a:latin typeface="+mn-lt"/>
              <a:ea typeface="+mn-ea"/>
              <a:cs typeface="+mn-cs"/>
            </a:endParaRPr>
          </a:p>
          <a:p>
            <a:br>
              <a:rPr lang="en-ZA" sz="1200" kern="1200" dirty="0">
                <a:solidFill>
                  <a:schemeClr val="tx1"/>
                </a:solidFill>
                <a:effectLst/>
                <a:latin typeface="+mn-lt"/>
                <a:ea typeface="+mn-ea"/>
                <a:cs typeface="+mn-cs"/>
              </a:rPr>
            </a:br>
            <a:r>
              <a:rPr lang="en-ZA" sz="1200" kern="1200" dirty="0">
                <a:solidFill>
                  <a:schemeClr val="tx1"/>
                </a:solidFill>
                <a:effectLst/>
                <a:latin typeface="+mn-lt"/>
                <a:ea typeface="+mn-ea"/>
                <a:cs typeface="+mn-cs"/>
              </a:rPr>
              <a:t>There are no memo answers to these questions. </a:t>
            </a:r>
            <a:r>
              <a:rPr lang="af-ZA" baseline="0" dirty="0"/>
              <a:t>Make sure in this time the class is quiet. You can even play an instrumental song to encourage a quieting down and reflecting.</a:t>
            </a:r>
          </a:p>
          <a:p>
            <a:endParaRPr lang="af-ZA" baseline="0" dirty="0"/>
          </a:p>
          <a:p>
            <a:r>
              <a:rPr lang="af-ZA" baseline="0" dirty="0"/>
              <a:t>Remind learners to complete the homework!</a:t>
            </a:r>
          </a:p>
          <a:p>
            <a:endParaRPr lang="en-ZA" dirty="0"/>
          </a:p>
        </p:txBody>
      </p:sp>
      <p:sp>
        <p:nvSpPr>
          <p:cNvPr id="4" name="Slide Number Placeholder 3"/>
          <p:cNvSpPr>
            <a:spLocks noGrp="1"/>
          </p:cNvSpPr>
          <p:nvPr>
            <p:ph type="sldNum" sz="quarter" idx="5"/>
          </p:nvPr>
        </p:nvSpPr>
        <p:spPr/>
        <p:txBody>
          <a:bodyPr/>
          <a:lstStyle/>
          <a:p>
            <a:fld id="{039439C7-9451-476C-BD07-FCA9B2DBA29A}" type="slidenum">
              <a:rPr lang="en-ZA" smtClean="0"/>
              <a:t>11</a:t>
            </a:fld>
            <a:endParaRPr lang="en-ZA"/>
          </a:p>
        </p:txBody>
      </p:sp>
    </p:spTree>
    <p:extLst>
      <p:ext uri="{BB962C8B-B14F-4D97-AF65-F5344CB8AC3E}">
        <p14:creationId xmlns:p14="http://schemas.microsoft.com/office/powerpoint/2010/main" val="1224004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Slide 2 – 4: 12min</a:t>
            </a:r>
          </a:p>
          <a:p>
            <a:endParaRPr lang="en-ZA" dirty="0"/>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We are going to start by looking at the site of a local university in the Western Cape. This section forms a basic guideline that can be followed on any university / college website.</a:t>
            </a:r>
          </a:p>
          <a:p>
            <a:endParaRPr lang="en-ZA" dirty="0"/>
          </a:p>
          <a:p>
            <a:pPr marL="228600" indent="-228600">
              <a:buAutoNum type="arabicParenR"/>
            </a:pPr>
            <a:r>
              <a:rPr lang="en-ZA" dirty="0"/>
              <a:t>As you can see this site belongs to the University of Stellenbosch. When looking for information you will need to start on the home page and work your way through the different sections of information relevant to you.  You will find this information by clicking on the “prospective students tab”</a:t>
            </a:r>
          </a:p>
          <a:p>
            <a:pPr marL="228600" indent="-228600">
              <a:buAutoNum type="arabicParenR"/>
            </a:pPr>
            <a:endParaRPr lang="en-ZA" dirty="0"/>
          </a:p>
          <a:p>
            <a:r>
              <a:rPr lang="en-ZA" dirty="0"/>
              <a:t>(Notes to teacher: The images in this slide can be found at http://www.sun.ac.za/English </a:t>
            </a:r>
          </a:p>
          <a:p>
            <a:r>
              <a:rPr lang="en-ZA" dirty="0"/>
              <a:t>Due to the changing state of web addresses the following images might no longer be available on the site. These images inform the learners on the process involved in applying.)</a:t>
            </a:r>
          </a:p>
          <a:p>
            <a:endParaRPr lang="en-ZA" dirty="0"/>
          </a:p>
        </p:txBody>
      </p:sp>
      <p:sp>
        <p:nvSpPr>
          <p:cNvPr id="4" name="Slide Number Placeholder 3"/>
          <p:cNvSpPr>
            <a:spLocks noGrp="1"/>
          </p:cNvSpPr>
          <p:nvPr>
            <p:ph type="sldNum" sz="quarter" idx="5"/>
          </p:nvPr>
        </p:nvSpPr>
        <p:spPr/>
        <p:txBody>
          <a:bodyPr/>
          <a:lstStyle/>
          <a:p>
            <a:fld id="{039439C7-9451-476C-BD07-FCA9B2DBA29A}" type="slidenum">
              <a:rPr lang="en-ZA" smtClean="0"/>
              <a:t>2</a:t>
            </a:fld>
            <a:endParaRPr lang="en-ZA"/>
          </a:p>
        </p:txBody>
      </p:sp>
    </p:spTree>
    <p:extLst>
      <p:ext uri="{BB962C8B-B14F-4D97-AF65-F5344CB8AC3E}">
        <p14:creationId xmlns:p14="http://schemas.microsoft.com/office/powerpoint/2010/main" val="2400110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Slide 3:</a:t>
            </a:r>
          </a:p>
          <a:p>
            <a:endParaRPr lang="en-ZA" dirty="0"/>
          </a:p>
          <a:p>
            <a:r>
              <a:rPr lang="en-ZA" dirty="0"/>
              <a:t>This home page offers advice to any learners considering studying in the future. There is even advice on subject choices in grade 9 in relation to careers that you are considering as well as dates of the various open days to attend. </a:t>
            </a:r>
          </a:p>
          <a:p>
            <a:endParaRPr lang="en-ZA" dirty="0"/>
          </a:p>
          <a:p>
            <a:r>
              <a:rPr lang="en-ZA" dirty="0"/>
              <a:t>As a new university student without a tertiary qualification you would be referred to as an “</a:t>
            </a:r>
            <a:r>
              <a:rPr lang="en-ZA" b="1" dirty="0"/>
              <a:t>undergraduate</a:t>
            </a:r>
            <a:r>
              <a:rPr lang="en-ZA" dirty="0"/>
              <a:t>”. By clicking on this tab you will find all the information you need to know to apply of the following year. Each university has their own admission requirements for the different courses they offer. As a matric learner you will need to meet these requirements in order to be considered for this institution. Let’s take a look at some of the requirements of Stellenbosch University.</a:t>
            </a:r>
          </a:p>
          <a:p>
            <a:endParaRPr lang="en-ZA" dirty="0"/>
          </a:p>
        </p:txBody>
      </p:sp>
      <p:sp>
        <p:nvSpPr>
          <p:cNvPr id="4" name="Slide Number Placeholder 3"/>
          <p:cNvSpPr>
            <a:spLocks noGrp="1"/>
          </p:cNvSpPr>
          <p:nvPr>
            <p:ph type="sldNum" sz="quarter" idx="5"/>
          </p:nvPr>
        </p:nvSpPr>
        <p:spPr/>
        <p:txBody>
          <a:bodyPr/>
          <a:lstStyle/>
          <a:p>
            <a:fld id="{039439C7-9451-476C-BD07-FCA9B2DBA29A}" type="slidenum">
              <a:rPr lang="en-ZA" smtClean="0"/>
              <a:t>3</a:t>
            </a:fld>
            <a:endParaRPr lang="en-ZA"/>
          </a:p>
        </p:txBody>
      </p:sp>
    </p:spTree>
    <p:extLst>
      <p:ext uri="{BB962C8B-B14F-4D97-AF65-F5344CB8AC3E}">
        <p14:creationId xmlns:p14="http://schemas.microsoft.com/office/powerpoint/2010/main" val="1930147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Slide 4</a:t>
            </a:r>
          </a:p>
          <a:p>
            <a:endParaRPr lang="en-ZA" dirty="0"/>
          </a:p>
          <a:p>
            <a:r>
              <a:rPr lang="en-ZA" dirty="0"/>
              <a:t>As you can see you would need an NSC (National Senior Certificate and an average of above 50% in FOUR subjects excluding Life Orientation. The university continues to explain that a large number of applications come in every year but there is limited space in each faculty. When you choose a course to study it will fall under a specific faculty. That is why you might meet the admission requirements for the university but the faculty might have other requirements. When applying you need to make sure you have researched the extent of the requirements for your course.</a:t>
            </a:r>
          </a:p>
          <a:p>
            <a:endParaRPr lang="en-ZA" dirty="0"/>
          </a:p>
          <a:p>
            <a:r>
              <a:rPr lang="en-ZA" dirty="0"/>
              <a:t>We mentioned in the previous lesson that universities require that learners write the NBT. Can you remember what this means? </a:t>
            </a:r>
          </a:p>
          <a:p>
            <a:r>
              <a:rPr lang="en-ZA" dirty="0"/>
              <a:t>(allow the class opportunity to respond.)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The NBT’s are called the </a:t>
            </a:r>
            <a:r>
              <a:rPr lang="en-ZA" b="1" dirty="0"/>
              <a:t>National Benchmark Tests</a:t>
            </a:r>
            <a:r>
              <a:rPr lang="en-ZA" dirty="0"/>
              <a:t>. They are done by an independent body to provide an accurate standard of grades in subjects like mathematics, English and physical science. Universities use these grades as an influence on processing your application.</a:t>
            </a:r>
          </a:p>
          <a:p>
            <a:endParaRPr lang="en-ZA" dirty="0"/>
          </a:p>
          <a:p>
            <a:endParaRPr lang="en-ZA" dirty="0"/>
          </a:p>
        </p:txBody>
      </p:sp>
      <p:sp>
        <p:nvSpPr>
          <p:cNvPr id="4" name="Slide Number Placeholder 3"/>
          <p:cNvSpPr>
            <a:spLocks noGrp="1"/>
          </p:cNvSpPr>
          <p:nvPr>
            <p:ph type="sldNum" sz="quarter" idx="5"/>
          </p:nvPr>
        </p:nvSpPr>
        <p:spPr/>
        <p:txBody>
          <a:bodyPr/>
          <a:lstStyle/>
          <a:p>
            <a:fld id="{039439C7-9451-476C-BD07-FCA9B2DBA29A}" type="slidenum">
              <a:rPr lang="en-ZA" smtClean="0"/>
              <a:t>4</a:t>
            </a:fld>
            <a:endParaRPr lang="en-ZA"/>
          </a:p>
        </p:txBody>
      </p:sp>
    </p:spTree>
    <p:extLst>
      <p:ext uri="{BB962C8B-B14F-4D97-AF65-F5344CB8AC3E}">
        <p14:creationId xmlns:p14="http://schemas.microsoft.com/office/powerpoint/2010/main" val="2951880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800" dirty="0">
                <a:effectLst/>
                <a:latin typeface="Calibri" panose="020F0502020204030204" pitchFamily="34" charset="0"/>
                <a:ea typeface="Calibri" panose="020F0502020204030204" pitchFamily="34" charset="0"/>
                <a:cs typeface="Times New Roman" panose="02020603050405020304" pitchFamily="18" charset="0"/>
              </a:rPr>
              <a:t> </a:t>
            </a:r>
            <a:r>
              <a:rPr lang="en-ZA" sz="1800" dirty="0"/>
              <a:t>Slide 5: 5min</a:t>
            </a:r>
          </a:p>
          <a:p>
            <a:endParaRPr lang="en-ZA" sz="1800" dirty="0"/>
          </a:p>
          <a:p>
            <a:r>
              <a:rPr lang="en-ZA" sz="1800" dirty="0"/>
              <a:t>This image has also been included in your </a:t>
            </a:r>
            <a:r>
              <a:rPr lang="en-ZA" sz="1800" b="1" i="1" u="sng" dirty="0">
                <a:solidFill>
                  <a:srgbClr val="595959"/>
                </a:solidFill>
                <a:effectLst/>
                <a:latin typeface="Arial" panose="020B0604020202020204" pitchFamily="34" charset="0"/>
                <a:ea typeface="Arial" panose="020B0604020202020204" pitchFamily="34" charset="0"/>
              </a:rPr>
              <a:t>Lesson 2 – Worksheet</a:t>
            </a:r>
            <a:r>
              <a:rPr lang="en-ZA" sz="1800" dirty="0"/>
              <a:t>. Complete the questions in </a:t>
            </a:r>
            <a:r>
              <a:rPr lang="en-ZA" sz="1800" b="1" dirty="0"/>
              <a:t>Activity 2 </a:t>
            </a:r>
            <a:r>
              <a:rPr lang="en-ZA" sz="1800" dirty="0"/>
              <a:t>( Due to the difficulty in reading it might also be helpful to print out a larger copy per group.)</a:t>
            </a:r>
          </a:p>
          <a:p>
            <a:endParaRPr lang="en-ZA" sz="1800" dirty="0"/>
          </a:p>
          <a:p>
            <a:r>
              <a:rPr lang="en-ZA" sz="1800" dirty="0"/>
              <a:t>The questions are as follows:</a:t>
            </a:r>
          </a:p>
          <a:p>
            <a:pPr>
              <a:lnSpc>
                <a:spcPct val="107000"/>
              </a:lnSpc>
              <a:spcAft>
                <a:spcPts val="80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1) Should you choose to study a BCom (law), what subjects </a:t>
            </a:r>
            <a:r>
              <a:rPr lang="en-ZA" sz="1800" dirty="0">
                <a:solidFill>
                  <a:srgbClr val="595959"/>
                </a:solidFill>
                <a:effectLst/>
                <a:latin typeface="Arial" panose="020B0604020202020204" pitchFamily="34" charset="0"/>
                <a:ea typeface="Times New Roman" panose="02020603050405020304" pitchFamily="18" charset="0"/>
              </a:rPr>
              <a:t>do you have to have in matric</a:t>
            </a:r>
            <a:r>
              <a:rPr lang="en-ZA" sz="18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2) Of all the courses, which appears to have the most difficult entry requirements? Motivate your answer</a:t>
            </a:r>
          </a:p>
          <a:p>
            <a:pPr>
              <a:lnSpc>
                <a:spcPct val="107000"/>
              </a:lnSpc>
              <a:spcAft>
                <a:spcPts val="80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3) Based on your present subjects and your grades at the end of Grade 11, which courses do you qualify to apply for?</a:t>
            </a:r>
          </a:p>
          <a:p>
            <a:pPr>
              <a:lnSpc>
                <a:spcPct val="107000"/>
              </a:lnSpc>
              <a:spcAft>
                <a:spcPts val="80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4) Should you not meet the requirements for your chosen course, recommend TWO strategies to improve your chances?</a:t>
            </a:r>
          </a:p>
          <a:p>
            <a:pPr>
              <a:lnSpc>
                <a:spcPct val="107000"/>
              </a:lnSpc>
              <a:spcAft>
                <a:spcPts val="800"/>
              </a:spcAft>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fld id="{039439C7-9451-476C-BD07-FCA9B2DBA29A}" type="slidenum">
              <a:rPr lang="en-ZA" smtClean="0"/>
              <a:t>5</a:t>
            </a:fld>
            <a:endParaRPr lang="en-ZA"/>
          </a:p>
        </p:txBody>
      </p:sp>
    </p:spTree>
    <p:extLst>
      <p:ext uri="{BB962C8B-B14F-4D97-AF65-F5344CB8AC3E}">
        <p14:creationId xmlns:p14="http://schemas.microsoft.com/office/powerpoint/2010/main" val="4197802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Slide 6-8: 5min</a:t>
            </a:r>
          </a:p>
          <a:p>
            <a:endParaRPr lang="en-ZA" dirty="0"/>
          </a:p>
          <a:p>
            <a:r>
              <a:rPr lang="en-ZA" dirty="0"/>
              <a:t>One of the concerns when studying is “where will you stay?” and “how will you get there?”</a:t>
            </a:r>
          </a:p>
          <a:p>
            <a:endParaRPr lang="en-ZA" dirty="0"/>
          </a:p>
          <a:p>
            <a:r>
              <a:rPr lang="en-ZA" dirty="0"/>
              <a:t>Universities have both residences in the form of hostels and then offer advice on private accommodation near the university. </a:t>
            </a:r>
            <a:r>
              <a:rPr lang="en-ZA" sz="1800" dirty="0">
                <a:solidFill>
                  <a:srgbClr val="595959"/>
                </a:solidFill>
                <a:effectLst/>
                <a:highlight>
                  <a:srgbClr val="FFFFFF"/>
                </a:highlight>
                <a:latin typeface="Arial" panose="020B0604020202020204" pitchFamily="34" charset="0"/>
                <a:ea typeface="Arial" panose="020B0604020202020204" pitchFamily="34" charset="0"/>
              </a:rPr>
              <a:t>It is necessary to decide for more than one option as not all learners are placed in accommodation. At </a:t>
            </a:r>
            <a:r>
              <a:rPr lang="en-ZA" dirty="0"/>
              <a:t> </a:t>
            </a:r>
          </a:p>
          <a:p>
            <a:endParaRPr lang="en-ZA" dirty="0"/>
          </a:p>
          <a:p>
            <a:r>
              <a:rPr lang="en-ZA" dirty="0"/>
              <a:t>Should you choose to stay at home </a:t>
            </a:r>
            <a:r>
              <a:rPr lang="en-ZA" sz="1800" dirty="0">
                <a:solidFill>
                  <a:srgbClr val="595959"/>
                </a:solidFill>
                <a:effectLst/>
                <a:highlight>
                  <a:srgbClr val="FFFFFF"/>
                </a:highlight>
                <a:latin typeface="Arial" panose="020B0604020202020204" pitchFamily="34" charset="0"/>
                <a:ea typeface="Arial" panose="020B0604020202020204" pitchFamily="34" charset="0"/>
              </a:rPr>
              <a:t>(assuming the desired university is near where you live)</a:t>
            </a:r>
            <a:r>
              <a:rPr lang="en-ZA" dirty="0"/>
              <a:t>, how could you make alternate arrangements for transport? Discuss briefly in your groups. (2min)</a:t>
            </a:r>
          </a:p>
          <a:p>
            <a:endParaRPr lang="en-ZA" dirty="0"/>
          </a:p>
        </p:txBody>
      </p:sp>
      <p:sp>
        <p:nvSpPr>
          <p:cNvPr id="4" name="Slide Number Placeholder 3"/>
          <p:cNvSpPr>
            <a:spLocks noGrp="1"/>
          </p:cNvSpPr>
          <p:nvPr>
            <p:ph type="sldNum" sz="quarter" idx="5"/>
          </p:nvPr>
        </p:nvSpPr>
        <p:spPr/>
        <p:txBody>
          <a:bodyPr/>
          <a:lstStyle/>
          <a:p>
            <a:fld id="{039439C7-9451-476C-BD07-FCA9B2DBA29A}" type="slidenum">
              <a:rPr lang="en-ZA" smtClean="0"/>
              <a:t>6</a:t>
            </a:fld>
            <a:endParaRPr lang="en-ZA"/>
          </a:p>
        </p:txBody>
      </p:sp>
    </p:spTree>
    <p:extLst>
      <p:ext uri="{BB962C8B-B14F-4D97-AF65-F5344CB8AC3E}">
        <p14:creationId xmlns:p14="http://schemas.microsoft.com/office/powerpoint/2010/main" val="332337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a:p>
            <a:r>
              <a:rPr lang="en-ZA" dirty="0"/>
              <a:t>Slide 7:</a:t>
            </a:r>
          </a:p>
          <a:p>
            <a:endParaRPr lang="en-ZA" dirty="0"/>
          </a:p>
          <a:p>
            <a:r>
              <a:rPr lang="en-ZA" dirty="0"/>
              <a:t>The cost of a course is usually the part that completely overwhelms learners. Looking at these slides we can see for example that the average yearly fees for a course like BA (law) is R51501 (</a:t>
            </a:r>
            <a:r>
              <a:rPr lang="en-ZA" i="1" dirty="0"/>
              <a:t>in 2021</a:t>
            </a:r>
            <a:r>
              <a:rPr lang="en-ZA" dirty="0"/>
              <a:t>). This does not include any textbooks or stationery. And about R15000 would be payable on registration. There are several options for learners to study and obtain funding. Let us look at a few options:</a:t>
            </a:r>
          </a:p>
          <a:p>
            <a:pPr marL="171450" indent="-171450">
              <a:buFont typeface="Arial" panose="020B0604020202020204" pitchFamily="34" charset="0"/>
              <a:buChar char="•"/>
            </a:pPr>
            <a:r>
              <a:rPr lang="en-ZA" b="1" i="1" dirty="0"/>
              <a:t>Parents</a:t>
            </a:r>
            <a:r>
              <a:rPr lang="en-ZA" dirty="0"/>
              <a:t> pay for your fees</a:t>
            </a:r>
          </a:p>
          <a:p>
            <a:pPr marL="171450" indent="-171450">
              <a:buFont typeface="Arial" panose="020B0604020202020204" pitchFamily="34" charset="0"/>
              <a:buChar char="•"/>
            </a:pPr>
            <a:r>
              <a:rPr lang="en-ZA" dirty="0"/>
              <a:t>Take out a </a:t>
            </a:r>
            <a:r>
              <a:rPr lang="en-ZA" b="1" i="1" dirty="0"/>
              <a:t>student loan </a:t>
            </a:r>
            <a:r>
              <a:rPr lang="en-ZA" dirty="0"/>
              <a:t>from an institution like FNB/ ABSA that requires you pay the money back when you are qualified and have a job. In this case you would need someone willing to pay the insurance and interest on the loan monthly.</a:t>
            </a:r>
          </a:p>
          <a:p>
            <a:pPr marL="171450" indent="-171450">
              <a:buFont typeface="Arial" panose="020B0604020202020204" pitchFamily="34" charset="0"/>
              <a:buChar char="•"/>
            </a:pPr>
            <a:r>
              <a:rPr lang="en-ZA" b="1" i="1" dirty="0"/>
              <a:t>Loan</a:t>
            </a:r>
            <a:r>
              <a:rPr lang="en-ZA" dirty="0"/>
              <a:t> through the university is similar to the bank</a:t>
            </a:r>
          </a:p>
          <a:p>
            <a:pPr marL="171450" indent="-171450">
              <a:buFont typeface="Arial" panose="020B0604020202020204" pitchFamily="34" charset="0"/>
              <a:buChar char="•"/>
            </a:pPr>
            <a:r>
              <a:rPr lang="en-ZA" b="1" i="1" dirty="0"/>
              <a:t>Bursaries</a:t>
            </a:r>
            <a:r>
              <a:rPr lang="en-ZA" dirty="0"/>
              <a:t>- this would be money provided for all you would need without the requirement to pay it back. An example would be NASFAS- a bursary for learners who come from a household where parents earn a low income or are unemployed.</a:t>
            </a:r>
          </a:p>
          <a:p>
            <a:pPr marL="171450" indent="-171450">
              <a:buFont typeface="Arial" panose="020B0604020202020204" pitchFamily="34" charset="0"/>
              <a:buChar char="•"/>
            </a:pPr>
            <a:r>
              <a:rPr lang="en-ZA" b="1" i="1" dirty="0"/>
              <a:t>Scholarships</a:t>
            </a:r>
            <a:r>
              <a:rPr lang="en-ZA" dirty="0"/>
              <a:t>- an amount towards study fees but not necessarily the entire amount based on academic achievement.</a:t>
            </a:r>
          </a:p>
          <a:p>
            <a:pPr marL="0" indent="0">
              <a:buFont typeface="Arial" panose="020B0604020202020204" pitchFamily="34" charset="0"/>
              <a:buNone/>
            </a:pPr>
            <a:endParaRPr lang="en-ZA" dirty="0"/>
          </a:p>
          <a:p>
            <a:pPr marL="0" indent="0">
              <a:buFont typeface="Arial" panose="020B0604020202020204" pitchFamily="34" charset="0"/>
              <a:buNone/>
            </a:pPr>
            <a:r>
              <a:rPr lang="en-ZA" dirty="0"/>
              <a:t>Universities often have a list of the scholarships or bursaries available for specific courses.</a:t>
            </a:r>
          </a:p>
          <a:p>
            <a:endParaRPr lang="en-ZA" dirty="0"/>
          </a:p>
        </p:txBody>
      </p:sp>
      <p:sp>
        <p:nvSpPr>
          <p:cNvPr id="4" name="Slide Number Placeholder 3"/>
          <p:cNvSpPr>
            <a:spLocks noGrp="1"/>
          </p:cNvSpPr>
          <p:nvPr>
            <p:ph type="sldNum" sz="quarter" idx="5"/>
          </p:nvPr>
        </p:nvSpPr>
        <p:spPr/>
        <p:txBody>
          <a:bodyPr/>
          <a:lstStyle/>
          <a:p>
            <a:fld id="{039439C7-9451-476C-BD07-FCA9B2DBA29A}" type="slidenum">
              <a:rPr lang="en-ZA" smtClean="0"/>
              <a:t>7</a:t>
            </a:fld>
            <a:endParaRPr lang="en-ZA"/>
          </a:p>
        </p:txBody>
      </p:sp>
    </p:spTree>
    <p:extLst>
      <p:ext uri="{BB962C8B-B14F-4D97-AF65-F5344CB8AC3E}">
        <p14:creationId xmlns:p14="http://schemas.microsoft.com/office/powerpoint/2010/main" val="1491730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Slide 8:</a:t>
            </a:r>
          </a:p>
          <a:p>
            <a:endParaRPr lang="en-ZA" dirty="0"/>
          </a:p>
          <a:p>
            <a:r>
              <a:rPr lang="en-ZA" dirty="0"/>
              <a:t>Once you have completed all your research, you will then need to apply. The website will further assist you with the instructions on how to apply.</a:t>
            </a:r>
          </a:p>
          <a:p>
            <a:endParaRPr lang="en-ZA" dirty="0"/>
          </a:p>
        </p:txBody>
      </p:sp>
      <p:sp>
        <p:nvSpPr>
          <p:cNvPr id="4" name="Slide Number Placeholder 3"/>
          <p:cNvSpPr>
            <a:spLocks noGrp="1"/>
          </p:cNvSpPr>
          <p:nvPr>
            <p:ph type="sldNum" sz="quarter" idx="5"/>
          </p:nvPr>
        </p:nvSpPr>
        <p:spPr/>
        <p:txBody>
          <a:bodyPr/>
          <a:lstStyle/>
          <a:p>
            <a:fld id="{039439C7-9451-476C-BD07-FCA9B2DBA29A}" type="slidenum">
              <a:rPr lang="en-ZA" smtClean="0"/>
              <a:t>8</a:t>
            </a:fld>
            <a:endParaRPr lang="en-ZA"/>
          </a:p>
        </p:txBody>
      </p:sp>
    </p:spTree>
    <p:extLst>
      <p:ext uri="{BB962C8B-B14F-4D97-AF65-F5344CB8AC3E}">
        <p14:creationId xmlns:p14="http://schemas.microsoft.com/office/powerpoint/2010/main" val="3451031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Slide 9 &amp;10: 9min</a:t>
            </a:r>
          </a:p>
          <a:p>
            <a:endParaRPr lang="en-ZA" dirty="0"/>
          </a:p>
          <a:p>
            <a:r>
              <a:rPr lang="en-ZA" dirty="0"/>
              <a:t>Maybe you have carefully considered your options and feel that you need to find a job straight out of school. Be sure that this decision is truly what you want to do and that you have prepared well in advance. This includes researching different job opportunities. In other words, you know what qualifications you need , what you will do, how many hours you will work, what you will get paid and how you will get to and from work.</a:t>
            </a:r>
          </a:p>
          <a:p>
            <a:endParaRPr lang="en-ZA" dirty="0"/>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Before you can actually start looking for a job you will need a CV and career portfolio. The CV </a:t>
            </a:r>
            <a:r>
              <a:rPr lang="en-GB" sz="1200" b="0" i="0" dirty="0">
                <a:solidFill>
                  <a:srgbClr val="4D5156"/>
                </a:solidFill>
                <a:effectLst/>
                <a:latin typeface="arial" panose="020B0604020202020204" pitchFamily="34" charset="0"/>
              </a:rPr>
              <a:t>lists your qualifications for academic employment and the career portfolio serves as a visual picture of your skills. This is really helpful coming out of school when you don’t have much work experience. (allow learners time to write these definitions onto their </a:t>
            </a:r>
            <a:r>
              <a:rPr lang="en-ZA" sz="1800" b="1" i="1" u="sng" dirty="0">
                <a:solidFill>
                  <a:srgbClr val="595959"/>
                </a:solidFill>
                <a:effectLst/>
                <a:latin typeface="Arial" panose="020B0604020202020204" pitchFamily="34" charset="0"/>
                <a:ea typeface="Arial" panose="020B0604020202020204" pitchFamily="34" charset="0"/>
              </a:rPr>
              <a:t>Lesson 2 – Worksheets</a:t>
            </a:r>
            <a:r>
              <a:rPr lang="en-GB" sz="1200" b="0" i="0" dirty="0">
                <a:solidFill>
                  <a:srgbClr val="4D5156"/>
                </a:solidFill>
                <a:effectLst/>
                <a:latin typeface="arial" panose="020B0604020202020204" pitchFamily="34" charset="0"/>
              </a:rPr>
              <a:t>.)</a:t>
            </a:r>
          </a:p>
          <a:p>
            <a:endParaRPr lang="en-ZA" dirty="0"/>
          </a:p>
        </p:txBody>
      </p:sp>
      <p:sp>
        <p:nvSpPr>
          <p:cNvPr id="4" name="Slide Number Placeholder 3"/>
          <p:cNvSpPr>
            <a:spLocks noGrp="1"/>
          </p:cNvSpPr>
          <p:nvPr>
            <p:ph type="sldNum" sz="quarter" idx="5"/>
          </p:nvPr>
        </p:nvSpPr>
        <p:spPr/>
        <p:txBody>
          <a:bodyPr/>
          <a:lstStyle/>
          <a:p>
            <a:fld id="{039439C7-9451-476C-BD07-FCA9B2DBA29A}" type="slidenum">
              <a:rPr lang="en-ZA" smtClean="0"/>
              <a:t>9</a:t>
            </a:fld>
            <a:endParaRPr lang="en-ZA"/>
          </a:p>
        </p:txBody>
      </p:sp>
    </p:spTree>
    <p:extLst>
      <p:ext uri="{BB962C8B-B14F-4D97-AF65-F5344CB8AC3E}">
        <p14:creationId xmlns:p14="http://schemas.microsoft.com/office/powerpoint/2010/main" val="2825987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30D70-B463-4DFE-96AF-BC0283306B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195852CF-9C8D-4C49-9B29-FAAB7A0F55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ADDD8EE2-F61E-41F0-B694-E78FE80BCB0E}"/>
              </a:ext>
            </a:extLst>
          </p:cNvPr>
          <p:cNvSpPr>
            <a:spLocks noGrp="1"/>
          </p:cNvSpPr>
          <p:nvPr>
            <p:ph type="dt" sz="half" idx="10"/>
          </p:nvPr>
        </p:nvSpPr>
        <p:spPr/>
        <p:txBody>
          <a:bodyPr/>
          <a:lstStyle/>
          <a:p>
            <a:fld id="{D44B134C-26FC-48F2-B7DD-EC829F163CDB}" type="datetimeFigureOut">
              <a:rPr lang="en-ZA" smtClean="0"/>
              <a:t>2022/11/08</a:t>
            </a:fld>
            <a:endParaRPr lang="en-ZA"/>
          </a:p>
        </p:txBody>
      </p:sp>
      <p:sp>
        <p:nvSpPr>
          <p:cNvPr id="5" name="Footer Placeholder 4">
            <a:extLst>
              <a:ext uri="{FF2B5EF4-FFF2-40B4-BE49-F238E27FC236}">
                <a16:creationId xmlns:a16="http://schemas.microsoft.com/office/drawing/2014/main" id="{76B08254-CF30-4545-AD7A-761B68E20E75}"/>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4B07E572-DEBA-4354-A720-48B0DB4E7794}"/>
              </a:ext>
            </a:extLst>
          </p:cNvPr>
          <p:cNvSpPr>
            <a:spLocks noGrp="1"/>
          </p:cNvSpPr>
          <p:nvPr>
            <p:ph type="sldNum" sz="quarter" idx="12"/>
          </p:nvPr>
        </p:nvSpPr>
        <p:spPr/>
        <p:txBody>
          <a:bodyPr/>
          <a:lstStyle/>
          <a:p>
            <a:fld id="{19854B23-C250-409E-A87C-4CF71A1F3484}" type="slidenum">
              <a:rPr lang="en-ZA" smtClean="0"/>
              <a:t>‹#›</a:t>
            </a:fld>
            <a:endParaRPr lang="en-ZA"/>
          </a:p>
        </p:txBody>
      </p:sp>
    </p:spTree>
    <p:extLst>
      <p:ext uri="{BB962C8B-B14F-4D97-AF65-F5344CB8AC3E}">
        <p14:creationId xmlns:p14="http://schemas.microsoft.com/office/powerpoint/2010/main" val="3529236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2E1D6-EACB-4D72-B7D2-F1BBCEE6DC6C}"/>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0C89E640-8D93-4030-AFB0-523485B967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E2DB8507-5D9D-4BBB-8E6A-336D5D17864C}"/>
              </a:ext>
            </a:extLst>
          </p:cNvPr>
          <p:cNvSpPr>
            <a:spLocks noGrp="1"/>
          </p:cNvSpPr>
          <p:nvPr>
            <p:ph type="dt" sz="half" idx="10"/>
          </p:nvPr>
        </p:nvSpPr>
        <p:spPr/>
        <p:txBody>
          <a:bodyPr/>
          <a:lstStyle/>
          <a:p>
            <a:fld id="{D44B134C-26FC-48F2-B7DD-EC829F163CDB}" type="datetimeFigureOut">
              <a:rPr lang="en-ZA" smtClean="0"/>
              <a:t>2022/11/08</a:t>
            </a:fld>
            <a:endParaRPr lang="en-ZA"/>
          </a:p>
        </p:txBody>
      </p:sp>
      <p:sp>
        <p:nvSpPr>
          <p:cNvPr id="5" name="Footer Placeholder 4">
            <a:extLst>
              <a:ext uri="{FF2B5EF4-FFF2-40B4-BE49-F238E27FC236}">
                <a16:creationId xmlns:a16="http://schemas.microsoft.com/office/drawing/2014/main" id="{C2602992-079D-446F-B86C-12E5CB3C13FF}"/>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F450F1C-6555-41F2-B718-3AAB7D95E01F}"/>
              </a:ext>
            </a:extLst>
          </p:cNvPr>
          <p:cNvSpPr>
            <a:spLocks noGrp="1"/>
          </p:cNvSpPr>
          <p:nvPr>
            <p:ph type="sldNum" sz="quarter" idx="12"/>
          </p:nvPr>
        </p:nvSpPr>
        <p:spPr/>
        <p:txBody>
          <a:bodyPr/>
          <a:lstStyle/>
          <a:p>
            <a:fld id="{19854B23-C250-409E-A87C-4CF71A1F3484}" type="slidenum">
              <a:rPr lang="en-ZA" smtClean="0"/>
              <a:t>‹#›</a:t>
            </a:fld>
            <a:endParaRPr lang="en-ZA"/>
          </a:p>
        </p:txBody>
      </p:sp>
    </p:spTree>
    <p:extLst>
      <p:ext uri="{BB962C8B-B14F-4D97-AF65-F5344CB8AC3E}">
        <p14:creationId xmlns:p14="http://schemas.microsoft.com/office/powerpoint/2010/main" val="138352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AA7F47-C424-4C8F-8E62-C9DE98CD577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BCCAA17C-19FB-453D-A584-038D28BCB0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FAB4EC5F-4B33-41EA-935B-F62FFF64222B}"/>
              </a:ext>
            </a:extLst>
          </p:cNvPr>
          <p:cNvSpPr>
            <a:spLocks noGrp="1"/>
          </p:cNvSpPr>
          <p:nvPr>
            <p:ph type="dt" sz="half" idx="10"/>
          </p:nvPr>
        </p:nvSpPr>
        <p:spPr/>
        <p:txBody>
          <a:bodyPr/>
          <a:lstStyle/>
          <a:p>
            <a:fld id="{D44B134C-26FC-48F2-B7DD-EC829F163CDB}" type="datetimeFigureOut">
              <a:rPr lang="en-ZA" smtClean="0"/>
              <a:t>2022/11/08</a:t>
            </a:fld>
            <a:endParaRPr lang="en-ZA"/>
          </a:p>
        </p:txBody>
      </p:sp>
      <p:sp>
        <p:nvSpPr>
          <p:cNvPr id="5" name="Footer Placeholder 4">
            <a:extLst>
              <a:ext uri="{FF2B5EF4-FFF2-40B4-BE49-F238E27FC236}">
                <a16:creationId xmlns:a16="http://schemas.microsoft.com/office/drawing/2014/main" id="{495B6DAA-4CE1-4BE7-AC49-4BC8E0BDB587}"/>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6C9F3599-862A-49B0-8643-D10E657E925E}"/>
              </a:ext>
            </a:extLst>
          </p:cNvPr>
          <p:cNvSpPr>
            <a:spLocks noGrp="1"/>
          </p:cNvSpPr>
          <p:nvPr>
            <p:ph type="sldNum" sz="quarter" idx="12"/>
          </p:nvPr>
        </p:nvSpPr>
        <p:spPr/>
        <p:txBody>
          <a:bodyPr/>
          <a:lstStyle/>
          <a:p>
            <a:fld id="{19854B23-C250-409E-A87C-4CF71A1F3484}" type="slidenum">
              <a:rPr lang="en-ZA" smtClean="0"/>
              <a:t>‹#›</a:t>
            </a:fld>
            <a:endParaRPr lang="en-ZA"/>
          </a:p>
        </p:txBody>
      </p:sp>
    </p:spTree>
    <p:extLst>
      <p:ext uri="{BB962C8B-B14F-4D97-AF65-F5344CB8AC3E}">
        <p14:creationId xmlns:p14="http://schemas.microsoft.com/office/powerpoint/2010/main" val="314517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7ADFF-6DD4-471C-A4F3-3F13E6E0C29D}"/>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255AEDDA-B2AB-4BC4-8004-C5B4E1167E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FD9C2B4-E5D4-420A-BE9A-B68C672CB84C}"/>
              </a:ext>
            </a:extLst>
          </p:cNvPr>
          <p:cNvSpPr>
            <a:spLocks noGrp="1"/>
          </p:cNvSpPr>
          <p:nvPr>
            <p:ph type="dt" sz="half" idx="10"/>
          </p:nvPr>
        </p:nvSpPr>
        <p:spPr/>
        <p:txBody>
          <a:bodyPr/>
          <a:lstStyle/>
          <a:p>
            <a:fld id="{D44B134C-26FC-48F2-B7DD-EC829F163CDB}" type="datetimeFigureOut">
              <a:rPr lang="en-ZA" smtClean="0"/>
              <a:t>2022/11/08</a:t>
            </a:fld>
            <a:endParaRPr lang="en-ZA"/>
          </a:p>
        </p:txBody>
      </p:sp>
      <p:sp>
        <p:nvSpPr>
          <p:cNvPr id="5" name="Footer Placeholder 4">
            <a:extLst>
              <a:ext uri="{FF2B5EF4-FFF2-40B4-BE49-F238E27FC236}">
                <a16:creationId xmlns:a16="http://schemas.microsoft.com/office/drawing/2014/main" id="{1F1AB8C6-23FD-4A86-A079-4429DA100A27}"/>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643EC114-F93A-4854-8833-FCDAADA544A7}"/>
              </a:ext>
            </a:extLst>
          </p:cNvPr>
          <p:cNvSpPr>
            <a:spLocks noGrp="1"/>
          </p:cNvSpPr>
          <p:nvPr>
            <p:ph type="sldNum" sz="quarter" idx="12"/>
          </p:nvPr>
        </p:nvSpPr>
        <p:spPr/>
        <p:txBody>
          <a:bodyPr/>
          <a:lstStyle/>
          <a:p>
            <a:fld id="{19854B23-C250-409E-A87C-4CF71A1F3484}" type="slidenum">
              <a:rPr lang="en-ZA" smtClean="0"/>
              <a:t>‹#›</a:t>
            </a:fld>
            <a:endParaRPr lang="en-ZA"/>
          </a:p>
        </p:txBody>
      </p:sp>
    </p:spTree>
    <p:extLst>
      <p:ext uri="{BB962C8B-B14F-4D97-AF65-F5344CB8AC3E}">
        <p14:creationId xmlns:p14="http://schemas.microsoft.com/office/powerpoint/2010/main" val="1587600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42F35-A5F9-4F26-8576-EF7506211D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8F277AE9-7255-48A1-93A8-B33AC6F32C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9B8E7A-08DC-4AD1-91A8-9B5F265CC37D}"/>
              </a:ext>
            </a:extLst>
          </p:cNvPr>
          <p:cNvSpPr>
            <a:spLocks noGrp="1"/>
          </p:cNvSpPr>
          <p:nvPr>
            <p:ph type="dt" sz="half" idx="10"/>
          </p:nvPr>
        </p:nvSpPr>
        <p:spPr/>
        <p:txBody>
          <a:bodyPr/>
          <a:lstStyle/>
          <a:p>
            <a:fld id="{D44B134C-26FC-48F2-B7DD-EC829F163CDB}" type="datetimeFigureOut">
              <a:rPr lang="en-ZA" smtClean="0"/>
              <a:t>2022/11/08</a:t>
            </a:fld>
            <a:endParaRPr lang="en-ZA"/>
          </a:p>
        </p:txBody>
      </p:sp>
      <p:sp>
        <p:nvSpPr>
          <p:cNvPr id="5" name="Footer Placeholder 4">
            <a:extLst>
              <a:ext uri="{FF2B5EF4-FFF2-40B4-BE49-F238E27FC236}">
                <a16:creationId xmlns:a16="http://schemas.microsoft.com/office/drawing/2014/main" id="{E5424C3A-F547-4C80-9545-0F4C8DC48FA5}"/>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656D50B4-222A-4FBB-A227-5F7222D8641E}"/>
              </a:ext>
            </a:extLst>
          </p:cNvPr>
          <p:cNvSpPr>
            <a:spLocks noGrp="1"/>
          </p:cNvSpPr>
          <p:nvPr>
            <p:ph type="sldNum" sz="quarter" idx="12"/>
          </p:nvPr>
        </p:nvSpPr>
        <p:spPr/>
        <p:txBody>
          <a:bodyPr/>
          <a:lstStyle/>
          <a:p>
            <a:fld id="{19854B23-C250-409E-A87C-4CF71A1F3484}" type="slidenum">
              <a:rPr lang="en-ZA" smtClean="0"/>
              <a:t>‹#›</a:t>
            </a:fld>
            <a:endParaRPr lang="en-ZA"/>
          </a:p>
        </p:txBody>
      </p:sp>
    </p:spTree>
    <p:extLst>
      <p:ext uri="{BB962C8B-B14F-4D97-AF65-F5344CB8AC3E}">
        <p14:creationId xmlns:p14="http://schemas.microsoft.com/office/powerpoint/2010/main" val="1481608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D579D-75CA-4EC5-BCBE-02A8FEB46BB9}"/>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8DA887E5-503F-418F-BFAB-FCC50C9655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ED14E153-741E-4820-A82B-8E64BA1D42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BBD81ED0-8A4C-4E95-BE70-9F4EA35CCA5B}"/>
              </a:ext>
            </a:extLst>
          </p:cNvPr>
          <p:cNvSpPr>
            <a:spLocks noGrp="1"/>
          </p:cNvSpPr>
          <p:nvPr>
            <p:ph type="dt" sz="half" idx="10"/>
          </p:nvPr>
        </p:nvSpPr>
        <p:spPr/>
        <p:txBody>
          <a:bodyPr/>
          <a:lstStyle/>
          <a:p>
            <a:fld id="{D44B134C-26FC-48F2-B7DD-EC829F163CDB}" type="datetimeFigureOut">
              <a:rPr lang="en-ZA" smtClean="0"/>
              <a:t>2022/11/08</a:t>
            </a:fld>
            <a:endParaRPr lang="en-ZA"/>
          </a:p>
        </p:txBody>
      </p:sp>
      <p:sp>
        <p:nvSpPr>
          <p:cNvPr id="6" name="Footer Placeholder 5">
            <a:extLst>
              <a:ext uri="{FF2B5EF4-FFF2-40B4-BE49-F238E27FC236}">
                <a16:creationId xmlns:a16="http://schemas.microsoft.com/office/drawing/2014/main" id="{EFF78039-F8C6-40A3-8379-E1EEE39830DA}"/>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D4ED4810-855C-4FF9-8F92-4FA7721BAA52}"/>
              </a:ext>
            </a:extLst>
          </p:cNvPr>
          <p:cNvSpPr>
            <a:spLocks noGrp="1"/>
          </p:cNvSpPr>
          <p:nvPr>
            <p:ph type="sldNum" sz="quarter" idx="12"/>
          </p:nvPr>
        </p:nvSpPr>
        <p:spPr/>
        <p:txBody>
          <a:bodyPr/>
          <a:lstStyle/>
          <a:p>
            <a:fld id="{19854B23-C250-409E-A87C-4CF71A1F3484}" type="slidenum">
              <a:rPr lang="en-ZA" smtClean="0"/>
              <a:t>‹#›</a:t>
            </a:fld>
            <a:endParaRPr lang="en-ZA"/>
          </a:p>
        </p:txBody>
      </p:sp>
    </p:spTree>
    <p:extLst>
      <p:ext uri="{BB962C8B-B14F-4D97-AF65-F5344CB8AC3E}">
        <p14:creationId xmlns:p14="http://schemas.microsoft.com/office/powerpoint/2010/main" val="3616087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90F16-926D-464B-A59C-45A1271E79DC}"/>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343BCFD7-D9A8-4F38-B35F-E71982CB9D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A99249-FC14-493B-AB85-381E7E8DBA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C324C77F-7C8A-4021-B50C-4514C7E5C5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396038-CAF3-4394-A456-E39ABF6748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4C9B6C68-3E68-478D-9608-572D1F4160CF}"/>
              </a:ext>
            </a:extLst>
          </p:cNvPr>
          <p:cNvSpPr>
            <a:spLocks noGrp="1"/>
          </p:cNvSpPr>
          <p:nvPr>
            <p:ph type="dt" sz="half" idx="10"/>
          </p:nvPr>
        </p:nvSpPr>
        <p:spPr/>
        <p:txBody>
          <a:bodyPr/>
          <a:lstStyle/>
          <a:p>
            <a:fld id="{D44B134C-26FC-48F2-B7DD-EC829F163CDB}" type="datetimeFigureOut">
              <a:rPr lang="en-ZA" smtClean="0"/>
              <a:t>2022/11/08</a:t>
            </a:fld>
            <a:endParaRPr lang="en-ZA"/>
          </a:p>
        </p:txBody>
      </p:sp>
      <p:sp>
        <p:nvSpPr>
          <p:cNvPr id="8" name="Footer Placeholder 7">
            <a:extLst>
              <a:ext uri="{FF2B5EF4-FFF2-40B4-BE49-F238E27FC236}">
                <a16:creationId xmlns:a16="http://schemas.microsoft.com/office/drawing/2014/main" id="{F0515327-BA97-44F9-905F-20785BDC74CE}"/>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16FCDE31-255C-478D-B98F-E438A738273D}"/>
              </a:ext>
            </a:extLst>
          </p:cNvPr>
          <p:cNvSpPr>
            <a:spLocks noGrp="1"/>
          </p:cNvSpPr>
          <p:nvPr>
            <p:ph type="sldNum" sz="quarter" idx="12"/>
          </p:nvPr>
        </p:nvSpPr>
        <p:spPr/>
        <p:txBody>
          <a:bodyPr/>
          <a:lstStyle/>
          <a:p>
            <a:fld id="{19854B23-C250-409E-A87C-4CF71A1F3484}" type="slidenum">
              <a:rPr lang="en-ZA" smtClean="0"/>
              <a:t>‹#›</a:t>
            </a:fld>
            <a:endParaRPr lang="en-ZA"/>
          </a:p>
        </p:txBody>
      </p:sp>
    </p:spTree>
    <p:extLst>
      <p:ext uri="{BB962C8B-B14F-4D97-AF65-F5344CB8AC3E}">
        <p14:creationId xmlns:p14="http://schemas.microsoft.com/office/powerpoint/2010/main" val="3204461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C9EDE-60B9-4EBE-BEA6-81FAC63D6991}"/>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3DD79E30-08FB-4DB3-BD0B-E3711C4F08DD}"/>
              </a:ext>
            </a:extLst>
          </p:cNvPr>
          <p:cNvSpPr>
            <a:spLocks noGrp="1"/>
          </p:cNvSpPr>
          <p:nvPr>
            <p:ph type="dt" sz="half" idx="10"/>
          </p:nvPr>
        </p:nvSpPr>
        <p:spPr/>
        <p:txBody>
          <a:bodyPr/>
          <a:lstStyle/>
          <a:p>
            <a:fld id="{D44B134C-26FC-48F2-B7DD-EC829F163CDB}" type="datetimeFigureOut">
              <a:rPr lang="en-ZA" smtClean="0"/>
              <a:t>2022/11/08</a:t>
            </a:fld>
            <a:endParaRPr lang="en-ZA"/>
          </a:p>
        </p:txBody>
      </p:sp>
      <p:sp>
        <p:nvSpPr>
          <p:cNvPr id="4" name="Footer Placeholder 3">
            <a:extLst>
              <a:ext uri="{FF2B5EF4-FFF2-40B4-BE49-F238E27FC236}">
                <a16:creationId xmlns:a16="http://schemas.microsoft.com/office/drawing/2014/main" id="{83733ADA-0670-4F65-9A51-C36A4B20A1D4}"/>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3FD1A6CF-29C8-4501-88F1-D4FB10370F7E}"/>
              </a:ext>
            </a:extLst>
          </p:cNvPr>
          <p:cNvSpPr>
            <a:spLocks noGrp="1"/>
          </p:cNvSpPr>
          <p:nvPr>
            <p:ph type="sldNum" sz="quarter" idx="12"/>
          </p:nvPr>
        </p:nvSpPr>
        <p:spPr/>
        <p:txBody>
          <a:bodyPr/>
          <a:lstStyle/>
          <a:p>
            <a:fld id="{19854B23-C250-409E-A87C-4CF71A1F3484}" type="slidenum">
              <a:rPr lang="en-ZA" smtClean="0"/>
              <a:t>‹#›</a:t>
            </a:fld>
            <a:endParaRPr lang="en-ZA"/>
          </a:p>
        </p:txBody>
      </p:sp>
    </p:spTree>
    <p:extLst>
      <p:ext uri="{BB962C8B-B14F-4D97-AF65-F5344CB8AC3E}">
        <p14:creationId xmlns:p14="http://schemas.microsoft.com/office/powerpoint/2010/main" val="894190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439581-D12E-4697-A370-AF17C96340FC}"/>
              </a:ext>
            </a:extLst>
          </p:cNvPr>
          <p:cNvSpPr>
            <a:spLocks noGrp="1"/>
          </p:cNvSpPr>
          <p:nvPr>
            <p:ph type="dt" sz="half" idx="10"/>
          </p:nvPr>
        </p:nvSpPr>
        <p:spPr/>
        <p:txBody>
          <a:bodyPr/>
          <a:lstStyle/>
          <a:p>
            <a:fld id="{D44B134C-26FC-48F2-B7DD-EC829F163CDB}" type="datetimeFigureOut">
              <a:rPr lang="en-ZA" smtClean="0"/>
              <a:t>2022/11/08</a:t>
            </a:fld>
            <a:endParaRPr lang="en-ZA"/>
          </a:p>
        </p:txBody>
      </p:sp>
      <p:sp>
        <p:nvSpPr>
          <p:cNvPr id="3" name="Footer Placeholder 2">
            <a:extLst>
              <a:ext uri="{FF2B5EF4-FFF2-40B4-BE49-F238E27FC236}">
                <a16:creationId xmlns:a16="http://schemas.microsoft.com/office/drawing/2014/main" id="{01554014-2312-46C4-8F81-89806A0CDE3A}"/>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1F718F18-4F8F-4A4B-A868-44C681DE0085}"/>
              </a:ext>
            </a:extLst>
          </p:cNvPr>
          <p:cNvSpPr>
            <a:spLocks noGrp="1"/>
          </p:cNvSpPr>
          <p:nvPr>
            <p:ph type="sldNum" sz="quarter" idx="12"/>
          </p:nvPr>
        </p:nvSpPr>
        <p:spPr/>
        <p:txBody>
          <a:bodyPr/>
          <a:lstStyle/>
          <a:p>
            <a:fld id="{19854B23-C250-409E-A87C-4CF71A1F3484}" type="slidenum">
              <a:rPr lang="en-ZA" smtClean="0"/>
              <a:t>‹#›</a:t>
            </a:fld>
            <a:endParaRPr lang="en-ZA"/>
          </a:p>
        </p:txBody>
      </p:sp>
    </p:spTree>
    <p:extLst>
      <p:ext uri="{BB962C8B-B14F-4D97-AF65-F5344CB8AC3E}">
        <p14:creationId xmlns:p14="http://schemas.microsoft.com/office/powerpoint/2010/main" val="3253962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436B9-76B5-4443-A502-6ACF6ABD2D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09173A20-5449-467F-8DAF-A2E313B489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56BA5F4F-72C7-4DBF-91CC-F5FFB42C4F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CA6A4D-1544-4883-ACD5-B345F91CE076}"/>
              </a:ext>
            </a:extLst>
          </p:cNvPr>
          <p:cNvSpPr>
            <a:spLocks noGrp="1"/>
          </p:cNvSpPr>
          <p:nvPr>
            <p:ph type="dt" sz="half" idx="10"/>
          </p:nvPr>
        </p:nvSpPr>
        <p:spPr/>
        <p:txBody>
          <a:bodyPr/>
          <a:lstStyle/>
          <a:p>
            <a:fld id="{D44B134C-26FC-48F2-B7DD-EC829F163CDB}" type="datetimeFigureOut">
              <a:rPr lang="en-ZA" smtClean="0"/>
              <a:t>2022/11/08</a:t>
            </a:fld>
            <a:endParaRPr lang="en-ZA"/>
          </a:p>
        </p:txBody>
      </p:sp>
      <p:sp>
        <p:nvSpPr>
          <p:cNvPr id="6" name="Footer Placeholder 5">
            <a:extLst>
              <a:ext uri="{FF2B5EF4-FFF2-40B4-BE49-F238E27FC236}">
                <a16:creationId xmlns:a16="http://schemas.microsoft.com/office/drawing/2014/main" id="{59F1C4D1-3E29-454D-8CB1-50D0E5E9EF6C}"/>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98C40EE2-B9DC-423F-B8FB-C343E7B16601}"/>
              </a:ext>
            </a:extLst>
          </p:cNvPr>
          <p:cNvSpPr>
            <a:spLocks noGrp="1"/>
          </p:cNvSpPr>
          <p:nvPr>
            <p:ph type="sldNum" sz="quarter" idx="12"/>
          </p:nvPr>
        </p:nvSpPr>
        <p:spPr/>
        <p:txBody>
          <a:bodyPr/>
          <a:lstStyle/>
          <a:p>
            <a:fld id="{19854B23-C250-409E-A87C-4CF71A1F3484}" type="slidenum">
              <a:rPr lang="en-ZA" smtClean="0"/>
              <a:t>‹#›</a:t>
            </a:fld>
            <a:endParaRPr lang="en-ZA"/>
          </a:p>
        </p:txBody>
      </p:sp>
    </p:spTree>
    <p:extLst>
      <p:ext uri="{BB962C8B-B14F-4D97-AF65-F5344CB8AC3E}">
        <p14:creationId xmlns:p14="http://schemas.microsoft.com/office/powerpoint/2010/main" val="3006066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D5465-FFBB-4FCB-96CC-16E0CFFA7B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EC7B823E-6AC9-47BF-A693-3FA660A12B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2106DEDA-D34E-4CF7-A26E-9848316D6C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A3F411-F299-4E64-B83B-E132F4FCA34A}"/>
              </a:ext>
            </a:extLst>
          </p:cNvPr>
          <p:cNvSpPr>
            <a:spLocks noGrp="1"/>
          </p:cNvSpPr>
          <p:nvPr>
            <p:ph type="dt" sz="half" idx="10"/>
          </p:nvPr>
        </p:nvSpPr>
        <p:spPr/>
        <p:txBody>
          <a:bodyPr/>
          <a:lstStyle/>
          <a:p>
            <a:fld id="{D44B134C-26FC-48F2-B7DD-EC829F163CDB}" type="datetimeFigureOut">
              <a:rPr lang="en-ZA" smtClean="0"/>
              <a:t>2022/11/08</a:t>
            </a:fld>
            <a:endParaRPr lang="en-ZA"/>
          </a:p>
        </p:txBody>
      </p:sp>
      <p:sp>
        <p:nvSpPr>
          <p:cNvPr id="6" name="Footer Placeholder 5">
            <a:extLst>
              <a:ext uri="{FF2B5EF4-FFF2-40B4-BE49-F238E27FC236}">
                <a16:creationId xmlns:a16="http://schemas.microsoft.com/office/drawing/2014/main" id="{9C6BD795-A9B3-4AC5-8142-3BC393143600}"/>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D33BCE8F-D316-4192-8A19-578DDC260404}"/>
              </a:ext>
            </a:extLst>
          </p:cNvPr>
          <p:cNvSpPr>
            <a:spLocks noGrp="1"/>
          </p:cNvSpPr>
          <p:nvPr>
            <p:ph type="sldNum" sz="quarter" idx="12"/>
          </p:nvPr>
        </p:nvSpPr>
        <p:spPr/>
        <p:txBody>
          <a:bodyPr/>
          <a:lstStyle/>
          <a:p>
            <a:fld id="{19854B23-C250-409E-A87C-4CF71A1F3484}" type="slidenum">
              <a:rPr lang="en-ZA" smtClean="0"/>
              <a:t>‹#›</a:t>
            </a:fld>
            <a:endParaRPr lang="en-ZA"/>
          </a:p>
        </p:txBody>
      </p:sp>
    </p:spTree>
    <p:extLst>
      <p:ext uri="{BB962C8B-B14F-4D97-AF65-F5344CB8AC3E}">
        <p14:creationId xmlns:p14="http://schemas.microsoft.com/office/powerpoint/2010/main" val="4069818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F0918A-6CA4-4437-BC58-3C0FBFB68D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A09D4C58-7AF8-4B5F-8C44-E383A4E527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F6EA376E-D834-44F1-87A6-91DF2DECAA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4B134C-26FC-48F2-B7DD-EC829F163CDB}" type="datetimeFigureOut">
              <a:rPr lang="en-ZA" smtClean="0"/>
              <a:t>2022/11/08</a:t>
            </a:fld>
            <a:endParaRPr lang="en-ZA"/>
          </a:p>
        </p:txBody>
      </p:sp>
      <p:sp>
        <p:nvSpPr>
          <p:cNvPr id="5" name="Footer Placeholder 4">
            <a:extLst>
              <a:ext uri="{FF2B5EF4-FFF2-40B4-BE49-F238E27FC236}">
                <a16:creationId xmlns:a16="http://schemas.microsoft.com/office/drawing/2014/main" id="{D050DEC2-E0EB-42DF-8A91-3D3358BB00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4D6A21D4-81CF-4CFF-A02A-5DB24850AC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854B23-C250-409E-A87C-4CF71A1F3484}" type="slidenum">
              <a:rPr lang="en-ZA" smtClean="0"/>
              <a:t>‹#›</a:t>
            </a:fld>
            <a:endParaRPr lang="en-ZA"/>
          </a:p>
        </p:txBody>
      </p:sp>
    </p:spTree>
    <p:extLst>
      <p:ext uri="{BB962C8B-B14F-4D97-AF65-F5344CB8AC3E}">
        <p14:creationId xmlns:p14="http://schemas.microsoft.com/office/powerpoint/2010/main" val="1433126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21.pn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Content Placeholder 8" descr="A picture containing text&#10;&#10;Description automatically generated">
            <a:extLst>
              <a:ext uri="{FF2B5EF4-FFF2-40B4-BE49-F238E27FC236}">
                <a16:creationId xmlns:a16="http://schemas.microsoft.com/office/drawing/2014/main" id="{CEEB6B8E-EFAB-4A02-804C-31A229C332A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3452"/>
          <a:stretch/>
        </p:blipFill>
        <p:spPr>
          <a:xfrm>
            <a:off x="-1504" y="1282"/>
            <a:ext cx="12191980" cy="6856718"/>
          </a:xfrm>
          <a:prstGeom prst="rect">
            <a:avLst/>
          </a:prstGeom>
        </p:spPr>
      </p:pic>
      <p:pic>
        <p:nvPicPr>
          <p:cNvPr id="2" name="Picture 2">
            <a:extLst>
              <a:ext uri="{FF2B5EF4-FFF2-40B4-BE49-F238E27FC236}">
                <a16:creationId xmlns:a16="http://schemas.microsoft.com/office/drawing/2014/main" id="{866180C1-6C68-EEC9-A1CE-5DB0DB8046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4387" y="1"/>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0828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26" name="Picture 2" descr="How to Use LinkedIn Effectively During Your Job Search | TopResume">
            <a:extLst>
              <a:ext uri="{FF2B5EF4-FFF2-40B4-BE49-F238E27FC236}">
                <a16:creationId xmlns:a16="http://schemas.microsoft.com/office/drawing/2014/main" id="{30C854FC-B322-4A45-AF80-90AF8E2F24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5050" y="2908300"/>
            <a:ext cx="5586413" cy="3111500"/>
          </a:xfrm>
          <a:prstGeom prst="rect">
            <a:avLst/>
          </a:prstGeom>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1CA7AF9-BD49-44A1-AAD8-DBFBFBF5BEDC}"/>
              </a:ext>
            </a:extLst>
          </p:cNvPr>
          <p:cNvPicPr>
            <a:picLocks noChangeAspect="1"/>
          </p:cNvPicPr>
          <p:nvPr/>
        </p:nvPicPr>
        <p:blipFill rotWithShape="1">
          <a:blip r:embed="rId5"/>
          <a:srcRect l="33751" t="19593" r="9779" b="9911"/>
          <a:stretch/>
        </p:blipFill>
        <p:spPr>
          <a:xfrm>
            <a:off x="6689725" y="2908300"/>
            <a:ext cx="4464050" cy="3111500"/>
          </a:xfrm>
          <a:prstGeom prst="rect">
            <a:avLst/>
          </a:prstGeom>
        </p:spPr>
      </p:pic>
      <p:sp>
        <p:nvSpPr>
          <p:cNvPr id="2" name="Title 1">
            <a:extLst>
              <a:ext uri="{FF2B5EF4-FFF2-40B4-BE49-F238E27FC236}">
                <a16:creationId xmlns:a16="http://schemas.microsoft.com/office/drawing/2014/main" id="{23854207-CEC2-4DC1-8BB5-1B1152AA5905}"/>
              </a:ext>
            </a:extLst>
          </p:cNvPr>
          <p:cNvSpPr>
            <a:spLocks noGrp="1"/>
          </p:cNvSpPr>
          <p:nvPr>
            <p:ph type="title"/>
          </p:nvPr>
        </p:nvSpPr>
        <p:spPr>
          <a:xfrm>
            <a:off x="1179226" y="826680"/>
            <a:ext cx="9833548" cy="1325563"/>
          </a:xfrm>
        </p:spPr>
        <p:txBody>
          <a:bodyPr>
            <a:normAutofit/>
          </a:bodyPr>
          <a:lstStyle/>
          <a:p>
            <a:pPr algn="ctr"/>
            <a:r>
              <a:rPr lang="en-ZA" sz="4000">
                <a:solidFill>
                  <a:srgbClr val="FFFFFF"/>
                </a:solidFill>
              </a:rPr>
              <a:t>Digital platforms</a:t>
            </a:r>
          </a:p>
        </p:txBody>
      </p:sp>
      <p:pic>
        <p:nvPicPr>
          <p:cNvPr id="3" name="Picture 2">
            <a:extLst>
              <a:ext uri="{FF2B5EF4-FFF2-40B4-BE49-F238E27FC236}">
                <a16:creationId xmlns:a16="http://schemas.microsoft.com/office/drawing/2014/main" id="{456E468E-EA37-1A74-9365-C21E638DA7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24387" y="1"/>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3872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80C2B-E366-4FF7-9DFE-47DF0FEF6A46}"/>
              </a:ext>
            </a:extLst>
          </p:cNvPr>
          <p:cNvSpPr>
            <a:spLocks noGrp="1"/>
          </p:cNvSpPr>
          <p:nvPr>
            <p:ph type="title"/>
          </p:nvPr>
        </p:nvSpPr>
        <p:spPr/>
        <p:txBody>
          <a:bodyPr/>
          <a:lstStyle/>
          <a:p>
            <a:endParaRPr lang="en-ZA"/>
          </a:p>
        </p:txBody>
      </p:sp>
      <p:sp>
        <p:nvSpPr>
          <p:cNvPr id="3" name="Content Placeholder 2">
            <a:extLst>
              <a:ext uri="{FF2B5EF4-FFF2-40B4-BE49-F238E27FC236}">
                <a16:creationId xmlns:a16="http://schemas.microsoft.com/office/drawing/2014/main" id="{2B0FF5F5-63F9-471A-8D35-BAB3124BD32F}"/>
              </a:ext>
            </a:extLst>
          </p:cNvPr>
          <p:cNvSpPr>
            <a:spLocks noGrp="1"/>
          </p:cNvSpPr>
          <p:nvPr>
            <p:ph idx="1"/>
          </p:nvPr>
        </p:nvSpPr>
        <p:spPr/>
        <p:txBody>
          <a:bodyPr/>
          <a:lstStyle/>
          <a:p>
            <a:endParaRPr lang="en-ZA"/>
          </a:p>
        </p:txBody>
      </p:sp>
      <p:pic>
        <p:nvPicPr>
          <p:cNvPr id="4" name="Content Placeholder 4">
            <a:extLst>
              <a:ext uri="{FF2B5EF4-FFF2-40B4-BE49-F238E27FC236}">
                <a16:creationId xmlns:a16="http://schemas.microsoft.com/office/drawing/2014/main" id="{58B1ED8A-5EE5-4675-A30E-D13DB804BB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47725"/>
            <a:ext cx="12192000" cy="8134351"/>
          </a:xfrm>
          <a:prstGeom prst="rect">
            <a:avLst/>
          </a:prstGeom>
        </p:spPr>
      </p:pic>
      <p:sp>
        <p:nvSpPr>
          <p:cNvPr id="6" name="TextBox 5">
            <a:extLst>
              <a:ext uri="{FF2B5EF4-FFF2-40B4-BE49-F238E27FC236}">
                <a16:creationId xmlns:a16="http://schemas.microsoft.com/office/drawing/2014/main" id="{94D81142-945A-43EF-A24A-FE2C61EDB5C1}"/>
              </a:ext>
            </a:extLst>
          </p:cNvPr>
          <p:cNvSpPr txBox="1"/>
          <p:nvPr/>
        </p:nvSpPr>
        <p:spPr>
          <a:xfrm>
            <a:off x="323934" y="1027906"/>
            <a:ext cx="10372311" cy="6201698"/>
          </a:xfrm>
          <a:prstGeom prst="rect">
            <a:avLst/>
          </a:prstGeom>
          <a:noFill/>
        </p:spPr>
        <p:txBody>
          <a:bodyPr wrap="square" rtlCol="0">
            <a:spAutoFit/>
          </a:bodyPr>
          <a:lstStyle/>
          <a:p>
            <a:pPr marL="349250" indent="-349250">
              <a:buFont typeface="Arial" panose="020B0604020202020204" pitchFamily="34" charset="0"/>
              <a:buChar char="•"/>
            </a:pPr>
            <a:r>
              <a:rPr lang="en-ZA" sz="2500" dirty="0">
                <a:solidFill>
                  <a:srgbClr val="FFFF00"/>
                </a:solidFill>
              </a:rPr>
              <a:t>With the knowledge that you have gained about studying after </a:t>
            </a:r>
            <a:r>
              <a:rPr lang="en-ZA" sz="2500">
                <a:solidFill>
                  <a:srgbClr val="FFFF00"/>
                </a:solidFill>
              </a:rPr>
              <a:t>school,</a:t>
            </a:r>
            <a:br>
              <a:rPr lang="en-ZA" sz="2500">
                <a:solidFill>
                  <a:srgbClr val="FFFF00"/>
                </a:solidFill>
              </a:rPr>
            </a:br>
            <a:r>
              <a:rPr lang="en-ZA" sz="2500">
                <a:solidFill>
                  <a:srgbClr val="FFFF00"/>
                </a:solidFill>
              </a:rPr>
              <a:t>reflect </a:t>
            </a:r>
            <a:r>
              <a:rPr lang="en-ZA" sz="2500" dirty="0">
                <a:solidFill>
                  <a:srgbClr val="FFFF00"/>
                </a:solidFill>
              </a:rPr>
              <a:t>on how you feel about your options for the future.</a:t>
            </a:r>
          </a:p>
          <a:p>
            <a:endParaRPr lang="en-GB" sz="2500" dirty="0">
              <a:solidFill>
                <a:srgbClr val="FFFF00"/>
              </a:solidFill>
            </a:endParaRPr>
          </a:p>
          <a:p>
            <a:pPr marL="349250" indent="-349250">
              <a:buFont typeface="Arial" panose="020B0604020202020204" pitchFamily="34" charset="0"/>
              <a:buChar char="•"/>
            </a:pPr>
            <a:r>
              <a:rPr lang="en-GB" sz="2500" dirty="0">
                <a:solidFill>
                  <a:srgbClr val="FFFF00"/>
                </a:solidFill>
              </a:rPr>
              <a:t>What advice would you give to a friend who would like to study but cannot comprehend where the finances would come from to study .</a:t>
            </a:r>
          </a:p>
          <a:p>
            <a:pPr marL="349250" indent="-349250">
              <a:buFont typeface="Arial" panose="020B0604020202020204" pitchFamily="34" charset="0"/>
              <a:buChar char="•"/>
            </a:pPr>
            <a:r>
              <a:rPr lang="en-GB" sz="2500" dirty="0">
                <a:solidFill>
                  <a:srgbClr val="FFFF00"/>
                </a:solidFill>
              </a:rPr>
              <a:t>Certain responsibilities would change leaving home. </a:t>
            </a:r>
            <a:br>
              <a:rPr lang="en-GB" sz="2500" dirty="0">
                <a:solidFill>
                  <a:srgbClr val="FFFF00"/>
                </a:solidFill>
              </a:rPr>
            </a:br>
            <a:r>
              <a:rPr lang="en-ZA" sz="2400" dirty="0">
                <a:solidFill>
                  <a:srgbClr val="FFFF00"/>
                </a:solidFill>
                <a:effectLst/>
                <a:ea typeface="Calibri" panose="020F0502020204030204" pitchFamily="34" charset="0"/>
                <a:cs typeface="Times New Roman" panose="02020603050405020304" pitchFamily="18" charset="0"/>
              </a:rPr>
              <a:t>Rate yourself in your ability to complete the following skilfully. </a:t>
            </a:r>
            <a:br>
              <a:rPr lang="en-ZA" sz="2400" dirty="0">
                <a:solidFill>
                  <a:srgbClr val="FFFF00"/>
                </a:solidFill>
                <a:effectLst/>
                <a:ea typeface="Calibri" panose="020F0502020204030204" pitchFamily="34" charset="0"/>
                <a:cs typeface="Times New Roman" panose="02020603050405020304" pitchFamily="18" charset="0"/>
              </a:rPr>
            </a:br>
            <a:r>
              <a:rPr lang="en-ZA" sz="2400" dirty="0">
                <a:solidFill>
                  <a:srgbClr val="FFFF00"/>
                </a:solidFill>
                <a:effectLst/>
                <a:ea typeface="Calibri" panose="020F0502020204030204" pitchFamily="34" charset="0"/>
                <a:cs typeface="Times New Roman" panose="02020603050405020304" pitchFamily="18" charset="0"/>
              </a:rPr>
              <a:t>(1 = needs work and 5 = very capable.)</a:t>
            </a:r>
            <a:r>
              <a:rPr lang="en-GB" sz="2400" dirty="0">
                <a:solidFill>
                  <a:srgbClr val="FFFF00"/>
                </a:solidFill>
              </a:rPr>
              <a:t> </a:t>
            </a:r>
          </a:p>
          <a:p>
            <a:r>
              <a:rPr lang="en-ZA" sz="2500" dirty="0">
                <a:solidFill>
                  <a:srgbClr val="FFFF00"/>
                </a:solidFill>
              </a:rPr>
              <a:t>	* cooking for yourself</a:t>
            </a:r>
          </a:p>
          <a:p>
            <a:r>
              <a:rPr lang="en-ZA" sz="2500" dirty="0">
                <a:solidFill>
                  <a:srgbClr val="FFFF00"/>
                </a:solidFill>
              </a:rPr>
              <a:t>	* doing your own washing</a:t>
            </a:r>
          </a:p>
          <a:p>
            <a:r>
              <a:rPr lang="en-ZA" sz="2500" dirty="0">
                <a:solidFill>
                  <a:srgbClr val="FFFF00"/>
                </a:solidFill>
              </a:rPr>
              <a:t>	* managing your money to buy groceries, petrol toiletries</a:t>
            </a:r>
          </a:p>
          <a:p>
            <a:r>
              <a:rPr lang="en-ZA" sz="2500" dirty="0">
                <a:solidFill>
                  <a:srgbClr val="FFFF00"/>
                </a:solidFill>
              </a:rPr>
              <a:t>	* cleaning your room / apartment or accommodation</a:t>
            </a:r>
          </a:p>
          <a:p>
            <a:r>
              <a:rPr lang="en-ZA" sz="2500" dirty="0">
                <a:solidFill>
                  <a:srgbClr val="FFFF00"/>
                </a:solidFill>
              </a:rPr>
              <a:t>	* driving to and from work / university</a:t>
            </a:r>
          </a:p>
          <a:p>
            <a:pPr marL="349250" indent="-349250"/>
            <a:r>
              <a:rPr lang="en-ZA" sz="2400" dirty="0">
                <a:solidFill>
                  <a:srgbClr val="FFFF00"/>
                </a:solidFill>
                <a:effectLst/>
                <a:ea typeface="Calibri" panose="020F0502020204030204" pitchFamily="34" charset="0"/>
                <a:cs typeface="Times New Roman" panose="02020603050405020304" pitchFamily="18" charset="0"/>
              </a:rPr>
              <a:t>     For all the 1’s, write a plan on how you intend to improve these skills while still living at home.</a:t>
            </a:r>
            <a:endParaRPr lang="en-ZA" sz="2400" dirty="0">
              <a:solidFill>
                <a:schemeClr val="bg1"/>
              </a:solidFill>
            </a:endParaRPr>
          </a:p>
          <a:p>
            <a:endParaRPr lang="en-ZA" dirty="0">
              <a:solidFill>
                <a:schemeClr val="bg1"/>
              </a:solidFill>
            </a:endParaRPr>
          </a:p>
        </p:txBody>
      </p:sp>
      <p:pic>
        <p:nvPicPr>
          <p:cNvPr id="5" name="Picture 2">
            <a:extLst>
              <a:ext uri="{FF2B5EF4-FFF2-40B4-BE49-F238E27FC236}">
                <a16:creationId xmlns:a16="http://schemas.microsoft.com/office/drawing/2014/main" id="{F501B3FE-EA05-BDA3-1FCC-CC9C4131FD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4387" y="1"/>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1680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7841-3162-48F5-B541-A8D7F8E73530}"/>
              </a:ext>
            </a:extLst>
          </p:cNvPr>
          <p:cNvSpPr>
            <a:spLocks noGrp="1"/>
          </p:cNvSpPr>
          <p:nvPr>
            <p:ph type="ctrTitle"/>
          </p:nvPr>
        </p:nvSpPr>
        <p:spPr/>
        <p:txBody>
          <a:bodyPr/>
          <a:lstStyle/>
          <a:p>
            <a:endParaRPr lang="en-ZA"/>
          </a:p>
        </p:txBody>
      </p:sp>
      <p:sp>
        <p:nvSpPr>
          <p:cNvPr id="3" name="Subtitle 2">
            <a:extLst>
              <a:ext uri="{FF2B5EF4-FFF2-40B4-BE49-F238E27FC236}">
                <a16:creationId xmlns:a16="http://schemas.microsoft.com/office/drawing/2014/main" id="{5A3965C1-6020-4F6C-98A4-34244EBC6807}"/>
              </a:ext>
            </a:extLst>
          </p:cNvPr>
          <p:cNvSpPr>
            <a:spLocks noGrp="1"/>
          </p:cNvSpPr>
          <p:nvPr>
            <p:ph type="subTitle" idx="1"/>
          </p:nvPr>
        </p:nvSpPr>
        <p:spPr/>
        <p:txBody>
          <a:bodyPr/>
          <a:lstStyle/>
          <a:p>
            <a:endParaRPr lang="en-ZA"/>
          </a:p>
        </p:txBody>
      </p:sp>
      <p:pic>
        <p:nvPicPr>
          <p:cNvPr id="7" name="Picture 6">
            <a:extLst>
              <a:ext uri="{FF2B5EF4-FFF2-40B4-BE49-F238E27FC236}">
                <a16:creationId xmlns:a16="http://schemas.microsoft.com/office/drawing/2014/main" id="{B4591B8F-8ECB-4146-80DC-453A006E7B5A}"/>
              </a:ext>
            </a:extLst>
          </p:cNvPr>
          <p:cNvPicPr>
            <a:picLocks noChangeAspect="1"/>
          </p:cNvPicPr>
          <p:nvPr/>
        </p:nvPicPr>
        <p:blipFill rotWithShape="1">
          <a:blip r:embed="rId4"/>
          <a:srcRect t="4669" b="13562"/>
          <a:stretch/>
        </p:blipFill>
        <p:spPr>
          <a:xfrm>
            <a:off x="0" y="-1"/>
            <a:ext cx="12192000" cy="6838322"/>
          </a:xfrm>
          <a:prstGeom prst="rect">
            <a:avLst/>
          </a:prstGeom>
        </p:spPr>
      </p:pic>
      <p:sp>
        <p:nvSpPr>
          <p:cNvPr id="8" name="Arrow: Down 7">
            <a:extLst>
              <a:ext uri="{FF2B5EF4-FFF2-40B4-BE49-F238E27FC236}">
                <a16:creationId xmlns:a16="http://schemas.microsoft.com/office/drawing/2014/main" id="{C03BBEB3-398C-4D01-8694-4F2E7ADF0880}"/>
              </a:ext>
            </a:extLst>
          </p:cNvPr>
          <p:cNvSpPr/>
          <p:nvPr/>
        </p:nvSpPr>
        <p:spPr>
          <a:xfrm rot="8046904">
            <a:off x="3268133" y="27780"/>
            <a:ext cx="474133" cy="1066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Arrow: Down 8">
            <a:extLst>
              <a:ext uri="{FF2B5EF4-FFF2-40B4-BE49-F238E27FC236}">
                <a16:creationId xmlns:a16="http://schemas.microsoft.com/office/drawing/2014/main" id="{28D1BB3E-2AC0-435F-B972-517B3E88C4F7}"/>
              </a:ext>
            </a:extLst>
          </p:cNvPr>
          <p:cNvSpPr/>
          <p:nvPr/>
        </p:nvSpPr>
        <p:spPr>
          <a:xfrm rot="2836018">
            <a:off x="4114800" y="1246675"/>
            <a:ext cx="474133" cy="1066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4" name="Picture 2">
            <a:extLst>
              <a:ext uri="{FF2B5EF4-FFF2-40B4-BE49-F238E27FC236}">
                <a16:creationId xmlns:a16="http://schemas.microsoft.com/office/drawing/2014/main" id="{1EDFCAC8-1B85-4063-FACF-600749DBF1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4387" y="1"/>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8846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F1C48A4-8E01-40DD-A2C9-166F8A315DCF}"/>
              </a:ext>
            </a:extLst>
          </p:cNvPr>
          <p:cNvPicPr>
            <a:picLocks noChangeAspect="1"/>
          </p:cNvPicPr>
          <p:nvPr/>
        </p:nvPicPr>
        <p:blipFill rotWithShape="1">
          <a:blip r:embed="rId4"/>
          <a:srcRect l="15139" t="14057" r="18056" b="23320"/>
          <a:stretch/>
        </p:blipFill>
        <p:spPr>
          <a:xfrm>
            <a:off x="0" y="0"/>
            <a:ext cx="13012617" cy="6858001"/>
          </a:xfrm>
          <a:prstGeom prst="rect">
            <a:avLst/>
          </a:prstGeom>
        </p:spPr>
      </p:pic>
      <p:sp>
        <p:nvSpPr>
          <p:cNvPr id="2" name="Title 1">
            <a:extLst>
              <a:ext uri="{FF2B5EF4-FFF2-40B4-BE49-F238E27FC236}">
                <a16:creationId xmlns:a16="http://schemas.microsoft.com/office/drawing/2014/main" id="{DD9B7841-3162-48F5-B541-A8D7F8E73530}"/>
              </a:ext>
            </a:extLst>
          </p:cNvPr>
          <p:cNvSpPr>
            <a:spLocks noGrp="1"/>
          </p:cNvSpPr>
          <p:nvPr>
            <p:ph type="ctrTitle"/>
          </p:nvPr>
        </p:nvSpPr>
        <p:spPr/>
        <p:txBody>
          <a:bodyPr/>
          <a:lstStyle/>
          <a:p>
            <a:endParaRPr lang="en-ZA"/>
          </a:p>
        </p:txBody>
      </p:sp>
      <p:sp>
        <p:nvSpPr>
          <p:cNvPr id="3" name="Subtitle 2">
            <a:extLst>
              <a:ext uri="{FF2B5EF4-FFF2-40B4-BE49-F238E27FC236}">
                <a16:creationId xmlns:a16="http://schemas.microsoft.com/office/drawing/2014/main" id="{5A3965C1-6020-4F6C-98A4-34244EBC6807}"/>
              </a:ext>
            </a:extLst>
          </p:cNvPr>
          <p:cNvSpPr>
            <a:spLocks noGrp="1"/>
          </p:cNvSpPr>
          <p:nvPr>
            <p:ph type="subTitle" idx="1"/>
          </p:nvPr>
        </p:nvSpPr>
        <p:spPr/>
        <p:txBody>
          <a:bodyPr/>
          <a:lstStyle/>
          <a:p>
            <a:endParaRPr lang="en-ZA" dirty="0"/>
          </a:p>
        </p:txBody>
      </p:sp>
      <p:pic>
        <p:nvPicPr>
          <p:cNvPr id="7" name="Picture 6">
            <a:extLst>
              <a:ext uri="{FF2B5EF4-FFF2-40B4-BE49-F238E27FC236}">
                <a16:creationId xmlns:a16="http://schemas.microsoft.com/office/drawing/2014/main" id="{B8F53EB1-39AD-4E7C-8022-0419BF563D2B}"/>
              </a:ext>
            </a:extLst>
          </p:cNvPr>
          <p:cNvPicPr>
            <a:picLocks noChangeAspect="1"/>
          </p:cNvPicPr>
          <p:nvPr/>
        </p:nvPicPr>
        <p:blipFill rotWithShape="1">
          <a:blip r:embed="rId5"/>
          <a:srcRect l="24722" t="13315" r="60000" b="51853"/>
          <a:stretch/>
        </p:blipFill>
        <p:spPr>
          <a:xfrm>
            <a:off x="8803595" y="-80963"/>
            <a:ext cx="3500165" cy="4343318"/>
          </a:xfrm>
          <a:prstGeom prst="rect">
            <a:avLst/>
          </a:prstGeom>
        </p:spPr>
      </p:pic>
      <p:pic>
        <p:nvPicPr>
          <p:cNvPr id="8" name="Picture 7">
            <a:extLst>
              <a:ext uri="{FF2B5EF4-FFF2-40B4-BE49-F238E27FC236}">
                <a16:creationId xmlns:a16="http://schemas.microsoft.com/office/drawing/2014/main" id="{FA175D60-DF15-4493-AC06-13B67C958E9E}"/>
              </a:ext>
            </a:extLst>
          </p:cNvPr>
          <p:cNvPicPr>
            <a:picLocks noChangeAspect="1"/>
          </p:cNvPicPr>
          <p:nvPr/>
        </p:nvPicPr>
        <p:blipFill rotWithShape="1">
          <a:blip r:embed="rId6"/>
          <a:srcRect l="33195" t="14057" r="51944" b="36290"/>
          <a:stretch/>
        </p:blipFill>
        <p:spPr>
          <a:xfrm>
            <a:off x="9855200" y="2442909"/>
            <a:ext cx="2335274" cy="4389691"/>
          </a:xfrm>
          <a:prstGeom prst="rect">
            <a:avLst/>
          </a:prstGeom>
        </p:spPr>
      </p:pic>
      <p:sp>
        <p:nvSpPr>
          <p:cNvPr id="9" name="Arrow: Down 8">
            <a:extLst>
              <a:ext uri="{FF2B5EF4-FFF2-40B4-BE49-F238E27FC236}">
                <a16:creationId xmlns:a16="http://schemas.microsoft.com/office/drawing/2014/main" id="{71D6B6C9-8854-4183-A95F-E4A51AB35465}"/>
              </a:ext>
            </a:extLst>
          </p:cNvPr>
          <p:cNvSpPr/>
          <p:nvPr/>
        </p:nvSpPr>
        <p:spPr>
          <a:xfrm rot="8046904">
            <a:off x="1853580" y="281780"/>
            <a:ext cx="474133" cy="1066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Arrow: Down 9">
            <a:extLst>
              <a:ext uri="{FF2B5EF4-FFF2-40B4-BE49-F238E27FC236}">
                <a16:creationId xmlns:a16="http://schemas.microsoft.com/office/drawing/2014/main" id="{26F80D9B-9D87-4150-A68F-7F90797D9940}"/>
              </a:ext>
            </a:extLst>
          </p:cNvPr>
          <p:cNvSpPr/>
          <p:nvPr/>
        </p:nvSpPr>
        <p:spPr>
          <a:xfrm rot="13993324">
            <a:off x="8167975" y="823280"/>
            <a:ext cx="474133" cy="1066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Arrow: Down 10">
            <a:extLst>
              <a:ext uri="{FF2B5EF4-FFF2-40B4-BE49-F238E27FC236}">
                <a16:creationId xmlns:a16="http://schemas.microsoft.com/office/drawing/2014/main" id="{E7265AED-9D7A-4392-B448-E444E8C367CA}"/>
              </a:ext>
            </a:extLst>
          </p:cNvPr>
          <p:cNvSpPr/>
          <p:nvPr/>
        </p:nvSpPr>
        <p:spPr>
          <a:xfrm rot="16200000">
            <a:off x="9084733" y="5714222"/>
            <a:ext cx="474133" cy="1066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4" name="Picture 2">
            <a:extLst>
              <a:ext uri="{FF2B5EF4-FFF2-40B4-BE49-F238E27FC236}">
                <a16:creationId xmlns:a16="http://schemas.microsoft.com/office/drawing/2014/main" id="{7F8AF143-9D50-EBEE-D660-02AC6A82771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24387" y="1"/>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7145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7841-3162-48F5-B541-A8D7F8E73530}"/>
              </a:ext>
            </a:extLst>
          </p:cNvPr>
          <p:cNvSpPr>
            <a:spLocks noGrp="1"/>
          </p:cNvSpPr>
          <p:nvPr>
            <p:ph type="ctrTitle"/>
          </p:nvPr>
        </p:nvSpPr>
        <p:spPr/>
        <p:txBody>
          <a:bodyPr/>
          <a:lstStyle/>
          <a:p>
            <a:endParaRPr lang="en-ZA"/>
          </a:p>
        </p:txBody>
      </p:sp>
      <p:sp>
        <p:nvSpPr>
          <p:cNvPr id="3" name="Subtitle 2">
            <a:extLst>
              <a:ext uri="{FF2B5EF4-FFF2-40B4-BE49-F238E27FC236}">
                <a16:creationId xmlns:a16="http://schemas.microsoft.com/office/drawing/2014/main" id="{5A3965C1-6020-4F6C-98A4-34244EBC6807}"/>
              </a:ext>
            </a:extLst>
          </p:cNvPr>
          <p:cNvSpPr>
            <a:spLocks noGrp="1"/>
          </p:cNvSpPr>
          <p:nvPr>
            <p:ph type="subTitle" idx="1"/>
          </p:nvPr>
        </p:nvSpPr>
        <p:spPr/>
        <p:txBody>
          <a:bodyPr/>
          <a:lstStyle/>
          <a:p>
            <a:endParaRPr lang="en-ZA"/>
          </a:p>
        </p:txBody>
      </p:sp>
      <p:pic>
        <p:nvPicPr>
          <p:cNvPr id="7" name="Picture 6">
            <a:extLst>
              <a:ext uri="{FF2B5EF4-FFF2-40B4-BE49-F238E27FC236}">
                <a16:creationId xmlns:a16="http://schemas.microsoft.com/office/drawing/2014/main" id="{CACAAA47-375C-44FD-B3DC-64D42C98F3C8}"/>
              </a:ext>
            </a:extLst>
          </p:cNvPr>
          <p:cNvPicPr>
            <a:picLocks noChangeAspect="1"/>
          </p:cNvPicPr>
          <p:nvPr/>
        </p:nvPicPr>
        <p:blipFill rotWithShape="1">
          <a:blip r:embed="rId4"/>
          <a:srcRect l="10972" t="51181" r="14028" b="13987"/>
          <a:stretch/>
        </p:blipFill>
        <p:spPr>
          <a:xfrm>
            <a:off x="1709074" y="26721"/>
            <a:ext cx="9144001" cy="2387601"/>
          </a:xfrm>
          <a:prstGeom prst="rect">
            <a:avLst/>
          </a:prstGeom>
        </p:spPr>
      </p:pic>
      <p:pic>
        <p:nvPicPr>
          <p:cNvPr id="9" name="Picture 8">
            <a:extLst>
              <a:ext uri="{FF2B5EF4-FFF2-40B4-BE49-F238E27FC236}">
                <a16:creationId xmlns:a16="http://schemas.microsoft.com/office/drawing/2014/main" id="{C5B9645C-265D-4FB2-8985-DAA0929350D5}"/>
              </a:ext>
            </a:extLst>
          </p:cNvPr>
          <p:cNvPicPr>
            <a:picLocks noChangeAspect="1"/>
          </p:cNvPicPr>
          <p:nvPr/>
        </p:nvPicPr>
        <p:blipFill rotWithShape="1">
          <a:blip r:embed="rId5"/>
          <a:srcRect l="12501" t="16349" r="16528" b="20232"/>
          <a:stretch/>
        </p:blipFill>
        <p:spPr>
          <a:xfrm>
            <a:off x="1769533" y="2510896"/>
            <a:ext cx="8652933" cy="4347104"/>
          </a:xfrm>
          <a:prstGeom prst="rect">
            <a:avLst/>
          </a:prstGeom>
        </p:spPr>
      </p:pic>
      <p:sp>
        <p:nvSpPr>
          <p:cNvPr id="10" name="Arrow: Down 9">
            <a:extLst>
              <a:ext uri="{FF2B5EF4-FFF2-40B4-BE49-F238E27FC236}">
                <a16:creationId xmlns:a16="http://schemas.microsoft.com/office/drawing/2014/main" id="{E752DB1B-27D3-4FC8-ACA1-938548BFDB7D}"/>
              </a:ext>
            </a:extLst>
          </p:cNvPr>
          <p:cNvSpPr/>
          <p:nvPr/>
        </p:nvSpPr>
        <p:spPr>
          <a:xfrm rot="17075358">
            <a:off x="1379471" y="1180858"/>
            <a:ext cx="474133" cy="1066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Arrow: Down 10">
            <a:extLst>
              <a:ext uri="{FF2B5EF4-FFF2-40B4-BE49-F238E27FC236}">
                <a16:creationId xmlns:a16="http://schemas.microsoft.com/office/drawing/2014/main" id="{94D64134-383F-4622-8DA1-805EF05A144B}"/>
              </a:ext>
            </a:extLst>
          </p:cNvPr>
          <p:cNvSpPr/>
          <p:nvPr/>
        </p:nvSpPr>
        <p:spPr>
          <a:xfrm rot="17075358">
            <a:off x="1101858" y="2780925"/>
            <a:ext cx="474133" cy="1066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4" name="Picture 2">
            <a:extLst>
              <a:ext uri="{FF2B5EF4-FFF2-40B4-BE49-F238E27FC236}">
                <a16:creationId xmlns:a16="http://schemas.microsoft.com/office/drawing/2014/main" id="{0E5B8103-A3AC-1B63-1DBA-FEEFE3B21FD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24387" y="1"/>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2374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B7841-3162-48F5-B541-A8D7F8E73530}"/>
              </a:ext>
            </a:extLst>
          </p:cNvPr>
          <p:cNvSpPr>
            <a:spLocks noGrp="1"/>
          </p:cNvSpPr>
          <p:nvPr>
            <p:ph type="ctrTitle"/>
          </p:nvPr>
        </p:nvSpPr>
        <p:spPr/>
        <p:txBody>
          <a:bodyPr/>
          <a:lstStyle/>
          <a:p>
            <a:endParaRPr lang="en-ZA"/>
          </a:p>
        </p:txBody>
      </p:sp>
      <p:sp>
        <p:nvSpPr>
          <p:cNvPr id="3" name="Subtitle 2">
            <a:extLst>
              <a:ext uri="{FF2B5EF4-FFF2-40B4-BE49-F238E27FC236}">
                <a16:creationId xmlns:a16="http://schemas.microsoft.com/office/drawing/2014/main" id="{5A3965C1-6020-4F6C-98A4-34244EBC6807}"/>
              </a:ext>
            </a:extLst>
          </p:cNvPr>
          <p:cNvSpPr>
            <a:spLocks noGrp="1"/>
          </p:cNvSpPr>
          <p:nvPr>
            <p:ph type="subTitle" idx="1"/>
          </p:nvPr>
        </p:nvSpPr>
        <p:spPr/>
        <p:txBody>
          <a:bodyPr/>
          <a:lstStyle/>
          <a:p>
            <a:endParaRPr lang="en-ZA"/>
          </a:p>
        </p:txBody>
      </p:sp>
      <p:pic>
        <p:nvPicPr>
          <p:cNvPr id="7" name="Picture 6" descr="Diagram, schematic&#10;&#10;Description automatically generated">
            <a:extLst>
              <a:ext uri="{FF2B5EF4-FFF2-40B4-BE49-F238E27FC236}">
                <a16:creationId xmlns:a16="http://schemas.microsoft.com/office/drawing/2014/main" id="{BECC0898-DB7B-4475-93E7-D732C58892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7234237"/>
          </a:xfrm>
          <a:prstGeom prst="rect">
            <a:avLst/>
          </a:prstGeom>
        </p:spPr>
      </p:pic>
    </p:spTree>
    <p:extLst>
      <p:ext uri="{BB962C8B-B14F-4D97-AF65-F5344CB8AC3E}">
        <p14:creationId xmlns:p14="http://schemas.microsoft.com/office/powerpoint/2010/main" val="153184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B6D75-0CFD-989C-C68A-830C96AD0343}"/>
              </a:ext>
            </a:extLst>
          </p:cNvPr>
          <p:cNvSpPr>
            <a:spLocks noGrp="1"/>
          </p:cNvSpPr>
          <p:nvPr>
            <p:ph type="title"/>
          </p:nvPr>
        </p:nvSpPr>
        <p:spPr/>
        <p:txBody>
          <a:bodyPr/>
          <a:lstStyle/>
          <a:p>
            <a:endParaRPr lang="en-ZA" dirty="0"/>
          </a:p>
        </p:txBody>
      </p:sp>
      <p:pic>
        <p:nvPicPr>
          <p:cNvPr id="5" name="Content Placeholder 4" descr="Graphical user interface, text, website&#10;&#10;Description automatically generated">
            <a:extLst>
              <a:ext uri="{FF2B5EF4-FFF2-40B4-BE49-F238E27FC236}">
                <a16:creationId xmlns:a16="http://schemas.microsoft.com/office/drawing/2014/main" id="{52463BA2-0F2D-FF32-DF1D-9545A0B4553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47385"/>
            <a:ext cx="12110720" cy="6859349"/>
          </a:xfrm>
        </p:spPr>
      </p:pic>
      <p:pic>
        <p:nvPicPr>
          <p:cNvPr id="7" name="Picture 2">
            <a:extLst>
              <a:ext uri="{FF2B5EF4-FFF2-40B4-BE49-F238E27FC236}">
                <a16:creationId xmlns:a16="http://schemas.microsoft.com/office/drawing/2014/main" id="{B8395EC0-38C4-D4B8-1458-5D557B3913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4387" y="1"/>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6105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4E23B-4542-4FDF-A9BC-E1EBC2EAE45E}"/>
              </a:ext>
            </a:extLst>
          </p:cNvPr>
          <p:cNvSpPr>
            <a:spLocks noGrp="1"/>
          </p:cNvSpPr>
          <p:nvPr>
            <p:ph type="title"/>
          </p:nvPr>
        </p:nvSpPr>
        <p:spPr/>
        <p:txBody>
          <a:bodyPr/>
          <a:lstStyle/>
          <a:p>
            <a:endParaRPr lang="en-ZA"/>
          </a:p>
        </p:txBody>
      </p:sp>
      <p:sp>
        <p:nvSpPr>
          <p:cNvPr id="3" name="Content Placeholder 2">
            <a:extLst>
              <a:ext uri="{FF2B5EF4-FFF2-40B4-BE49-F238E27FC236}">
                <a16:creationId xmlns:a16="http://schemas.microsoft.com/office/drawing/2014/main" id="{815F2C44-0BD8-45ED-AE12-86418A325021}"/>
              </a:ext>
            </a:extLst>
          </p:cNvPr>
          <p:cNvSpPr>
            <a:spLocks noGrp="1"/>
          </p:cNvSpPr>
          <p:nvPr>
            <p:ph idx="1"/>
          </p:nvPr>
        </p:nvSpPr>
        <p:spPr/>
        <p:txBody>
          <a:bodyPr/>
          <a:lstStyle/>
          <a:p>
            <a:endParaRPr lang="en-ZA"/>
          </a:p>
        </p:txBody>
      </p:sp>
      <p:pic>
        <p:nvPicPr>
          <p:cNvPr id="5" name="Picture 4">
            <a:extLst>
              <a:ext uri="{FF2B5EF4-FFF2-40B4-BE49-F238E27FC236}">
                <a16:creationId xmlns:a16="http://schemas.microsoft.com/office/drawing/2014/main" id="{51D11AD4-B1A5-4F1A-8EDB-74C3936101B7}"/>
              </a:ext>
            </a:extLst>
          </p:cNvPr>
          <p:cNvPicPr>
            <a:picLocks noChangeAspect="1"/>
          </p:cNvPicPr>
          <p:nvPr/>
        </p:nvPicPr>
        <p:blipFill rotWithShape="1">
          <a:blip r:embed="rId3"/>
          <a:srcRect l="13235" t="36520" r="47279" b="14885"/>
          <a:stretch/>
        </p:blipFill>
        <p:spPr>
          <a:xfrm>
            <a:off x="-2857637" y="-1"/>
            <a:ext cx="9911250" cy="6858001"/>
          </a:xfrm>
          <a:prstGeom prst="rect">
            <a:avLst/>
          </a:prstGeom>
        </p:spPr>
      </p:pic>
      <p:pic>
        <p:nvPicPr>
          <p:cNvPr id="7" name="Picture 6">
            <a:extLst>
              <a:ext uri="{FF2B5EF4-FFF2-40B4-BE49-F238E27FC236}">
                <a16:creationId xmlns:a16="http://schemas.microsoft.com/office/drawing/2014/main" id="{21901349-46C1-432A-9787-ED2DB0962054}"/>
              </a:ext>
            </a:extLst>
          </p:cNvPr>
          <p:cNvPicPr>
            <a:picLocks noChangeAspect="1"/>
          </p:cNvPicPr>
          <p:nvPr/>
        </p:nvPicPr>
        <p:blipFill rotWithShape="1">
          <a:blip r:embed="rId4"/>
          <a:srcRect l="30441" t="36520" r="43088" b="41172"/>
          <a:stretch/>
        </p:blipFill>
        <p:spPr>
          <a:xfrm>
            <a:off x="6901213" y="-210646"/>
            <a:ext cx="5228034" cy="2477104"/>
          </a:xfrm>
          <a:prstGeom prst="rect">
            <a:avLst/>
          </a:prstGeom>
        </p:spPr>
      </p:pic>
      <p:pic>
        <p:nvPicPr>
          <p:cNvPr id="9" name="Picture 8">
            <a:extLst>
              <a:ext uri="{FF2B5EF4-FFF2-40B4-BE49-F238E27FC236}">
                <a16:creationId xmlns:a16="http://schemas.microsoft.com/office/drawing/2014/main" id="{718711C9-CBE0-403D-BCE0-049B9B208E86}"/>
              </a:ext>
            </a:extLst>
          </p:cNvPr>
          <p:cNvPicPr>
            <a:picLocks noChangeAspect="1"/>
          </p:cNvPicPr>
          <p:nvPr/>
        </p:nvPicPr>
        <p:blipFill rotWithShape="1">
          <a:blip r:embed="rId5"/>
          <a:srcRect l="12573" t="15669" r="47280" b="9911"/>
          <a:stretch/>
        </p:blipFill>
        <p:spPr>
          <a:xfrm>
            <a:off x="7234518" y="1825625"/>
            <a:ext cx="4894729" cy="5101199"/>
          </a:xfrm>
          <a:prstGeom prst="rect">
            <a:avLst/>
          </a:prstGeom>
        </p:spPr>
      </p:pic>
      <p:sp>
        <p:nvSpPr>
          <p:cNvPr id="10" name="Arrow: Down 9">
            <a:extLst>
              <a:ext uri="{FF2B5EF4-FFF2-40B4-BE49-F238E27FC236}">
                <a16:creationId xmlns:a16="http://schemas.microsoft.com/office/drawing/2014/main" id="{AE6293A9-62EE-43E6-9821-CC60B1F4CFF1}"/>
              </a:ext>
            </a:extLst>
          </p:cNvPr>
          <p:cNvSpPr/>
          <p:nvPr/>
        </p:nvSpPr>
        <p:spPr>
          <a:xfrm rot="17075358">
            <a:off x="2480809" y="959048"/>
            <a:ext cx="474133" cy="1066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Arrow: Down 10">
            <a:extLst>
              <a:ext uri="{FF2B5EF4-FFF2-40B4-BE49-F238E27FC236}">
                <a16:creationId xmlns:a16="http://schemas.microsoft.com/office/drawing/2014/main" id="{C94B193F-1ECD-4A5E-A2A3-2650F306BE23}"/>
              </a:ext>
            </a:extLst>
          </p:cNvPr>
          <p:cNvSpPr/>
          <p:nvPr/>
        </p:nvSpPr>
        <p:spPr>
          <a:xfrm rot="14675601">
            <a:off x="8036732" y="677238"/>
            <a:ext cx="474133" cy="1066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Arrow: Down 11">
            <a:extLst>
              <a:ext uri="{FF2B5EF4-FFF2-40B4-BE49-F238E27FC236}">
                <a16:creationId xmlns:a16="http://schemas.microsoft.com/office/drawing/2014/main" id="{0D6D8F61-DF1B-4324-9EA4-3B161D1BBA7F}"/>
              </a:ext>
            </a:extLst>
          </p:cNvPr>
          <p:cNvSpPr/>
          <p:nvPr/>
        </p:nvSpPr>
        <p:spPr>
          <a:xfrm rot="17075358">
            <a:off x="7240062" y="2007508"/>
            <a:ext cx="474133" cy="1066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6" name="Picture 2">
            <a:extLst>
              <a:ext uri="{FF2B5EF4-FFF2-40B4-BE49-F238E27FC236}">
                <a16:creationId xmlns:a16="http://schemas.microsoft.com/office/drawing/2014/main" id="{3D9B7B8E-88EB-9C66-5F2F-DC8802CC80A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24387" y="1"/>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3192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96501-D28F-4483-BE72-B9931BA27C3E}"/>
              </a:ext>
            </a:extLst>
          </p:cNvPr>
          <p:cNvSpPr>
            <a:spLocks noGrp="1"/>
          </p:cNvSpPr>
          <p:nvPr>
            <p:ph type="title"/>
          </p:nvPr>
        </p:nvSpPr>
        <p:spPr/>
        <p:txBody>
          <a:bodyPr/>
          <a:lstStyle/>
          <a:p>
            <a:endParaRPr lang="en-ZA"/>
          </a:p>
        </p:txBody>
      </p:sp>
      <p:sp>
        <p:nvSpPr>
          <p:cNvPr id="3" name="Content Placeholder 2">
            <a:extLst>
              <a:ext uri="{FF2B5EF4-FFF2-40B4-BE49-F238E27FC236}">
                <a16:creationId xmlns:a16="http://schemas.microsoft.com/office/drawing/2014/main" id="{1FA4E03E-C626-4A44-9E02-4F806A8C8A13}"/>
              </a:ext>
            </a:extLst>
          </p:cNvPr>
          <p:cNvSpPr>
            <a:spLocks noGrp="1"/>
          </p:cNvSpPr>
          <p:nvPr>
            <p:ph idx="1"/>
          </p:nvPr>
        </p:nvSpPr>
        <p:spPr/>
        <p:txBody>
          <a:bodyPr/>
          <a:lstStyle/>
          <a:p>
            <a:endParaRPr lang="en-ZA"/>
          </a:p>
        </p:txBody>
      </p:sp>
      <p:pic>
        <p:nvPicPr>
          <p:cNvPr id="5" name="Picture 4">
            <a:extLst>
              <a:ext uri="{FF2B5EF4-FFF2-40B4-BE49-F238E27FC236}">
                <a16:creationId xmlns:a16="http://schemas.microsoft.com/office/drawing/2014/main" id="{9CC42B29-3F61-45B9-B83E-D0507A3FABB2}"/>
              </a:ext>
            </a:extLst>
          </p:cNvPr>
          <p:cNvPicPr>
            <a:picLocks noChangeAspect="1"/>
          </p:cNvPicPr>
          <p:nvPr/>
        </p:nvPicPr>
        <p:blipFill rotWithShape="1">
          <a:blip r:embed="rId3"/>
          <a:srcRect l="6875" t="39995" r="23456" b="23125"/>
          <a:stretch/>
        </p:blipFill>
        <p:spPr>
          <a:xfrm>
            <a:off x="0" y="0"/>
            <a:ext cx="11521197" cy="3429000"/>
          </a:xfrm>
          <a:prstGeom prst="rect">
            <a:avLst/>
          </a:prstGeom>
        </p:spPr>
      </p:pic>
      <p:sp>
        <p:nvSpPr>
          <p:cNvPr id="6" name="Arrow: Down 5">
            <a:extLst>
              <a:ext uri="{FF2B5EF4-FFF2-40B4-BE49-F238E27FC236}">
                <a16:creationId xmlns:a16="http://schemas.microsoft.com/office/drawing/2014/main" id="{D5965F36-9892-4C04-ACBA-885C51CF079F}"/>
              </a:ext>
            </a:extLst>
          </p:cNvPr>
          <p:cNvSpPr/>
          <p:nvPr/>
        </p:nvSpPr>
        <p:spPr>
          <a:xfrm rot="16200000">
            <a:off x="6843496" y="889916"/>
            <a:ext cx="912594" cy="34654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8" name="Picture 7">
            <a:extLst>
              <a:ext uri="{FF2B5EF4-FFF2-40B4-BE49-F238E27FC236}">
                <a16:creationId xmlns:a16="http://schemas.microsoft.com/office/drawing/2014/main" id="{26574938-6CD9-4772-9D3A-667354DB940E}"/>
              </a:ext>
            </a:extLst>
          </p:cNvPr>
          <p:cNvPicPr>
            <a:picLocks noChangeAspect="1"/>
          </p:cNvPicPr>
          <p:nvPr/>
        </p:nvPicPr>
        <p:blipFill rotWithShape="1">
          <a:blip r:embed="rId4"/>
          <a:srcRect l="26029" t="26609" r="25915" b="20770"/>
          <a:stretch/>
        </p:blipFill>
        <p:spPr>
          <a:xfrm>
            <a:off x="-98401" y="3251013"/>
            <a:ext cx="5858999" cy="3606987"/>
          </a:xfrm>
          <a:prstGeom prst="rect">
            <a:avLst/>
          </a:prstGeom>
        </p:spPr>
      </p:pic>
      <p:pic>
        <p:nvPicPr>
          <p:cNvPr id="10" name="Picture 9">
            <a:extLst>
              <a:ext uri="{FF2B5EF4-FFF2-40B4-BE49-F238E27FC236}">
                <a16:creationId xmlns:a16="http://schemas.microsoft.com/office/drawing/2014/main" id="{745050FE-DD8F-41D8-8EB8-605070EFA0AE}"/>
              </a:ext>
            </a:extLst>
          </p:cNvPr>
          <p:cNvPicPr>
            <a:picLocks noChangeAspect="1"/>
          </p:cNvPicPr>
          <p:nvPr/>
        </p:nvPicPr>
        <p:blipFill rotWithShape="1">
          <a:blip r:embed="rId5"/>
          <a:srcRect l="25147" t="29967" r="25915" b="20378"/>
          <a:stretch/>
        </p:blipFill>
        <p:spPr>
          <a:xfrm>
            <a:off x="5760598" y="3291354"/>
            <a:ext cx="6207284" cy="3541007"/>
          </a:xfrm>
          <a:prstGeom prst="rect">
            <a:avLst/>
          </a:prstGeom>
        </p:spPr>
      </p:pic>
      <p:sp>
        <p:nvSpPr>
          <p:cNvPr id="11" name="Arrow: Down 10">
            <a:extLst>
              <a:ext uri="{FF2B5EF4-FFF2-40B4-BE49-F238E27FC236}">
                <a16:creationId xmlns:a16="http://schemas.microsoft.com/office/drawing/2014/main" id="{65387C47-20E7-4C5B-A2B6-666093245643}"/>
              </a:ext>
            </a:extLst>
          </p:cNvPr>
          <p:cNvSpPr/>
          <p:nvPr/>
        </p:nvSpPr>
        <p:spPr>
          <a:xfrm rot="17699746">
            <a:off x="996559" y="2545525"/>
            <a:ext cx="474133" cy="1066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4" name="Picture 2">
            <a:extLst>
              <a:ext uri="{FF2B5EF4-FFF2-40B4-BE49-F238E27FC236}">
                <a16:creationId xmlns:a16="http://schemas.microsoft.com/office/drawing/2014/main" id="{DEDFAD14-46AA-6DA8-AC10-62544C2539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24387" y="1"/>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2487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E1268-71B1-4DB4-9934-2C989611136A}"/>
              </a:ext>
            </a:extLst>
          </p:cNvPr>
          <p:cNvSpPr>
            <a:spLocks noGrp="1"/>
          </p:cNvSpPr>
          <p:nvPr>
            <p:ph type="title"/>
          </p:nvPr>
        </p:nvSpPr>
        <p:spPr/>
        <p:txBody>
          <a:bodyPr/>
          <a:lstStyle/>
          <a:p>
            <a:r>
              <a:rPr lang="en-ZA" dirty="0"/>
              <a:t>JOB APPLICATION- you will need…</a:t>
            </a:r>
          </a:p>
        </p:txBody>
      </p:sp>
      <p:pic>
        <p:nvPicPr>
          <p:cNvPr id="5" name="Content Placeholder 4" descr="A group of people posing for a photo&#10;&#10;Description automatically generated">
            <a:extLst>
              <a:ext uri="{FF2B5EF4-FFF2-40B4-BE49-F238E27FC236}">
                <a16:creationId xmlns:a16="http://schemas.microsoft.com/office/drawing/2014/main" id="{A9807478-6730-482F-9AF0-F55EB03AAEB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5035296"/>
            <a:ext cx="6096000" cy="1822704"/>
          </a:xfrm>
        </p:spPr>
      </p:pic>
      <p:pic>
        <p:nvPicPr>
          <p:cNvPr id="6" name="Content Placeholder 4" descr="A group of people posing for a photo&#10;&#10;Description automatically generated">
            <a:extLst>
              <a:ext uri="{FF2B5EF4-FFF2-40B4-BE49-F238E27FC236}">
                <a16:creationId xmlns:a16="http://schemas.microsoft.com/office/drawing/2014/main" id="{3E95B2BF-AF38-4388-8D7E-ABCBD392E4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4991686"/>
            <a:ext cx="6096000" cy="1822704"/>
          </a:xfrm>
          <a:prstGeom prst="rect">
            <a:avLst/>
          </a:prstGeom>
        </p:spPr>
      </p:pic>
      <p:sp>
        <p:nvSpPr>
          <p:cNvPr id="8" name="TextBox 7">
            <a:extLst>
              <a:ext uri="{FF2B5EF4-FFF2-40B4-BE49-F238E27FC236}">
                <a16:creationId xmlns:a16="http://schemas.microsoft.com/office/drawing/2014/main" id="{3D13ED0F-4463-4654-8955-C2926D706354}"/>
              </a:ext>
            </a:extLst>
          </p:cNvPr>
          <p:cNvSpPr txBox="1"/>
          <p:nvPr/>
        </p:nvSpPr>
        <p:spPr>
          <a:xfrm>
            <a:off x="340659" y="1624089"/>
            <a:ext cx="11510682" cy="3539430"/>
          </a:xfrm>
          <a:prstGeom prst="rect">
            <a:avLst/>
          </a:prstGeom>
          <a:noFill/>
        </p:spPr>
        <p:txBody>
          <a:bodyPr wrap="square">
            <a:spAutoFit/>
          </a:bodyPr>
          <a:lstStyle/>
          <a:p>
            <a:pPr marL="457200" indent="-457200">
              <a:buFont typeface="Arial" panose="020B0604020202020204" pitchFamily="34" charset="0"/>
              <a:buChar char="•"/>
            </a:pPr>
            <a:r>
              <a:rPr lang="en-GB" sz="3200" b="0" i="0" dirty="0">
                <a:solidFill>
                  <a:srgbClr val="4D5156"/>
                </a:solidFill>
                <a:effectLst/>
                <a:latin typeface="arial" panose="020B0604020202020204" pitchFamily="34" charset="0"/>
              </a:rPr>
              <a:t>A </a:t>
            </a:r>
            <a:r>
              <a:rPr lang="en-GB" sz="3200" b="1" i="0" dirty="0">
                <a:solidFill>
                  <a:srgbClr val="5F6368"/>
                </a:solidFill>
                <a:effectLst/>
                <a:latin typeface="arial" panose="020B0604020202020204" pitchFamily="34" charset="0"/>
              </a:rPr>
              <a:t>curriculum vitae</a:t>
            </a:r>
            <a:r>
              <a:rPr lang="en-GB" sz="3200" b="0" i="0" dirty="0">
                <a:solidFill>
                  <a:srgbClr val="4D5156"/>
                </a:solidFill>
                <a:effectLst/>
                <a:latin typeface="arial" panose="020B0604020202020204" pitchFamily="34" charset="0"/>
              </a:rPr>
              <a:t> (</a:t>
            </a:r>
            <a:r>
              <a:rPr lang="en-GB" sz="3200" b="1" i="0" dirty="0">
                <a:solidFill>
                  <a:srgbClr val="5F6368"/>
                </a:solidFill>
                <a:effectLst/>
                <a:latin typeface="arial" panose="020B0604020202020204" pitchFamily="34" charset="0"/>
              </a:rPr>
              <a:t>CV</a:t>
            </a:r>
            <a:r>
              <a:rPr lang="en-GB" sz="3200" b="0" i="0" dirty="0">
                <a:solidFill>
                  <a:srgbClr val="4D5156"/>
                </a:solidFill>
                <a:effectLst/>
                <a:latin typeface="arial" panose="020B0604020202020204" pitchFamily="34" charset="0"/>
              </a:rPr>
              <a:t>) is a comprehensive document that lists your qualifications for academic employment</a:t>
            </a:r>
          </a:p>
          <a:p>
            <a:pPr marL="457200" indent="-457200">
              <a:buFont typeface="Arial" panose="020B0604020202020204" pitchFamily="34" charset="0"/>
              <a:buChar char="•"/>
            </a:pPr>
            <a:r>
              <a:rPr lang="en-GB" sz="3200" b="0" i="0" dirty="0">
                <a:solidFill>
                  <a:srgbClr val="4D5156"/>
                </a:solidFill>
                <a:effectLst/>
                <a:latin typeface="arial" panose="020B0604020202020204" pitchFamily="34" charset="0"/>
              </a:rPr>
              <a:t>A </a:t>
            </a:r>
            <a:r>
              <a:rPr lang="en-GB" sz="3200" b="1" i="0" dirty="0">
                <a:solidFill>
                  <a:srgbClr val="5F6368"/>
                </a:solidFill>
                <a:effectLst/>
                <a:latin typeface="arial" panose="020B0604020202020204" pitchFamily="34" charset="0"/>
              </a:rPr>
              <a:t>career portfolio</a:t>
            </a:r>
            <a:r>
              <a:rPr lang="en-GB" sz="3200" b="0" i="0" dirty="0">
                <a:solidFill>
                  <a:srgbClr val="4D5156"/>
                </a:solidFill>
                <a:effectLst/>
                <a:latin typeface="arial" panose="020B0604020202020204" pitchFamily="34" charset="0"/>
              </a:rPr>
              <a:t> is a visual representation of your abilities, skills, capabilities, knowledge, qualities - and it represents your potential. Physically, it's a collection of things - tangible materials - that represent work-related events in your life.</a:t>
            </a:r>
            <a:endParaRPr lang="en-ZA" sz="3000" dirty="0"/>
          </a:p>
        </p:txBody>
      </p:sp>
      <p:pic>
        <p:nvPicPr>
          <p:cNvPr id="3" name="Picture 2">
            <a:extLst>
              <a:ext uri="{FF2B5EF4-FFF2-40B4-BE49-F238E27FC236}">
                <a16:creationId xmlns:a16="http://schemas.microsoft.com/office/drawing/2014/main" id="{35306F7E-6FAC-0DFD-100A-D15A4B143E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4387" y="1"/>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64881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2241</TotalTime>
  <Words>1831</Words>
  <Application>Microsoft Office PowerPoint</Application>
  <PresentationFormat>Widescreen</PresentationFormat>
  <Paragraphs>120</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Arial</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JOB APPLICATION- you will need…</vt:lpstr>
      <vt:lpstr>Digital platforms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LEIGH-ANN PRINGLE</dc:creator>
  <cp:lastModifiedBy>Carsten Gertz</cp:lastModifiedBy>
  <cp:revision>61</cp:revision>
  <dcterms:created xsi:type="dcterms:W3CDTF">2021-02-27T11:19:06Z</dcterms:created>
  <dcterms:modified xsi:type="dcterms:W3CDTF">2022-11-08T15:17:11Z</dcterms:modified>
</cp:coreProperties>
</file>