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1"/>
  </p:notesMasterIdLst>
  <p:sldIdLst>
    <p:sldId id="256" r:id="rId3"/>
    <p:sldId id="266" r:id="rId4"/>
    <p:sldId id="265" r:id="rId5"/>
    <p:sldId id="263" r:id="rId6"/>
    <p:sldId id="268" r:id="rId7"/>
    <p:sldId id="269" r:id="rId8"/>
    <p:sldId id="270" r:id="rId9"/>
    <p:sldId id="259"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Raleway"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icKY0kV25zfUnL/TLuqRQX2181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E0789-9385-40CB-9A75-49D1238EFDD2}" v="1" dt="2023-03-30T15:04:48.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45" autoAdjust="0"/>
  </p:normalViewPr>
  <p:slideViewPr>
    <p:cSldViewPr snapToGrid="0">
      <p:cViewPr varScale="1">
        <p:scale>
          <a:sx n="87" d="100"/>
          <a:sy n="87" d="100"/>
        </p:scale>
        <p:origin x="610"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DF0E0789-9385-40CB-9A75-49D1238EFDD2}"/>
    <pc:docChg chg="modSld">
      <pc:chgData name="Hp Unit" userId="86ec350514542ee1" providerId="LiveId" clId="{DF0E0789-9385-40CB-9A75-49D1238EFDD2}" dt="2023-03-30T15:04:48.144" v="87"/>
      <pc:docMkLst>
        <pc:docMk/>
      </pc:docMkLst>
      <pc:sldChg chg="modNotesTx">
        <pc:chgData name="Hp Unit" userId="86ec350514542ee1" providerId="LiveId" clId="{DF0E0789-9385-40CB-9A75-49D1238EFDD2}" dt="2023-03-30T14:52:22.617" v="15" actId="5793"/>
        <pc:sldMkLst>
          <pc:docMk/>
          <pc:sldMk cId="0" sldId="256"/>
        </pc:sldMkLst>
      </pc:sldChg>
      <pc:sldChg chg="addSp modSp modNotesTx">
        <pc:chgData name="Hp Unit" userId="86ec350514542ee1" providerId="LiveId" clId="{DF0E0789-9385-40CB-9A75-49D1238EFDD2}" dt="2023-03-30T15:04:48.144" v="87"/>
        <pc:sldMkLst>
          <pc:docMk/>
          <pc:sldMk cId="0" sldId="259"/>
        </pc:sldMkLst>
        <pc:spChg chg="add mod">
          <ac:chgData name="Hp Unit" userId="86ec350514542ee1" providerId="LiveId" clId="{DF0E0789-9385-40CB-9A75-49D1238EFDD2}" dt="2023-03-30T15:04:48.144" v="87"/>
          <ac:spMkLst>
            <pc:docMk/>
            <pc:sldMk cId="0" sldId="259"/>
            <ac:spMk id="2" creationId="{0C6DB633-7445-E798-E074-11BD50F3681F}"/>
          </ac:spMkLst>
        </pc:spChg>
      </pc:sldChg>
      <pc:sldChg chg="modNotesTx">
        <pc:chgData name="Hp Unit" userId="86ec350514542ee1" providerId="LiveId" clId="{DF0E0789-9385-40CB-9A75-49D1238EFDD2}" dt="2023-03-30T14:56:05.997" v="46" actId="5793"/>
        <pc:sldMkLst>
          <pc:docMk/>
          <pc:sldMk cId="754850139" sldId="265"/>
        </pc:sldMkLst>
      </pc:sldChg>
      <pc:sldChg chg="modNotesTx">
        <pc:chgData name="Hp Unit" userId="86ec350514542ee1" providerId="LiveId" clId="{DF0E0789-9385-40CB-9A75-49D1238EFDD2}" dt="2023-03-30T14:53:29.256" v="40" actId="20577"/>
        <pc:sldMkLst>
          <pc:docMk/>
          <pc:sldMk cId="2668712164" sldId="266"/>
        </pc:sldMkLst>
      </pc:sldChg>
      <pc:sldChg chg="modNotesTx">
        <pc:chgData name="Hp Unit" userId="86ec350514542ee1" providerId="LiveId" clId="{DF0E0789-9385-40CB-9A75-49D1238EFDD2}" dt="2023-03-30T14:58:34.260" v="53" actId="20577"/>
        <pc:sldMkLst>
          <pc:docMk/>
          <pc:sldMk cId="1319118742" sldId="268"/>
        </pc:sldMkLst>
      </pc:sldChg>
      <pc:sldChg chg="modNotesTx">
        <pc:chgData name="Hp Unit" userId="86ec350514542ee1" providerId="LiveId" clId="{DF0E0789-9385-40CB-9A75-49D1238EFDD2}" dt="2023-03-30T14:59:11.210" v="59" actId="6549"/>
        <pc:sldMkLst>
          <pc:docMk/>
          <pc:sldMk cId="2002562861" sldId="269"/>
        </pc:sldMkLst>
      </pc:sldChg>
      <pc:sldChg chg="modNotesTx">
        <pc:chgData name="Hp Unit" userId="86ec350514542ee1" providerId="LiveId" clId="{DF0E0789-9385-40CB-9A75-49D1238EFDD2}" dt="2023-03-30T15:02:01.724" v="64" actId="20577"/>
        <pc:sldMkLst>
          <pc:docMk/>
          <pc:sldMk cId="2070999147"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21895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ition.cnn.com/2023/03/07/media/fox-news-dominion-lawsuit/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nSpc>
                <a:spcPct val="115000"/>
              </a:lnSpc>
              <a:spcAft>
                <a:spcPts val="1000"/>
              </a:spcAft>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Kom ons</a:t>
            </a:r>
            <a:r>
              <a:rPr lang="af-ZA" sz="1800" b="1" dirty="0">
                <a:solidFill>
                  <a:srgbClr val="000000"/>
                </a:solidFill>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begin deur sommige van die konsepte wat in ons vorige les behandel is, te hersien.</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Kan iemand die volgende konsepte definieer? </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Menseregteskending</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Diskriminasie</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Diversiteit</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448945" indent="0">
              <a:lnSpc>
                <a:spcPct val="115000"/>
              </a:lnSpc>
              <a:spcAft>
                <a:spcPts val="1000"/>
              </a:spcAft>
              <a:buNone/>
            </a:pPr>
            <a:endParaRPr lang="en-US" sz="1800" b="0" dirty="0">
              <a:effectLst/>
              <a:highlight>
                <a:srgbClr val="FFFFFF"/>
              </a:highlight>
              <a:latin typeface="Times New Roman" panose="02020603050405020304" pitchFamily="18" charset="0"/>
              <a:ea typeface="Calibri" panose="020F0502020204030204" pitchFamily="34" charset="0"/>
            </a:endParaRPr>
          </a:p>
          <a:p>
            <a:pPr marL="448945" indent="0">
              <a:lnSpc>
                <a:spcPct val="115000"/>
              </a:lnSpc>
              <a:spcAft>
                <a:spcPts val="1000"/>
              </a:spcAft>
              <a:buNone/>
            </a:pPr>
            <a:r>
              <a:rPr lang="af-ZA" sz="1800" b="1" dirty="0">
                <a:effectLst/>
                <a:highlight>
                  <a:srgbClr val="FFFFFF"/>
                </a:highlight>
                <a:latin typeface="Calibri" panose="020F0502020204030204" pitchFamily="34" charset="0"/>
                <a:ea typeface="Calibri" panose="020F0502020204030204" pitchFamily="34" charset="0"/>
              </a:rPr>
              <a:t>Menseregteskending:</a:t>
            </a:r>
            <a:r>
              <a:rPr lang="af-ZA" sz="1800" dirty="0">
                <a:effectLst/>
                <a:highlight>
                  <a:srgbClr val="FFFFFF"/>
                </a:highlight>
                <a:latin typeface="Calibri" panose="020F0502020204030204" pitchFamily="34" charset="0"/>
                <a:ea typeface="Calibri" panose="020F0502020204030204" pitchFamily="34" charset="0"/>
              </a:rPr>
              <a:t> Menseregteskending beteken om iemand se regte te benadeel, te minag of in teenstrydigheid met iemand se reg op te tree.</a:t>
            </a:r>
            <a:endParaRPr lang="en-US" sz="1800" dirty="0">
              <a:effectLst/>
              <a:latin typeface="Times New Roman" panose="02020603050405020304" pitchFamily="18" charset="0"/>
              <a:ea typeface="Times New Roman" panose="02020603050405020304" pitchFamily="18" charset="0"/>
            </a:endParaRPr>
          </a:p>
          <a:p>
            <a:pPr marL="449580" indent="0">
              <a:lnSpc>
                <a:spcPct val="115000"/>
              </a:lnSpc>
              <a:spcAft>
                <a:spcPts val="1000"/>
              </a:spcAft>
              <a:buNone/>
              <a:tabLst>
                <a:tab pos="991870" algn="l"/>
              </a:tabLst>
            </a:pPr>
            <a:r>
              <a:rPr lang="af-ZA" sz="1800" b="1" dirty="0">
                <a:effectLst/>
                <a:highlight>
                  <a:srgbClr val="FFFFFF"/>
                </a:highlight>
                <a:latin typeface="Calibri" panose="020F0502020204030204" pitchFamily="34" charset="0"/>
                <a:ea typeface="Calibri" panose="020F0502020204030204" pitchFamily="34" charset="0"/>
              </a:rPr>
              <a:t>Diskriminasie:</a:t>
            </a:r>
            <a:r>
              <a:rPr lang="af-ZA" sz="1800" dirty="0">
                <a:effectLst/>
                <a:highlight>
                  <a:srgbClr val="FFFFFF"/>
                </a:highlight>
                <a:latin typeface="Calibri" panose="020F0502020204030204" pitchFamily="34" charset="0"/>
                <a:ea typeface="Calibri" panose="020F0502020204030204" pitchFamily="34" charset="0"/>
              </a:rPr>
              <a:t> is die onregverdige/ongelyke behandeling van ander omdat hulle van 'n ander ras/etnisiteit/geslag/seksuele oriëntasie/godsdiens/of ander is.</a:t>
            </a:r>
            <a:endParaRPr lang="en-US" sz="1800" dirty="0">
              <a:effectLst/>
              <a:latin typeface="Times New Roman" panose="02020603050405020304" pitchFamily="18" charset="0"/>
              <a:ea typeface="Times New Roman" panose="02020603050405020304" pitchFamily="18" charset="0"/>
            </a:endParaRPr>
          </a:p>
          <a:p>
            <a:pPr marL="456565" indent="0">
              <a:lnSpc>
                <a:spcPct val="115000"/>
              </a:lnSpc>
              <a:spcAft>
                <a:spcPts val="1000"/>
              </a:spcAft>
              <a:buNone/>
            </a:pPr>
            <a:r>
              <a:rPr lang="af-ZA" sz="1800" b="1" dirty="0">
                <a:solidFill>
                  <a:srgbClr val="000000"/>
                </a:solidFill>
                <a:effectLst/>
                <a:highlight>
                  <a:srgbClr val="FFFFFF"/>
                </a:highlight>
                <a:latin typeface="Calibri" panose="020F0502020204030204" pitchFamily="34" charset="0"/>
                <a:ea typeface="Calibri" panose="020F0502020204030204" pitchFamily="34" charset="0"/>
              </a:rPr>
              <a:t>Diversiteit:</a:t>
            </a:r>
            <a:r>
              <a:rPr lang="af-ZA" sz="1800" dirty="0">
                <a:solidFill>
                  <a:srgbClr val="000000"/>
                </a:solidFill>
                <a:effectLst/>
                <a:highlight>
                  <a:srgbClr val="FFFFFF"/>
                </a:highlight>
                <a:latin typeface="Calibri" panose="020F0502020204030204" pitchFamily="34" charset="0"/>
                <a:ea typeface="Calibri" panose="020F0502020204030204" pitchFamily="34" charset="0"/>
              </a:rPr>
              <a:t> 'n Wye verskeidenheid verskille, of verskillende dinge. In die konteks van Lewensoriëntering sal dit die  eienskap of praktyk van inklusiwiteit wees om mense van 'n verskeidenheid verskillende sosiale en etniese agtergronde en van verskillende geslagte, seksuele oriëntasies, ens in te sluit.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494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Ons gaan die rol van die media in 'n demokratiese samelewing ontleed.</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af-ZA" sz="1800" dirty="0">
              <a:solidFill>
                <a:srgbClr val="000000"/>
              </a:solidFill>
              <a:effectLst/>
              <a:latin typeface="Calibri" panose="020F0502020204030204" pitchFamily="34"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Kom ons bespreek die bloginskrywing - reaksie op DONALD TRUMP SE TWIET rakende COVID 19.</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Leerders sal verskillende menings hê, sluit die bespreking met die stelling hieronder af:</a:t>
            </a:r>
            <a:br>
              <a:rPr lang="af-ZA" sz="1800" dirty="0">
                <a:solidFill>
                  <a:srgbClr val="000000"/>
                </a:solidFill>
                <a:effectLst/>
                <a:latin typeface="Calibri" panose="020F0502020204030204" pitchFamily="34" charset="0"/>
                <a:ea typeface="Times New Roman" panose="02020603050405020304" pitchFamily="18" charset="0"/>
              </a:rPr>
            </a:br>
            <a:r>
              <a:rPr lang="af-ZA" sz="1800" b="1" u="sng" dirty="0">
                <a:solidFill>
                  <a:srgbClr val="000000"/>
                </a:solidFill>
                <a:effectLst/>
                <a:latin typeface="Calibri" panose="020F0502020204030204" pitchFamily="34" charset="0"/>
                <a:ea typeface="Times New Roman" panose="02020603050405020304" pitchFamily="18" charset="0"/>
              </a:rPr>
              <a:t>Die rol van die media in 'n demokratiese samelewing is om regverdig, betroubaar en eerlik te wees in hul beriggewing.</a:t>
            </a:r>
            <a:endParaRPr lang="en-US" sz="1800" dirty="0">
              <a:effectLst/>
              <a:latin typeface="Times New Roman" panose="02020603050405020304" pitchFamily="18" charset="0"/>
              <a:ea typeface="Times New Roman" panose="02020603050405020304" pitchFamily="18" charset="0"/>
            </a:endParaRPr>
          </a:p>
          <a:p>
            <a:pPr marL="158750" indent="0">
              <a:buNone/>
            </a:pPr>
            <a:endParaRPr lang="en-ZA" dirty="0"/>
          </a:p>
        </p:txBody>
      </p:sp>
    </p:spTree>
    <p:extLst>
      <p:ext uri="{BB962C8B-B14F-4D97-AF65-F5344CB8AC3E}">
        <p14:creationId xmlns:p14="http://schemas.microsoft.com/office/powerpoint/2010/main" val="211856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0">
              <a:lnSpc>
                <a:spcPct val="115000"/>
              </a:lnSpc>
              <a:spcAft>
                <a:spcPts val="1000"/>
              </a:spcAft>
              <a:buNone/>
            </a:pPr>
            <a:r>
              <a:rPr lang="af-ZA" sz="1800" dirty="0">
                <a:solidFill>
                  <a:srgbClr val="000000"/>
                </a:solidFill>
                <a:effectLst/>
                <a:latin typeface="Calibri" panose="020F0502020204030204" pitchFamily="34" charset="0"/>
                <a:ea typeface="Times New Roman" panose="02020603050405020304" pitchFamily="18" charset="0"/>
              </a:rPr>
              <a:t>Die rol van die media is om die samelewing in te lig oor daaglikse gebeure wat nuuswaardig is.</a:t>
            </a:r>
            <a:br>
              <a:rPr lang="af-ZA" sz="1800"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456565" indent="0">
              <a:lnSpc>
                <a:spcPct val="115000"/>
              </a:lnSpc>
              <a:spcAft>
                <a:spcPts val="1000"/>
              </a:spcAft>
              <a:buNone/>
            </a:pPr>
            <a:r>
              <a:rPr lang="af-ZA" sz="1800" dirty="0">
                <a:solidFill>
                  <a:srgbClr val="000000"/>
                </a:solidFill>
                <a:effectLst/>
                <a:latin typeface="Calibri" panose="020F0502020204030204" pitchFamily="34" charset="0"/>
                <a:ea typeface="Times New Roman" panose="02020603050405020304" pitchFamily="18" charset="0"/>
              </a:rPr>
              <a:t>Vra die klas: </a:t>
            </a:r>
            <a:r>
              <a:rPr lang="af-ZA" sz="1800" i="1" dirty="0">
                <a:solidFill>
                  <a:srgbClr val="000000"/>
                </a:solidFill>
                <a:effectLst/>
                <a:latin typeface="Calibri" panose="020F0502020204030204" pitchFamily="34" charset="0"/>
                <a:ea typeface="Times New Roman" panose="02020603050405020304" pitchFamily="18" charset="0"/>
              </a:rPr>
              <a:t>Vervul die media altyd hul rol?</a:t>
            </a:r>
            <a:r>
              <a:rPr lang="af-ZA" sz="1800" dirty="0">
                <a:solidFill>
                  <a:srgbClr val="000000"/>
                </a:solidFill>
                <a:effectLst/>
                <a:latin typeface="Calibri" panose="020F0502020204030204" pitchFamily="34" charset="0"/>
                <a:ea typeface="Times New Roman" panose="02020603050405020304" pitchFamily="18" charset="0"/>
              </a:rPr>
              <a:t> </a:t>
            </a:r>
            <a:br>
              <a:rPr lang="af-ZA" sz="1800" dirty="0">
                <a:solidFill>
                  <a:srgbClr val="000000"/>
                </a:solidFill>
                <a:effectLs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Maak voorsiening vir bespreking. Die media vervul nie altyd hul rol nie, hulle stel dikwels meer belang om geld te verdien en adverteerders te behaag.</a:t>
            </a:r>
            <a:endParaRPr lang="en-US" sz="1800" dirty="0">
              <a:effectLst/>
              <a:latin typeface="Times New Roman" panose="02020603050405020304" pitchFamily="18" charset="0"/>
              <a:ea typeface="Times New Roman" panose="02020603050405020304" pitchFamily="18" charset="0"/>
            </a:endParaRPr>
          </a:p>
          <a:p>
            <a:pPr marL="457200" indent="0">
              <a:lnSpc>
                <a:spcPct val="115000"/>
              </a:lnSpc>
              <a:spcAft>
                <a:spcPts val="1000"/>
              </a:spcAft>
              <a:buNone/>
            </a:pPr>
            <a:r>
              <a:rPr lang="af-ZA"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58750" indent="0">
              <a:buNone/>
            </a:pPr>
            <a:r>
              <a:rPr lang="af-ZA" sz="1800" dirty="0">
                <a:effectLst/>
                <a:latin typeface="Calibri" panose="020F0502020204030204" pitchFamily="34" charset="0"/>
                <a:ea typeface="Times New Roman" panose="02020603050405020304" pitchFamily="18" charset="0"/>
              </a:rPr>
              <a:t>(</a:t>
            </a:r>
            <a:r>
              <a:rPr lang="af-ZA" sz="1800" u="sng" dirty="0">
                <a:effectLst/>
                <a:latin typeface="Calibri" panose="020F0502020204030204" pitchFamily="34" charset="0"/>
                <a:ea typeface="Times New Roman" panose="02020603050405020304" pitchFamily="18" charset="0"/>
              </a:rPr>
              <a:t>Onderwysersnota</a:t>
            </a:r>
            <a:r>
              <a:rPr lang="af-ZA" sz="1800" dirty="0">
                <a:effectLst/>
                <a:latin typeface="Calibri" panose="020F0502020204030204" pitchFamily="34" charset="0"/>
                <a:ea typeface="Times New Roman" panose="02020603050405020304" pitchFamily="18" charset="0"/>
              </a:rPr>
              <a:t>: Kan die volgende noem: lastersaak van $ 1,6 miljard wat deur </a:t>
            </a:r>
            <a:r>
              <a:rPr lang="af-ZA" sz="1800" i="1" dirty="0">
                <a:effectLst/>
                <a:latin typeface="Calibri" panose="020F0502020204030204" pitchFamily="34" charset="0"/>
                <a:ea typeface="Times New Roman" panose="02020603050405020304" pitchFamily="18" charset="0"/>
              </a:rPr>
              <a:t>Dominion Voting Systems </a:t>
            </a:r>
            <a:r>
              <a:rPr lang="af-ZA" sz="1800" dirty="0">
                <a:effectLst/>
                <a:latin typeface="Calibri" panose="020F0502020204030204" pitchFamily="34" charset="0"/>
                <a:ea typeface="Times New Roman" panose="02020603050405020304" pitchFamily="18" charset="0"/>
              </a:rPr>
              <a:t>teen </a:t>
            </a:r>
            <a:r>
              <a:rPr lang="af-ZA" sz="1800" i="1" dirty="0">
                <a:effectLst/>
                <a:latin typeface="Calibri" panose="020F0502020204030204" pitchFamily="34" charset="0"/>
                <a:ea typeface="Times New Roman" panose="02020603050405020304" pitchFamily="18" charset="0"/>
              </a:rPr>
              <a:t>Fox News</a:t>
            </a:r>
            <a:r>
              <a:rPr lang="af-ZA" sz="1800" dirty="0">
                <a:effectLst/>
                <a:latin typeface="Calibri" panose="020F0502020204030204" pitchFamily="34" charset="0"/>
                <a:ea typeface="Times New Roman" panose="02020603050405020304" pitchFamily="18" charset="0"/>
              </a:rPr>
              <a:t> in die Verenigde State aanhangig gemaak is - waar Fox News geweet het dat die verkiesing nie gesteel is nie, maar nie hul gehoor wou teleurstel nie.  </a:t>
            </a:r>
            <a:br>
              <a:rPr lang="af-ZA" sz="1800" dirty="0">
                <a:effectLst/>
                <a:latin typeface="Calibri" panose="020F0502020204030204" pitchFamily="34" charset="0"/>
                <a:ea typeface="Times New Roman" panose="02020603050405020304" pitchFamily="18" charset="0"/>
              </a:rPr>
            </a:br>
            <a:r>
              <a:rPr lang="af-ZA" sz="1800" u="sng" dirty="0">
                <a:solidFill>
                  <a:srgbClr val="0000FF"/>
                </a:solidFill>
                <a:effectLst/>
                <a:latin typeface="Calibri" panose="020F0502020204030204" pitchFamily="34" charset="0"/>
                <a:ea typeface="Times New Roman" panose="02020603050405020304" pitchFamily="18" charset="0"/>
                <a:hlinkClick r:id="rId3"/>
              </a:rPr>
              <a:t>https://edition.cnn.com/2023/03/07/media/fox-news-dominion-lawsuit/index.html</a:t>
            </a:r>
            <a:r>
              <a:rPr lang="af-ZA" sz="1800" dirty="0">
                <a:effectLst/>
                <a:latin typeface="Calibri" panose="020F0502020204030204" pitchFamily="34" charset="0"/>
                <a:ea typeface="Times New Roman" panose="02020603050405020304" pitchFamily="18" charset="0"/>
              </a:rPr>
              <a:t>)</a:t>
            </a:r>
            <a:endParaRPr lang="en-ZA" dirty="0"/>
          </a:p>
        </p:txBody>
      </p:sp>
    </p:spTree>
    <p:extLst>
      <p:ext uri="{BB962C8B-B14F-4D97-AF65-F5344CB8AC3E}">
        <p14:creationId xmlns:p14="http://schemas.microsoft.com/office/powerpoint/2010/main" val="43348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spcBef>
                <a:spcPts val="0"/>
              </a:spcBef>
              <a:spcAft>
                <a:spcPts val="0"/>
              </a:spcAft>
              <a:buNone/>
            </a:pPr>
            <a:r>
              <a:rPr lang="en-ZA" sz="1800" b="1" i="0" u="none" strike="noStrike" dirty="0">
                <a:solidFill>
                  <a:srgbClr val="000000"/>
                </a:solidFill>
                <a:effectLst/>
                <a:latin typeface="Calibri" panose="020F0502020204030204" pitchFamily="34" charset="0"/>
              </a:rPr>
              <a:t>Die </a:t>
            </a:r>
            <a:r>
              <a:rPr lang="en-ZA" sz="1800" b="1" i="0" u="none" strike="noStrike" dirty="0" err="1">
                <a:solidFill>
                  <a:srgbClr val="000000"/>
                </a:solidFill>
                <a:effectLst/>
                <a:latin typeface="Calibri" panose="020F0502020204030204" pitchFamily="34" charset="0"/>
              </a:rPr>
              <a:t>rol</a:t>
            </a:r>
            <a:r>
              <a:rPr lang="en-ZA" sz="1800" b="1" i="0" u="none" strike="noStrike" dirty="0">
                <a:solidFill>
                  <a:srgbClr val="000000"/>
                </a:solidFill>
                <a:effectLst/>
                <a:latin typeface="Calibri" panose="020F0502020204030204" pitchFamily="34" charset="0"/>
              </a:rPr>
              <a:t> van media in 'n </a:t>
            </a:r>
            <a:r>
              <a:rPr lang="en-ZA" sz="1800" b="1" i="0" u="none" strike="noStrike" dirty="0" err="1">
                <a:solidFill>
                  <a:srgbClr val="000000"/>
                </a:solidFill>
                <a:effectLst/>
                <a:latin typeface="Calibri" panose="020F0502020204030204" pitchFamily="34" charset="0"/>
              </a:rPr>
              <a:t>demokratiese</a:t>
            </a:r>
            <a:r>
              <a:rPr lang="en-ZA" sz="1800" b="1" i="0" u="none" strike="noStrike" dirty="0">
                <a:solidFill>
                  <a:srgbClr val="000000"/>
                </a:solidFill>
                <a:effectLst/>
                <a:latin typeface="Calibri" panose="020F0502020204030204" pitchFamily="34" charset="0"/>
              </a:rPr>
              <a:t> </a:t>
            </a:r>
            <a:r>
              <a:rPr lang="en-ZA" sz="1800" b="1" i="0" u="none" strike="noStrike" dirty="0" err="1">
                <a:solidFill>
                  <a:srgbClr val="000000"/>
                </a:solidFill>
                <a:effectLst/>
                <a:latin typeface="Calibri" panose="020F0502020204030204" pitchFamily="34" charset="0"/>
              </a:rPr>
              <a:t>samelewing</a:t>
            </a:r>
            <a:r>
              <a:rPr lang="en-ZA" sz="1800" b="1" i="0" u="none" strike="noStrike" dirty="0">
                <a:solidFill>
                  <a:srgbClr val="000000"/>
                </a:solidFill>
                <a:effectLst/>
                <a:latin typeface="Calibri" panose="020F0502020204030204" pitchFamily="34" charset="0"/>
              </a:rPr>
              <a:t>:</a:t>
            </a:r>
            <a:endParaRPr lang="en-ZA" sz="3200" b="1" dirty="0">
              <a:effectLst/>
            </a:endParaRPr>
          </a:p>
          <a:p>
            <a:pPr rtl="0" fontAlgn="base">
              <a:spcBef>
                <a:spcPts val="0"/>
              </a:spcBef>
              <a:spcAft>
                <a:spcPts val="0"/>
              </a:spcAft>
              <a:buFont typeface="Arial" panose="020B0604020202020204" pitchFamily="34" charset="0"/>
              <a:buChar char="•"/>
            </a:pPr>
            <a:r>
              <a:rPr lang="en-ZA" sz="1800" b="0" i="0" u="none" strike="noStrike" dirty="0" err="1">
                <a:solidFill>
                  <a:srgbClr val="000000"/>
                </a:solidFill>
                <a:effectLst/>
                <a:latin typeface="Calibri" panose="020F0502020204030204" pitchFamily="34" charset="0"/>
              </a:rPr>
              <a:t>Ontbloot</a:t>
            </a:r>
            <a:r>
              <a:rPr lang="en-ZA" sz="1800" b="0" i="0" u="none" strike="noStrike" dirty="0">
                <a:solidFill>
                  <a:srgbClr val="000000"/>
                </a:solidFill>
                <a:effectLst/>
                <a:latin typeface="Calibri" panose="020F0502020204030204" pitchFamily="34" charset="0"/>
              </a:rPr>
              <a:t> van </a:t>
            </a:r>
            <a:r>
              <a:rPr lang="en-ZA" sz="1800" b="0" i="0" u="none" strike="noStrike" dirty="0" err="1">
                <a:solidFill>
                  <a:srgbClr val="000000"/>
                </a:solidFill>
                <a:effectLst/>
                <a:latin typeface="Calibri" panose="020F0502020204030204" pitchFamily="34" charset="0"/>
              </a:rPr>
              <a:t>menseregteskendings</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err="1">
                <a:solidFill>
                  <a:srgbClr val="000000"/>
                </a:solidFill>
                <a:effectLst/>
                <a:latin typeface="Calibri" panose="020F0502020204030204" pitchFamily="34" charset="0"/>
              </a:rPr>
              <a:t>Rapporteer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onwettige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aktiwiteite</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err="1">
                <a:solidFill>
                  <a:srgbClr val="000000"/>
                </a:solidFill>
                <a:effectLst/>
                <a:latin typeface="Calibri" panose="020F0502020204030204" pitchFamily="34" charset="0"/>
              </a:rPr>
              <a:t>Ontbloot</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korrupsie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wanbestuur</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err="1">
                <a:solidFill>
                  <a:srgbClr val="000000"/>
                </a:solidFill>
                <a:effectLst/>
                <a:latin typeface="Calibri" panose="020F0502020204030204" pitchFamily="34" charset="0"/>
              </a:rPr>
              <a:t>Kommunikeer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lig</a:t>
            </a:r>
            <a:r>
              <a:rPr lang="en-ZA" sz="1800" b="0" i="0" u="none" strike="noStrike" dirty="0">
                <a:solidFill>
                  <a:srgbClr val="000000"/>
                </a:solidFill>
                <a:effectLst/>
                <a:latin typeface="Calibri" panose="020F0502020204030204" pitchFamily="34" charset="0"/>
              </a:rPr>
              <a:t> in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voed</a:t>
            </a:r>
            <a:r>
              <a:rPr lang="en-ZA" sz="1800" b="0" i="0" u="none" strike="noStrike" dirty="0">
                <a:solidFill>
                  <a:srgbClr val="000000"/>
                </a:solidFill>
                <a:effectLst/>
                <a:latin typeface="Calibri" panose="020F0502020204030204" pitchFamily="34" charset="0"/>
              </a:rPr>
              <a:t> op.</a:t>
            </a:r>
          </a:p>
          <a:p>
            <a:pPr rtl="0" fontAlgn="base">
              <a:spcBef>
                <a:spcPts val="0"/>
              </a:spcBef>
              <a:spcAft>
                <a:spcPts val="0"/>
              </a:spcAft>
              <a:buFont typeface="Arial" panose="020B0604020202020204" pitchFamily="34" charset="0"/>
              <a:buChar char="•"/>
            </a:pPr>
            <a:r>
              <a:rPr lang="en-ZA" sz="1800" b="0" i="0" u="none" strike="noStrike" dirty="0">
                <a:solidFill>
                  <a:srgbClr val="000000"/>
                </a:solidFill>
                <a:effectLst/>
                <a:latin typeface="Calibri" panose="020F0502020204030204" pitchFamily="34" charset="0"/>
              </a:rPr>
              <a:t>Gee </a:t>
            </a:r>
            <a:r>
              <a:rPr lang="en-ZA" sz="1800" b="0" i="0" u="none" strike="noStrike" dirty="0" err="1">
                <a:solidFill>
                  <a:srgbClr val="000000"/>
                </a:solidFill>
                <a:effectLst/>
                <a:latin typeface="Calibri" panose="020F0502020204030204" pitchFamily="34" charset="0"/>
              </a:rPr>
              <a:t>politieke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inligting</a:t>
            </a:r>
            <a:r>
              <a:rPr lang="en-ZA" sz="1800" b="0" i="0" u="none" strike="noStrike" dirty="0">
                <a:solidFill>
                  <a:srgbClr val="000000"/>
                </a:solidFill>
                <a:effectLst/>
                <a:latin typeface="Calibri" panose="020F0502020204030204" pitchFamily="34" charset="0"/>
              </a:rPr>
              <a:t> wat </a:t>
            </a:r>
            <a:r>
              <a:rPr lang="en-ZA" sz="1800" b="0" i="0" u="none" strike="noStrike" dirty="0" err="1">
                <a:solidFill>
                  <a:srgbClr val="000000"/>
                </a:solidFill>
                <a:effectLst/>
                <a:latin typeface="Calibri" panose="020F0502020204030204" pitchFamily="34" charset="0"/>
              </a:rPr>
              <a:t>kiesers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kan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inlig</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err="1">
                <a:solidFill>
                  <a:srgbClr val="000000"/>
                </a:solidFill>
                <a:effectLst/>
                <a:latin typeface="Calibri" panose="020F0502020204030204" pitchFamily="34" charset="0"/>
              </a:rPr>
              <a:t>Identifiseer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probleme</a:t>
            </a:r>
            <a:r>
              <a:rPr lang="en-ZA" sz="1800" b="0" i="0" u="none" strike="noStrike" dirty="0">
                <a:solidFill>
                  <a:srgbClr val="000000"/>
                </a:solidFill>
                <a:effectLst/>
                <a:latin typeface="Calibri" panose="020F0502020204030204" pitchFamily="34" charset="0"/>
              </a:rPr>
              <a:t> in </a:t>
            </a:r>
            <a:r>
              <a:rPr lang="en-ZA" sz="1800" b="0" i="0" u="none" strike="noStrike" dirty="0" err="1">
                <a:solidFill>
                  <a:srgbClr val="000000"/>
                </a:solidFill>
                <a:effectLst/>
                <a:latin typeface="Calibri" panose="020F0502020204030204" pitchFamily="34" charset="0"/>
              </a:rPr>
              <a:t>ons</a:t>
            </a:r>
            <a:r>
              <a:rPr lang="en-ZA" sz="1800" b="0" i="0" u="none" strike="noStrike" dirty="0">
                <a:solidFill>
                  <a:srgbClr val="000000"/>
                </a:solidFill>
                <a:effectLst/>
                <a:latin typeface="Calibri" panose="020F0502020204030204" pitchFamily="34" charset="0"/>
              </a:rPr>
              <a:t> land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gemeenskappe</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err="1">
                <a:solidFill>
                  <a:srgbClr val="000000"/>
                </a:solidFill>
                <a:effectLst/>
                <a:latin typeface="Calibri" panose="020F0502020204030204" pitchFamily="34" charset="0"/>
              </a:rPr>
              <a:t>Bevorder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debat</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bespreking</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err="1">
                <a:solidFill>
                  <a:srgbClr val="000000"/>
                </a:solidFill>
                <a:effectLst/>
                <a:latin typeface="Calibri" panose="020F0502020204030204" pitchFamily="34" charset="0"/>
              </a:rPr>
              <a:t>Bevorder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nasiebou</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a:solidFill>
                  <a:srgbClr val="000000"/>
                </a:solidFill>
                <a:effectLst/>
                <a:latin typeface="Calibri" panose="020F0502020204030204" pitchFamily="34" charset="0"/>
              </a:rPr>
              <a:t>Gee </a:t>
            </a:r>
            <a:r>
              <a:rPr lang="en-ZA" sz="1800" b="0" i="0" u="none" strike="noStrike" dirty="0" err="1">
                <a:solidFill>
                  <a:srgbClr val="000000"/>
                </a:solidFill>
                <a:effectLst/>
                <a:latin typeface="Calibri" panose="020F0502020204030204" pitchFamily="34" charset="0"/>
              </a:rPr>
              <a:t>toegang</a:t>
            </a:r>
            <a:r>
              <a:rPr lang="en-ZA" sz="1800" b="0" i="0" u="none" strike="noStrike" dirty="0">
                <a:solidFill>
                  <a:srgbClr val="000000"/>
                </a:solidFill>
                <a:effectLst/>
                <a:latin typeface="Calibri" panose="020F0502020204030204" pitchFamily="34" charset="0"/>
              </a:rPr>
              <a:t> tot </a:t>
            </a:r>
            <a:r>
              <a:rPr lang="en-ZA" sz="1800" b="0" i="0" u="none" strike="noStrike" dirty="0" err="1">
                <a:solidFill>
                  <a:srgbClr val="000000"/>
                </a:solidFill>
                <a:effectLst/>
                <a:latin typeface="Calibri" panose="020F0502020204030204" pitchFamily="34" charset="0"/>
              </a:rPr>
              <a:t>uiteenlopende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standpunte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wêreldbeskouings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sowel</a:t>
            </a:r>
            <a:r>
              <a:rPr lang="en-ZA" sz="1800" b="0" i="0" u="none" strike="noStrike" dirty="0">
                <a:solidFill>
                  <a:srgbClr val="000000"/>
                </a:solidFill>
                <a:effectLst/>
                <a:latin typeface="Calibri" panose="020F0502020204030204" pitchFamily="34" charset="0"/>
              </a:rPr>
              <a:t> as </a:t>
            </a:r>
            <a:r>
              <a:rPr lang="en-ZA" sz="1800" b="0" i="0" u="none" strike="noStrike" dirty="0" err="1">
                <a:solidFill>
                  <a:srgbClr val="000000"/>
                </a:solidFill>
                <a:effectLst/>
                <a:latin typeface="Calibri" panose="020F0502020204030204" pitchFamily="34" charset="0"/>
              </a:rPr>
              <a:t>sportdekking</a:t>
            </a:r>
            <a:r>
              <a:rPr lang="en-ZA"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r>
              <a:rPr lang="en-ZA" sz="1800" b="0" i="0" u="none" strike="noStrike" dirty="0">
                <a:solidFill>
                  <a:srgbClr val="000000"/>
                </a:solidFill>
                <a:effectLst/>
                <a:latin typeface="Calibri" panose="020F0502020204030204" pitchFamily="34" charset="0"/>
              </a:rPr>
              <a:t>Gee </a:t>
            </a:r>
            <a:r>
              <a:rPr lang="en-ZA" sz="1800" b="0" i="0" u="none" strike="noStrike" dirty="0" err="1">
                <a:solidFill>
                  <a:srgbClr val="000000"/>
                </a:solidFill>
                <a:effectLst/>
                <a:latin typeface="Calibri" panose="020F0502020204030204" pitchFamily="34" charset="0"/>
              </a:rPr>
              <a:t>publisiteit</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aan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suksesse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mense</a:t>
            </a:r>
            <a:r>
              <a:rPr lang="en-ZA" sz="1800" b="0" i="0" u="none" strike="noStrike" dirty="0">
                <a:solidFill>
                  <a:srgbClr val="000000"/>
                </a:solidFill>
                <a:effectLst/>
                <a:latin typeface="Calibri" panose="020F0502020204030204" pitchFamily="34" charset="0"/>
              </a:rPr>
              <a:t> wat </a:t>
            </a:r>
            <a:r>
              <a:rPr lang="en-ZA" sz="1800" b="0" i="0" u="none" strike="noStrike" dirty="0" err="1">
                <a:solidFill>
                  <a:srgbClr val="000000"/>
                </a:solidFill>
                <a:effectLst/>
                <a:latin typeface="Calibri" panose="020F0502020204030204" pitchFamily="34" charset="0"/>
              </a:rPr>
              <a:t>inspirerend</a:t>
            </a:r>
            <a:r>
              <a:rPr lang="en-ZA" sz="1800" b="0" i="0" u="none" strike="noStrike" dirty="0">
                <a:solidFill>
                  <a:srgbClr val="000000"/>
                </a:solidFill>
                <a:effectLst/>
                <a:latin typeface="Calibri" panose="020F0502020204030204" pitchFamily="34" charset="0"/>
              </a:rPr>
              <a:t> is.</a:t>
            </a:r>
          </a:p>
          <a:p>
            <a:pPr rtl="0" fontAlgn="base">
              <a:spcBef>
                <a:spcPts val="0"/>
              </a:spcBef>
              <a:spcAft>
                <a:spcPts val="0"/>
              </a:spcAft>
              <a:buFont typeface="Arial" panose="020B0604020202020204" pitchFamily="34" charset="0"/>
              <a:buChar char="•"/>
            </a:pPr>
            <a:r>
              <a:rPr lang="en-ZA" sz="1800" b="0" i="0" u="none" strike="noStrike" dirty="0">
                <a:solidFill>
                  <a:srgbClr val="000000"/>
                </a:solidFill>
                <a:effectLst/>
                <a:latin typeface="Calibri" panose="020F0502020204030204" pitchFamily="34" charset="0"/>
              </a:rPr>
              <a:t>Vorm die </a:t>
            </a:r>
            <a:r>
              <a:rPr lang="en-ZA" sz="1800" b="0" i="0" u="none" strike="noStrike" dirty="0" err="1">
                <a:solidFill>
                  <a:srgbClr val="000000"/>
                </a:solidFill>
                <a:effectLst/>
                <a:latin typeface="Calibri" panose="020F0502020204030204" pitchFamily="34" charset="0"/>
              </a:rPr>
              <a:t>openbare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mening</a:t>
            </a:r>
            <a:r>
              <a:rPr lang="en-ZA" sz="1800" b="0" i="0" u="none" strike="noStrike" dirty="0">
                <a:solidFill>
                  <a:srgbClr val="000000"/>
                </a:solidFill>
                <a:effectLst/>
                <a:latin typeface="Calibri" panose="020F0502020204030204" pitchFamily="34" charset="0"/>
              </a:rPr>
              <a:t>.</a:t>
            </a:r>
          </a:p>
          <a:p>
            <a:pPr marL="0" lvl="0" indent="0" algn="l" rtl="0">
              <a:lnSpc>
                <a:spcPct val="115000"/>
              </a:lnSpc>
              <a:spcBef>
                <a:spcPts val="1000"/>
              </a:spcBef>
              <a:spcAft>
                <a:spcPts val="1000"/>
              </a:spcAft>
              <a:buSzPts val="1100"/>
              <a:buFont typeface="Noto Sans Symbols"/>
              <a:buNone/>
            </a:pPr>
            <a:endParaRPr sz="1800" dirty="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SzPts val="1100"/>
              <a:buFont typeface="Noto Sans Symbols"/>
              <a:buNone/>
            </a:pPr>
            <a:r>
              <a:rPr lang="af-ZA" sz="1800" dirty="0">
                <a:effectLst/>
                <a:latin typeface="Calibri" panose="020F0502020204030204" pitchFamily="34" charset="0"/>
                <a:ea typeface="Times New Roman" panose="02020603050405020304" pitchFamily="18" charset="0"/>
              </a:rPr>
              <a:t>Die volgende is gevalle waar die media </a:t>
            </a:r>
            <a:r>
              <a:rPr lang="af-ZA" sz="1800" b="1" dirty="0">
                <a:effectLst/>
                <a:latin typeface="Calibri" panose="020F0502020204030204" pitchFamily="34" charset="0"/>
                <a:ea typeface="Times New Roman" panose="02020603050405020304" pitchFamily="18" charset="0"/>
              </a:rPr>
              <a:t>nie</a:t>
            </a:r>
            <a:r>
              <a:rPr lang="af-ZA" sz="1800" dirty="0">
                <a:effectLst/>
                <a:latin typeface="Calibri" panose="020F0502020204030204" pitchFamily="34" charset="0"/>
                <a:ea typeface="Times New Roman" panose="02020603050405020304" pitchFamily="18" charset="0"/>
              </a:rPr>
              <a:t> hul rolle verantwoordelik vervul nie: </a:t>
            </a:r>
          </a:p>
          <a:p>
            <a:pPr marL="342900" lvl="0" indent="-342900">
              <a:lnSpc>
                <a:spcPct val="115000"/>
              </a:lnSpc>
              <a:buFont typeface="Wingdings" panose="05000000000000000000" pitchFamily="2" charset="2"/>
              <a:buChar char=""/>
            </a:pPr>
            <a:endParaRPr lang="af-ZA" sz="1800" b="1"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Bevooroordeling in verslagdoening:</a:t>
            </a:r>
            <a:r>
              <a:rPr lang="af-ZA" sz="1800" dirty="0">
                <a:solidFill>
                  <a:srgbClr val="000000"/>
                </a:solidFill>
                <a:effectLst/>
                <a:latin typeface="Calibri" panose="020F0502020204030204" pitchFamily="34" charset="0"/>
                <a:ea typeface="Times New Roman" panose="02020603050405020304" pitchFamily="18" charset="0"/>
              </a:rPr>
              <a:t> Die inligting in die gedrukte pers en die internet is gekies uit 'n groot poel inligting. Iemand het êrens besluit wat nodig is om die publiek te vertel en wat nie. Die inligting wat nie vertel word nie, kan net so belangrik wees as wat wel vertel word.</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Die meeste media verdien geld uit advertensies en borge. Die media poog dus om die belange van hul adverteerders te bevredig. Dit mag nie in die belang van die publiek wees nie. </a:t>
            </a:r>
            <a:r>
              <a:rPr lang="af-ZA" sz="1800" b="1" dirty="0">
                <a:solidFill>
                  <a:srgbClr val="000000"/>
                </a:solidFill>
                <a:effectLst/>
                <a:latin typeface="Calibri" panose="020F0502020204030204" pitchFamily="34" charset="0"/>
                <a:ea typeface="Times New Roman" panose="02020603050405020304" pitchFamily="18" charset="0"/>
              </a:rPr>
              <a:t>Die media weerhou dikwels inligting of gee bevooroordeelde berigte om hul adverteerders en borge tevrede te stel.</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Die nuus vermaak eerder as om in te lig. </a:t>
            </a:r>
            <a:r>
              <a:rPr lang="af-ZA" sz="1800" dirty="0">
                <a:solidFill>
                  <a:srgbClr val="000000"/>
                </a:solidFill>
                <a:effectLst/>
                <a:latin typeface="Calibri" panose="020F0502020204030204" pitchFamily="34" charset="0"/>
                <a:ea typeface="Times New Roman" panose="02020603050405020304" pitchFamily="18" charset="0"/>
              </a:rPr>
              <a:t> Sommige media is gevul met skinderstories, skandale, seks en geweld eerder as feite.</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Politieke nuus gaan dikwels meer oor persoonlikhede</a:t>
            </a:r>
            <a:r>
              <a:rPr lang="af-ZA" sz="1800" dirty="0">
                <a:solidFill>
                  <a:srgbClr val="000000"/>
                </a:solidFill>
                <a:effectLst/>
                <a:latin typeface="Calibri" panose="020F0502020204030204" pitchFamily="34" charset="0"/>
                <a:ea typeface="Times New Roman" panose="02020603050405020304" pitchFamily="18" charset="0"/>
              </a:rPr>
              <a:t>, </a:t>
            </a:r>
            <a:r>
              <a:rPr lang="af-ZA" sz="1800" b="1" dirty="0">
                <a:solidFill>
                  <a:srgbClr val="000000"/>
                </a:solidFill>
                <a:effectLst/>
                <a:latin typeface="Calibri" panose="020F0502020204030204" pitchFamily="34" charset="0"/>
                <a:ea typeface="Times New Roman" panose="02020603050405020304" pitchFamily="18" charset="0"/>
              </a:rPr>
              <a:t>as oor politici se werk</a:t>
            </a:r>
            <a:r>
              <a:rPr lang="af-ZA" sz="1800" dirty="0">
                <a:solidFill>
                  <a:srgbClr val="000000"/>
                </a:solidFill>
                <a:effectLst/>
                <a:latin typeface="Calibri" panose="020F0502020204030204" pitchFamily="34" charset="0"/>
                <a:ea typeface="Times New Roman" panose="02020603050405020304" pitchFamily="18" charset="0"/>
              </a:rPr>
              <a:t> en bydraes. Media publiseer die skandalige privaat lewens van politici en hul gesinne, wat niks met hul werk te doen het nie.</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Die paparazzi:</a:t>
            </a:r>
            <a:r>
              <a:rPr lang="af-ZA" sz="1800" dirty="0">
                <a:solidFill>
                  <a:srgbClr val="000000"/>
                </a:solidFill>
                <a:effectLst/>
                <a:latin typeface="Calibri" panose="020F0502020204030204" pitchFamily="34" charset="0"/>
                <a:ea typeface="Times New Roman" panose="02020603050405020304" pitchFamily="18" charset="0"/>
              </a:rPr>
              <a:t> Die lewens van bekende sterre word bemoeilik deur die paparazzi wat hul privaatheid binnedring. Die media is soos aasvoëls wanneer bekendes in die moeilikheid is; hulle vervolg eerder as om hulle te beskerm.</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Verslagdoening kan </a:t>
            </a:r>
            <a:r>
              <a:rPr lang="af-ZA" sz="1800" b="1" dirty="0">
                <a:solidFill>
                  <a:srgbClr val="000000"/>
                </a:solidFill>
                <a:effectLst/>
                <a:latin typeface="Calibri" panose="020F0502020204030204" pitchFamily="34" charset="0"/>
                <a:ea typeface="Times New Roman" panose="02020603050405020304" pitchFamily="18" charset="0"/>
              </a:rPr>
              <a:t>bevooroordeeld, verkeerd en onvolledig wees</a:t>
            </a:r>
            <a:r>
              <a:rPr lang="af-ZA"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af-ZA" sz="1800" b="1" dirty="0">
                <a:solidFill>
                  <a:srgbClr val="000000"/>
                </a:solidFill>
                <a:effectLst/>
                <a:latin typeface="Calibri" panose="020F0502020204030204" pitchFamily="34" charset="0"/>
                <a:ea typeface="Times New Roman" panose="02020603050405020304" pitchFamily="18" charset="0"/>
              </a:rPr>
              <a:t>Die media oordryf soms gevare en maak mense sonder rede bang.</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15000"/>
              </a:lnSpc>
              <a:spcBef>
                <a:spcPts val="1000"/>
              </a:spcBef>
              <a:spcAft>
                <a:spcPts val="1000"/>
              </a:spcAft>
              <a:buSzPts val="1100"/>
              <a:buFont typeface="Noto Sans Symbols"/>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85201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Symbol" panose="05050102010706020507" pitchFamily="18" charset="2"/>
              <a:buNone/>
              <a:tabLst/>
              <a:defRPr/>
            </a:pPr>
            <a:r>
              <a:rPr lang="af-ZA" sz="1800" dirty="0">
                <a:solidFill>
                  <a:srgbClr val="000000"/>
                </a:solidFill>
                <a:effectLst/>
                <a:latin typeface="Calibri" panose="020F0502020204030204" pitchFamily="34" charset="0"/>
                <a:ea typeface="Times New Roman" panose="02020603050405020304" pitchFamily="18" charset="0"/>
              </a:rPr>
              <a:t>Ons fokus sal slegs op gedrukte en elektroniese media wees. (5 min)</a:t>
            </a:r>
            <a:endParaRPr lang="en-US" sz="1800" dirty="0">
              <a:effectLst/>
              <a:latin typeface="Times New Roman" panose="02020603050405020304" pitchFamily="18" charset="0"/>
              <a:ea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nl-NL" sz="1800" dirty="0">
              <a:solidFill>
                <a:srgbClr val="000000"/>
              </a:solidFill>
              <a:effectLst/>
              <a:latin typeface="Calibri" panose="020F0502020204030204" pitchFamily="34" charset="0"/>
              <a:ea typeface="Calibri" panose="020F0502020204030204" pitchFamily="34" charset="0"/>
            </a:endParaRPr>
          </a:p>
          <a:p>
            <a:pPr marL="0" lvl="0" indent="0">
              <a:lnSpc>
                <a:spcPct val="115000"/>
              </a:lnSpc>
              <a:spcAft>
                <a:spcPts val="1000"/>
              </a:spcAft>
              <a:buFont typeface="Symbol" panose="05050102010706020507" pitchFamily="18" charset="2"/>
              <a:buNone/>
            </a:pPr>
            <a:r>
              <a:rPr lang="nl-NL" sz="1800" dirty="0">
                <a:solidFill>
                  <a:srgbClr val="000000"/>
                </a:solidFill>
                <a:effectLst/>
                <a:latin typeface="Calibri" panose="020F0502020204030204" pitchFamily="34" charset="0"/>
                <a:ea typeface="Calibri" panose="020F0502020204030204" pitchFamily="34" charset="0"/>
              </a:rPr>
              <a:t>Kom ons gaan voort met die les deur na die definisies van gedrukte media, elektroniese media en sosiale media te kyk.   
</a:t>
            </a:r>
            <a:endParaRPr lang="en-ZA" sz="1800" b="0" i="0" u="none" strike="noStrike" dirty="0">
              <a:solidFill>
                <a:srgbClr val="000000"/>
              </a:solidFill>
              <a:effectLst/>
              <a:latin typeface="Times New Roman" panose="02020603050405020304" pitchFamily="18" charset="0"/>
              <a:ea typeface="Calibri" panose="020F0502020204030204" pitchFamily="34" charset="0"/>
            </a:endParaRPr>
          </a:p>
          <a:p>
            <a:pPr marL="0" lvl="0" indent="0">
              <a:lnSpc>
                <a:spcPct val="115000"/>
              </a:lnSpc>
              <a:spcAft>
                <a:spcPts val="1000"/>
              </a:spcAft>
              <a:buFont typeface="Symbol" panose="05050102010706020507" pitchFamily="18" charset="2"/>
              <a:buNone/>
            </a:pPr>
            <a:r>
              <a:rPr lang="en-ZA" sz="1800" b="1" i="0" u="none" strike="noStrike" dirty="0" err="1">
                <a:solidFill>
                  <a:srgbClr val="000000"/>
                </a:solidFill>
                <a:effectLst/>
                <a:latin typeface="Calibri" panose="020F0502020204030204" pitchFamily="34" charset="0"/>
              </a:rPr>
              <a:t>Gedrukte</a:t>
            </a:r>
            <a:r>
              <a:rPr lang="en-ZA" sz="1800" b="1" i="0" u="none" strike="noStrike" dirty="0">
                <a:solidFill>
                  <a:srgbClr val="000000"/>
                </a:solidFill>
                <a:effectLst/>
                <a:latin typeface="Calibri" panose="020F0502020204030204" pitchFamily="34" charset="0"/>
              </a:rPr>
              <a:t> media</a:t>
            </a:r>
            <a:r>
              <a:rPr lang="en-ZA" sz="1800" b="0" i="0" u="none" strike="noStrike" dirty="0">
                <a:solidFill>
                  <a:srgbClr val="000000"/>
                </a:solidFill>
                <a:effectLst/>
                <a:latin typeface="Calibri" panose="020F0502020204030204" pitchFamily="34" charset="0"/>
              </a:rPr>
              <a:t> is 'n </a:t>
            </a:r>
            <a:r>
              <a:rPr lang="en-ZA" sz="1800" b="0" i="0" u="none" strike="noStrike" dirty="0" err="1">
                <a:solidFill>
                  <a:srgbClr val="000000"/>
                </a:solidFill>
                <a:effectLst/>
                <a:latin typeface="Calibri" panose="020F0502020204030204" pitchFamily="34" charset="0"/>
              </a:rPr>
              <a:t>vorm</a:t>
            </a:r>
            <a:r>
              <a:rPr lang="en-ZA" sz="1800" b="0" i="0" u="none" strike="noStrike" dirty="0">
                <a:solidFill>
                  <a:srgbClr val="000000"/>
                </a:solidFill>
                <a:effectLst/>
                <a:latin typeface="Calibri" panose="020F0502020204030204" pitchFamily="34" charset="0"/>
              </a:rPr>
              <a:t> van </a:t>
            </a:r>
            <a:r>
              <a:rPr lang="en-ZA" sz="1800" b="0" i="0" u="none" strike="noStrike" dirty="0" err="1">
                <a:solidFill>
                  <a:srgbClr val="000000"/>
                </a:solidFill>
                <a:effectLst/>
                <a:latin typeface="Calibri" panose="020F0502020204030204" pitchFamily="34" charset="0"/>
              </a:rPr>
              <a:t>massamedia</a:t>
            </a:r>
            <a:r>
              <a:rPr lang="en-ZA" sz="1800" b="0" i="0" u="none" strike="noStrike" dirty="0">
                <a:solidFill>
                  <a:srgbClr val="000000"/>
                </a:solidFill>
                <a:effectLst/>
                <a:latin typeface="Calibri" panose="020F0502020204030204" pitchFamily="34" charset="0"/>
              </a:rPr>
              <a:t> wat </a:t>
            </a:r>
            <a:r>
              <a:rPr lang="en-ZA" sz="1800" b="0" i="0" u="none" strike="noStrike" dirty="0" err="1">
                <a:solidFill>
                  <a:srgbClr val="000000"/>
                </a:solidFill>
                <a:effectLst/>
                <a:latin typeface="Calibri" panose="020F0502020204030204" pitchFamily="34" charset="0"/>
              </a:rPr>
              <a:t>nuus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inligting</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deur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gedrukte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publikasies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soos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koerante</a:t>
            </a:r>
            <a:r>
              <a:rPr lang="en-ZA" sz="1800" b="0" i="0" u="none" strike="noStrike" dirty="0">
                <a:solidFill>
                  <a:srgbClr val="000000"/>
                </a:solidFill>
                <a:effectLst/>
                <a:latin typeface="Calibri" panose="020F0502020204030204" pitchFamily="34" charset="0"/>
              </a:rPr>
              <a:t> of </a:t>
            </a:r>
            <a:r>
              <a:rPr lang="en-ZA" sz="1800" b="0" i="0" u="none" strike="noStrike" dirty="0" err="1">
                <a:solidFill>
                  <a:srgbClr val="000000"/>
                </a:solidFill>
                <a:effectLst/>
                <a:latin typeface="Calibri" panose="020F0502020204030204" pitchFamily="34" charset="0"/>
              </a:rPr>
              <a:t>tydskrifte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lewer</a:t>
            </a:r>
            <a:r>
              <a:rPr lang="en-ZA" sz="1800" b="0" i="0" u="none" strike="noStrike" dirty="0">
                <a:solidFill>
                  <a:srgbClr val="000000"/>
                </a:solidFill>
                <a:effectLst/>
                <a:latin typeface="Calibri" panose="020F0502020204030204" pitchFamily="34" charset="0"/>
              </a:rPr>
              <a:t>.</a:t>
            </a:r>
            <a:br>
              <a:rPr lang="en-ZA" sz="1800" b="0" i="0" u="none" strike="noStrike" dirty="0">
                <a:solidFill>
                  <a:srgbClr val="000000"/>
                </a:solidFill>
                <a:effectLst/>
                <a:latin typeface="Calibri" panose="020F0502020204030204" pitchFamily="34" charset="0"/>
              </a:rPr>
            </a:br>
            <a:r>
              <a:rPr lang="en-ZA" sz="1800" b="0" i="0" u="none" strike="noStrike" dirty="0">
                <a:solidFill>
                  <a:srgbClr val="000000"/>
                </a:solidFill>
                <a:effectLst/>
                <a:latin typeface="Calibri" panose="020F0502020204030204" pitchFamily="34" charset="0"/>
              </a:rPr>
              <a:t/>
            </a:r>
            <a:br>
              <a:rPr lang="en-ZA" sz="1800" b="0" i="0" u="none" strike="noStrike" dirty="0">
                <a:solidFill>
                  <a:srgbClr val="000000"/>
                </a:solidFill>
                <a:effectLst/>
                <a:latin typeface="Calibri" panose="020F0502020204030204" pitchFamily="34" charset="0"/>
              </a:rPr>
            </a:br>
            <a:r>
              <a:rPr lang="en-ZA" sz="1800" b="1" i="0" u="none" strike="noStrike" dirty="0" err="1">
                <a:solidFill>
                  <a:srgbClr val="000000"/>
                </a:solidFill>
                <a:effectLst/>
                <a:latin typeface="Calibri" panose="020F0502020204030204" pitchFamily="34" charset="0"/>
              </a:rPr>
              <a:t>Elektroniese</a:t>
            </a:r>
            <a:r>
              <a:rPr lang="en-ZA" sz="1800" b="1" i="0" u="none" strike="noStrike" dirty="0">
                <a:solidFill>
                  <a:srgbClr val="000000"/>
                </a:solidFill>
                <a:effectLst/>
                <a:latin typeface="Calibri" panose="020F0502020204030204" pitchFamily="34" charset="0"/>
              </a:rPr>
              <a:t> Media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verwys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na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massamedia</a:t>
            </a:r>
            <a:r>
              <a:rPr lang="en-ZA" sz="1800" b="0" i="0" u="none" strike="noStrike" dirty="0">
                <a:solidFill>
                  <a:srgbClr val="000000"/>
                </a:solidFill>
                <a:effectLst/>
                <a:latin typeface="Calibri" panose="020F0502020204030204" pitchFamily="34" charset="0"/>
              </a:rPr>
              <a:t> wat </a:t>
            </a:r>
            <a:r>
              <a:rPr lang="en-ZA" sz="1800" b="0" i="0" u="none" strike="noStrike" dirty="0" err="1">
                <a:solidFill>
                  <a:srgbClr val="000000"/>
                </a:solidFill>
                <a:effectLst/>
                <a:latin typeface="Calibri" panose="020F0502020204030204" pitchFamily="34" charset="0"/>
              </a:rPr>
              <a:t>nuus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inligting</a:t>
            </a:r>
            <a:r>
              <a:rPr lang="en-ZA" sz="1800" b="0" i="0" u="none" strike="noStrike" dirty="0">
                <a:solidFill>
                  <a:srgbClr val="000000"/>
                </a:solidFill>
                <a:effectLst/>
                <a:latin typeface="Calibri" panose="020F0502020204030204" pitchFamily="34" charset="0"/>
              </a:rPr>
              <a:t> skep, </a:t>
            </a:r>
            <a:r>
              <a:rPr lang="en-ZA" sz="1800" b="0" i="0" u="none" strike="noStrike" dirty="0" err="1">
                <a:solidFill>
                  <a:srgbClr val="000000"/>
                </a:solidFill>
                <a:effectLst/>
                <a:latin typeface="Calibri" panose="020F0502020204030204" pitchFamily="34" charset="0"/>
              </a:rPr>
              <a:t>lewer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verkry</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deur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middel</a:t>
            </a:r>
            <a:r>
              <a:rPr lang="en-ZA" sz="1800" b="0" i="0" u="none" strike="noStrike" dirty="0">
                <a:solidFill>
                  <a:srgbClr val="000000"/>
                </a:solidFill>
                <a:effectLst/>
                <a:latin typeface="Calibri" panose="020F0502020204030204" pitchFamily="34" charset="0"/>
              </a:rPr>
              <a:t> van </a:t>
            </a:r>
            <a:r>
              <a:rPr lang="en-ZA" sz="1800" b="0" i="0" u="none" strike="noStrike" dirty="0" err="1">
                <a:solidFill>
                  <a:srgbClr val="000000"/>
                </a:solidFill>
                <a:effectLst/>
                <a:latin typeface="Calibri" panose="020F0502020204030204" pitchFamily="34" charset="0"/>
              </a:rPr>
              <a:t>elektroniese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energie</a:t>
            </a:r>
            <a:r>
              <a:rPr lang="en-ZA" sz="1800" b="0" i="0" u="none" strike="noStrike" dirty="0">
                <a:solidFill>
                  <a:srgbClr val="000000"/>
                </a:solidFill>
                <a:effectLst/>
                <a:latin typeface="Calibri" panose="020F0502020204030204" pitchFamily="34" charset="0"/>
              </a:rPr>
              <a:t>. Die </a:t>
            </a:r>
            <a:r>
              <a:rPr lang="en-ZA" sz="1800" b="0" i="0" u="none" strike="noStrike" dirty="0" err="1">
                <a:solidFill>
                  <a:srgbClr val="000000"/>
                </a:solidFill>
                <a:effectLst/>
                <a:latin typeface="Calibri" panose="020F0502020204030204" pitchFamily="34" charset="0"/>
              </a:rPr>
              <a:t>primêre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bronne</a:t>
            </a:r>
            <a:r>
              <a:rPr lang="en-ZA" sz="1800" b="0" i="0" u="none" strike="noStrike" dirty="0">
                <a:solidFill>
                  <a:srgbClr val="000000"/>
                </a:solidFill>
                <a:effectLst/>
                <a:latin typeface="Calibri" panose="020F0502020204030204" pitchFamily="34" charset="0"/>
              </a:rPr>
              <a:t> van </a:t>
            </a:r>
            <a:r>
              <a:rPr lang="en-ZA" sz="1800" b="0" i="0" u="none" strike="noStrike" dirty="0" err="1">
                <a:solidFill>
                  <a:srgbClr val="000000"/>
                </a:solidFill>
                <a:effectLst/>
                <a:latin typeface="Calibri" panose="020F0502020204030204" pitchFamily="34" charset="0"/>
              </a:rPr>
              <a:t>elektroniese</a:t>
            </a:r>
            <a:r>
              <a:rPr lang="en-ZA" sz="1800" b="0" i="0" u="none" strike="noStrike" dirty="0">
                <a:solidFill>
                  <a:srgbClr val="000000"/>
                </a:solidFill>
                <a:effectLst/>
                <a:latin typeface="Calibri" panose="020F0502020204030204" pitchFamily="34" charset="0"/>
              </a:rPr>
              <a:t> media is </a:t>
            </a:r>
            <a:r>
              <a:rPr lang="en-ZA" sz="1800" b="0" i="0" u="none" strike="noStrike" dirty="0" err="1">
                <a:solidFill>
                  <a:srgbClr val="000000"/>
                </a:solidFill>
                <a:effectLst/>
                <a:latin typeface="Calibri" panose="020F0502020204030204" pitchFamily="34" charset="0"/>
              </a:rPr>
              <a:t>oudiovisuele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opnames</a:t>
            </a:r>
            <a:r>
              <a:rPr lang="en-ZA" sz="1800" b="0" i="0" u="none" strike="noStrike" dirty="0">
                <a:solidFill>
                  <a:srgbClr val="000000"/>
                </a:solidFill>
                <a:effectLst/>
                <a:latin typeface="Calibri" panose="020F0502020204030204" pitchFamily="34" charset="0"/>
              </a:rPr>
              <a:t>, multimedia-</a:t>
            </a:r>
            <a:r>
              <a:rPr lang="en-ZA" sz="1800" b="0" i="0" u="none" strike="noStrike" dirty="0" err="1">
                <a:solidFill>
                  <a:srgbClr val="000000"/>
                </a:solidFill>
                <a:effectLst/>
                <a:latin typeface="Calibri" panose="020F0502020204030204" pitchFamily="34" charset="0"/>
              </a:rPr>
              <a:t>aanbiedings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aanlyninhoud</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ensovoorts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Dit</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bestaan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uit</a:t>
            </a:r>
            <a:r>
              <a:rPr lang="en-ZA" sz="1800" b="0" i="0" u="none" strike="noStrike" dirty="0">
                <a:solidFill>
                  <a:srgbClr val="000000"/>
                </a:solidFill>
                <a:effectLst/>
                <a:latin typeface="Calibri" panose="020F0502020204030204" pitchFamily="34" charset="0"/>
              </a:rPr>
              <a:t> al die </a:t>
            </a:r>
            <a:r>
              <a:rPr lang="en-ZA" sz="1800" b="0" i="0" u="none" strike="noStrike" dirty="0" err="1">
                <a:solidFill>
                  <a:srgbClr val="000000"/>
                </a:solidFill>
                <a:effectLst/>
                <a:latin typeface="Calibri" panose="020F0502020204030204" pitchFamily="34" charset="0"/>
              </a:rPr>
              <a:t>toestelle</a:t>
            </a:r>
            <a:r>
              <a:rPr lang="en-ZA" sz="1800" b="0" i="0" u="none" strike="noStrike" dirty="0">
                <a:solidFill>
                  <a:srgbClr val="000000"/>
                </a:solidFill>
                <a:effectLst/>
                <a:latin typeface="Calibri" panose="020F0502020204030204" pitchFamily="34" charset="0"/>
              </a:rPr>
              <a:t>, wat </a:t>
            </a:r>
            <a:r>
              <a:rPr lang="en-ZA" sz="1800" b="0" i="0" u="none" strike="noStrike" dirty="0" err="1">
                <a:solidFill>
                  <a:srgbClr val="000000"/>
                </a:solidFill>
                <a:effectLst/>
                <a:latin typeface="Calibri" panose="020F0502020204030204" pitchFamily="34" charset="0"/>
              </a:rPr>
              <a:t>elektronies</a:t>
            </a:r>
            <a:r>
              <a:rPr lang="en-ZA" sz="1800" b="0" i="0" u="none" strike="noStrike" dirty="0">
                <a:solidFill>
                  <a:srgbClr val="000000"/>
                </a:solidFill>
                <a:effectLst/>
                <a:latin typeface="Calibri" panose="020F0502020204030204" pitchFamily="34" charset="0"/>
              </a:rPr>
              <a:t> is, </a:t>
            </a:r>
            <a:r>
              <a:rPr lang="en-ZA" sz="1800" b="0" i="0" u="none" strike="noStrike" dirty="0" err="1">
                <a:solidFill>
                  <a:srgbClr val="000000"/>
                </a:solidFill>
                <a:effectLst/>
                <a:latin typeface="Calibri" panose="020F0502020204030204" pitchFamily="34" charset="0"/>
              </a:rPr>
              <a:t>soos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televisie</a:t>
            </a:r>
            <a:r>
              <a:rPr lang="en-ZA" sz="1800" b="0" i="0" u="none" strike="noStrike" dirty="0">
                <a:solidFill>
                  <a:srgbClr val="000000"/>
                </a:solidFill>
                <a:effectLst/>
                <a:latin typeface="Calibri" panose="020F0502020204030204" pitchFamily="34" charset="0"/>
              </a:rPr>
              <a:t>, radio, </a:t>
            </a:r>
            <a:r>
              <a:rPr lang="en-ZA" sz="1800" b="0" i="0" u="none" strike="noStrike" dirty="0" err="1">
                <a:solidFill>
                  <a:srgbClr val="000000"/>
                </a:solidFill>
                <a:effectLst/>
                <a:latin typeface="Calibri" panose="020F0502020204030204" pitchFamily="34" charset="0"/>
              </a:rPr>
              <a:t>rekenaars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selfone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tablette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ensovoorts</a:t>
            </a:r>
            <a:r>
              <a:rPr lang="en-ZA" sz="1800" b="0" i="0" u="none" strike="noStrike" dirty="0">
                <a:solidFill>
                  <a:srgbClr val="000000"/>
                </a:solidFill>
                <a:effectLst/>
                <a:latin typeface="Calibri" panose="020F0502020204030204" pitchFamily="34" charset="0"/>
              </a:rPr>
              <a:t> om </a:t>
            </a:r>
            <a:r>
              <a:rPr lang="en-ZA" sz="1800" b="0" i="0" u="none" strike="noStrike" dirty="0" err="1">
                <a:solidFill>
                  <a:srgbClr val="000000"/>
                </a:solidFill>
                <a:effectLst/>
                <a:latin typeface="Calibri" panose="020F0502020204030204" pitchFamily="34" charset="0"/>
              </a:rPr>
              <a:t>inligting</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aan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van die </a:t>
            </a:r>
            <a:r>
              <a:rPr lang="en-ZA" sz="1800" b="0" i="0" u="none" strike="noStrike" dirty="0" err="1">
                <a:solidFill>
                  <a:srgbClr val="000000"/>
                </a:solidFill>
                <a:effectLst/>
                <a:latin typeface="Calibri" panose="020F0502020204030204" pitchFamily="34" charset="0"/>
              </a:rPr>
              <a:t>gehoor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kommunikeer</a:t>
            </a:r>
            <a:r>
              <a:rPr lang="en-ZA" sz="1800" b="0" i="0" u="none" strike="noStrike" dirty="0">
                <a:solidFill>
                  <a:srgbClr val="000000"/>
                </a:solidFill>
                <a:effectLst/>
                <a:latin typeface="Calibri" panose="020F0502020204030204" pitchFamily="34" charset="0"/>
              </a:rPr>
              <a:t>.     </a:t>
            </a:r>
            <a:br>
              <a:rPr lang="en-ZA" sz="1800" b="0" i="0" u="none" strike="noStrike" dirty="0">
                <a:solidFill>
                  <a:srgbClr val="000000"/>
                </a:solidFill>
                <a:effectLst/>
                <a:latin typeface="Calibri" panose="020F0502020204030204" pitchFamily="34" charset="0"/>
              </a:rPr>
            </a:br>
            <a:r>
              <a:rPr lang="en-ZA" sz="1800" b="0" i="0" u="none" strike="noStrike" dirty="0">
                <a:solidFill>
                  <a:srgbClr val="000000"/>
                </a:solidFill>
                <a:effectLst/>
                <a:latin typeface="Calibri" panose="020F0502020204030204" pitchFamily="34" charset="0"/>
              </a:rPr>
              <a:t/>
            </a:r>
            <a:br>
              <a:rPr lang="en-ZA" sz="1800" b="0" i="0" u="none" strike="noStrike" dirty="0">
                <a:solidFill>
                  <a:srgbClr val="000000"/>
                </a:solidFill>
                <a:effectLst/>
                <a:latin typeface="Calibri" panose="020F0502020204030204" pitchFamily="34" charset="0"/>
              </a:rPr>
            </a:br>
            <a:r>
              <a:rPr lang="en-ZA" sz="1800" b="1" i="0" u="none" strike="noStrike" dirty="0" err="1">
                <a:solidFill>
                  <a:srgbClr val="000000"/>
                </a:solidFill>
                <a:effectLst/>
                <a:latin typeface="Calibri" panose="020F0502020204030204" pitchFamily="34" charset="0"/>
              </a:rPr>
              <a:t>Sosiale</a:t>
            </a:r>
            <a:r>
              <a:rPr lang="en-ZA" sz="1800" b="1" i="0" u="none" strike="noStrike" dirty="0">
                <a:solidFill>
                  <a:srgbClr val="000000"/>
                </a:solidFill>
                <a:effectLst/>
                <a:latin typeface="Calibri" panose="020F0502020204030204" pitchFamily="34" charset="0"/>
              </a:rPr>
              <a:t> media </a:t>
            </a:r>
            <a:r>
              <a:rPr lang="en-ZA" sz="1800" b="0" i="0" u="none" strike="noStrike" dirty="0">
                <a:solidFill>
                  <a:srgbClr val="000000"/>
                </a:solidFill>
                <a:effectLst/>
                <a:latin typeface="Calibri" panose="020F0502020204030204" pitchFamily="34" charset="0"/>
              </a:rPr>
              <a:t>is 'n </a:t>
            </a:r>
            <a:r>
              <a:rPr lang="en-ZA" sz="1800" b="0" i="0" u="none" strike="noStrike" dirty="0" err="1">
                <a:solidFill>
                  <a:srgbClr val="000000"/>
                </a:solidFill>
                <a:effectLst/>
                <a:latin typeface="Calibri" panose="020F0502020204030204" pitchFamily="34" charset="0"/>
              </a:rPr>
              <a:t>soort</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elektroniese</a:t>
            </a:r>
            <a:r>
              <a:rPr lang="en-ZA" sz="1800" b="0" i="0" u="none" strike="noStrike" dirty="0">
                <a:solidFill>
                  <a:srgbClr val="000000"/>
                </a:solidFill>
                <a:effectLst/>
                <a:latin typeface="Calibri" panose="020F0502020204030204" pitchFamily="34" charset="0"/>
              </a:rPr>
              <a:t> media - </a:t>
            </a:r>
            <a:r>
              <a:rPr lang="en-ZA" sz="1800" b="0" i="0" u="none" strike="noStrike" dirty="0" err="1">
                <a:solidFill>
                  <a:srgbClr val="000000"/>
                </a:solidFill>
                <a:effectLst/>
                <a:latin typeface="Calibri" panose="020F0502020204030204" pitchFamily="34" charset="0"/>
              </a:rPr>
              <a:t>dit</a:t>
            </a:r>
            <a:r>
              <a:rPr lang="en-ZA" sz="1800" b="0" i="0" u="none" strike="noStrike" dirty="0">
                <a:solidFill>
                  <a:srgbClr val="000000"/>
                </a:solidFill>
                <a:effectLst/>
                <a:latin typeface="Calibri" panose="020F0502020204030204" pitchFamily="34" charset="0"/>
              </a:rPr>
              <a:t> is </a:t>
            </a:r>
            <a:r>
              <a:rPr lang="en-ZA" sz="1800" b="0" i="0" u="none" strike="noStrike" dirty="0" err="1">
                <a:solidFill>
                  <a:srgbClr val="000000"/>
                </a:solidFill>
                <a:effectLst/>
                <a:latin typeface="Calibri" panose="020F0502020204030204" pitchFamily="34" charset="0"/>
              </a:rPr>
              <a:t>ook</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rekenaargebaseerde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tegnologie</a:t>
            </a:r>
            <a:r>
              <a:rPr lang="en-ZA" sz="1800" b="0" i="0" u="none" strike="noStrike" dirty="0">
                <a:solidFill>
                  <a:srgbClr val="000000"/>
                </a:solidFill>
                <a:effectLst/>
                <a:latin typeface="Calibri" panose="020F0502020204030204" pitchFamily="34" charset="0"/>
              </a:rPr>
              <a:t>, maar die </a:t>
            </a:r>
            <a:r>
              <a:rPr lang="en-ZA" sz="1800" b="0" i="0" u="none" strike="noStrike" dirty="0" err="1">
                <a:solidFill>
                  <a:srgbClr val="000000"/>
                </a:solidFill>
                <a:effectLst/>
                <a:latin typeface="Calibri" panose="020F0502020204030204" pitchFamily="34" charset="0"/>
              </a:rPr>
              <a:t>verskil</a:t>
            </a:r>
            <a:r>
              <a:rPr lang="en-ZA" sz="1800" b="0" i="0" u="none" strike="noStrike" dirty="0">
                <a:solidFill>
                  <a:srgbClr val="000000"/>
                </a:solidFill>
                <a:effectLst/>
                <a:latin typeface="Calibri" panose="020F0502020204030204" pitchFamily="34" charset="0"/>
              </a:rPr>
              <a:t> is </a:t>
            </a:r>
            <a:r>
              <a:rPr lang="en-ZA" sz="1800" b="0" i="0" u="none" strike="noStrike" dirty="0" err="1">
                <a:solidFill>
                  <a:srgbClr val="000000"/>
                </a:solidFill>
                <a:effectLst/>
                <a:latin typeface="Calibri" panose="020F0502020204030204" pitchFamily="34" charset="0"/>
              </a:rPr>
              <a:t>dat</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dit</a:t>
            </a:r>
            <a:r>
              <a:rPr lang="en-ZA" sz="1800" b="0" i="0" u="none" strike="noStrike" dirty="0">
                <a:solidFill>
                  <a:srgbClr val="000000"/>
                </a:solidFill>
                <a:effectLst/>
                <a:latin typeface="Calibri" panose="020F0502020204030204" pitchFamily="34" charset="0"/>
              </a:rPr>
              <a:t> die </a:t>
            </a:r>
            <a:r>
              <a:rPr lang="en-ZA" sz="1800" b="0" i="0" u="none" strike="noStrike" dirty="0" err="1">
                <a:solidFill>
                  <a:srgbClr val="000000"/>
                </a:solidFill>
                <a:effectLst/>
                <a:latin typeface="Calibri" panose="020F0502020204030204" pitchFamily="34" charset="0"/>
              </a:rPr>
              <a:t>deel</a:t>
            </a:r>
            <a:r>
              <a:rPr lang="en-ZA" sz="1800" b="0" i="0" u="none" strike="noStrike" dirty="0">
                <a:solidFill>
                  <a:srgbClr val="000000"/>
                </a:solidFill>
                <a:effectLst/>
                <a:latin typeface="Calibri" panose="020F0502020204030204" pitchFamily="34" charset="0"/>
              </a:rPr>
              <a:t> van idees, </a:t>
            </a:r>
            <a:r>
              <a:rPr lang="en-ZA" sz="1800" b="0" i="0" u="none" strike="noStrike" dirty="0" err="1">
                <a:solidFill>
                  <a:srgbClr val="000000"/>
                </a:solidFill>
                <a:effectLst/>
                <a:latin typeface="Calibri" panose="020F0502020204030204" pitchFamily="34" charset="0"/>
              </a:rPr>
              <a:t>gedagtes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inligting</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fasiliteer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deur</a:t>
            </a:r>
            <a:r>
              <a:rPr lang="en-ZA" sz="1800" b="0" i="0" u="none" strike="noStrike" dirty="0">
                <a:solidFill>
                  <a:srgbClr val="000000"/>
                </a:solidFill>
                <a:effectLst/>
                <a:latin typeface="Calibri" panose="020F0502020204030204" pitchFamily="34" charset="0"/>
              </a:rPr>
              <a:t> die </a:t>
            </a:r>
            <a:r>
              <a:rPr lang="en-ZA" sz="1800" b="0" i="0" u="none" strike="noStrike" dirty="0" err="1">
                <a:solidFill>
                  <a:srgbClr val="000000"/>
                </a:solidFill>
                <a:effectLst/>
                <a:latin typeface="Calibri" panose="020F0502020204030204" pitchFamily="34" charset="0"/>
              </a:rPr>
              <a:t>bou</a:t>
            </a:r>
            <a:r>
              <a:rPr lang="en-ZA" sz="1800" b="0" i="0" u="none" strike="noStrike" dirty="0">
                <a:solidFill>
                  <a:srgbClr val="000000"/>
                </a:solidFill>
                <a:effectLst/>
                <a:latin typeface="Calibri" panose="020F0502020204030204" pitchFamily="34" charset="0"/>
              </a:rPr>
              <a:t> van </a:t>
            </a:r>
            <a:r>
              <a:rPr lang="en-ZA" sz="1800" b="0" i="0" u="none" strike="noStrike" dirty="0" err="1">
                <a:solidFill>
                  <a:srgbClr val="000000"/>
                </a:solidFill>
                <a:effectLst/>
                <a:latin typeface="Calibri" panose="020F0502020204030204" pitchFamily="34" charset="0"/>
              </a:rPr>
              <a:t>virtuele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netwerke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gemeenskappe</a:t>
            </a:r>
            <a:r>
              <a:rPr lang="en-ZA" sz="1800" b="0" i="0" u="none" strike="noStrike" dirty="0">
                <a:solidFill>
                  <a:srgbClr val="000000"/>
                </a:solidFill>
                <a:effectLst/>
                <a:latin typeface="Calibri" panose="020F0502020204030204" pitchFamily="34" charset="0"/>
              </a:rPr>
              <a:t>.</a:t>
            </a:r>
            <a:r>
              <a:rPr lang="en-ZA" sz="1800" b="0" i="0" u="none" strike="noStrike" dirty="0">
                <a:solidFill>
                  <a:srgbClr val="000000"/>
                </a:solidFill>
                <a:effectLst/>
                <a:latin typeface="Arial" panose="020B0604020202020204" pitchFamily="34" charset="0"/>
              </a:rPr>
              <a:t>        </a:t>
            </a:r>
            <a:r>
              <a:rPr lang="en-ZA" sz="3200" dirty="0"/>
              <a:t/>
            </a:r>
            <a:br>
              <a:rPr lang="en-ZA" sz="3200" dirty="0"/>
            </a:br>
            <a:endParaRPr lang="en-ZA" dirty="0"/>
          </a:p>
        </p:txBody>
      </p:sp>
    </p:spTree>
    <p:extLst>
      <p:ext uri="{BB962C8B-B14F-4D97-AF65-F5344CB8AC3E}">
        <p14:creationId xmlns:p14="http://schemas.microsoft.com/office/powerpoint/2010/main" val="189701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Ons gaan nou vinnig ‘n refleksie-aktiwiteit doen om te evalueer hoe goed jy die konsepte wat vandag en die laaste les bespreek is, begryp het. Daarna sal ons eksamen-tipe vrae oefen.</a:t>
            </a:r>
            <a:br>
              <a:rPr lang="af-ZA" sz="1800" dirty="0">
                <a:solidFill>
                  <a:srgbClr val="000000"/>
                </a:solidFill>
                <a:effectLst/>
                <a:latin typeface="Calibri" panose="020F0502020204030204" pitchFamily="34" charset="0"/>
                <a:ea typeface="Times New Roman" panose="02020603050405020304" pitchFamily="18" charset="0"/>
              </a:rPr>
            </a:b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Voltooi </a:t>
            </a:r>
            <a:r>
              <a:rPr lang="af-ZA" sz="1800" b="1" i="1" dirty="0">
                <a:solidFill>
                  <a:srgbClr val="000000"/>
                </a:solidFill>
                <a:effectLst/>
                <a:latin typeface="Calibri" panose="020F0502020204030204" pitchFamily="34" charset="0"/>
                <a:ea typeface="Times New Roman" panose="02020603050405020304" pitchFamily="18" charset="0"/>
              </a:rPr>
              <a:t>Aktiwiteit 1</a:t>
            </a:r>
            <a:r>
              <a:rPr lang="af-ZA" sz="1800" dirty="0">
                <a:solidFill>
                  <a:srgbClr val="000000"/>
                </a:solidFill>
                <a:effectLst/>
                <a:latin typeface="Calibri" panose="020F0502020204030204" pitchFamily="34" charset="0"/>
                <a:ea typeface="Times New Roman" panose="02020603050405020304" pitchFamily="18" charset="0"/>
              </a:rPr>
              <a:t> op die </a:t>
            </a:r>
            <a:r>
              <a:rPr lang="af-ZA" sz="1800" b="1" i="1" u="sng" dirty="0">
                <a:solidFill>
                  <a:srgbClr val="000000"/>
                </a:solidFill>
                <a:effectLst/>
                <a:latin typeface="Calibri" panose="020F0502020204030204" pitchFamily="34" charset="0"/>
                <a:ea typeface="Times New Roman" panose="02020603050405020304" pitchFamily="18" charset="0"/>
              </a:rPr>
              <a:t>Les 2 - Werkkaart</a:t>
            </a:r>
            <a:r>
              <a:rPr lang="af-ZA" sz="1800" dirty="0">
                <a:solidFill>
                  <a:srgbClr val="000000"/>
                </a:solidFill>
                <a:effectLst/>
                <a:latin typeface="Calibri" panose="020F0502020204030204" pitchFamily="34" charset="0"/>
                <a:ea typeface="Times New Roman" panose="02020603050405020304" pitchFamily="18" charset="0"/>
              </a:rPr>
              <a:t> op jou eie.</a:t>
            </a:r>
            <a:endParaRPr lang="en-US" sz="1800" dirty="0">
              <a:effectLst/>
              <a:latin typeface="Times New Roman" panose="02020603050405020304" pitchFamily="18" charset="0"/>
              <a:ea typeface="Times New Roman" panose="02020603050405020304" pitchFamily="18" charset="0"/>
            </a:endParaRPr>
          </a:p>
          <a:p>
            <a:pPr marL="158750" indent="0">
              <a:buNone/>
            </a:pPr>
            <a:r>
              <a:rPr lang="nl-NL" dirty="0"/>
              <a:t>
</a:t>
            </a:r>
            <a:endParaRPr lang="en-ZA" b="1" i="1" u="sng"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917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nSpc>
                <a:spcPct val="115000"/>
              </a:lnSpc>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Informele assessering</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Gebruik die </a:t>
            </a:r>
            <a:r>
              <a:rPr lang="af-ZA" sz="1800" b="1" i="1" dirty="0">
                <a:solidFill>
                  <a:srgbClr val="000000"/>
                </a:solidFill>
                <a:effectLst/>
                <a:latin typeface="Calibri" panose="020F0502020204030204" pitchFamily="34" charset="0"/>
                <a:ea typeface="Times New Roman" panose="02020603050405020304" pitchFamily="18" charset="0"/>
              </a:rPr>
              <a:t>Aktiwiteit 2-vrae</a:t>
            </a:r>
            <a:r>
              <a:rPr lang="af-ZA" sz="1800" dirty="0">
                <a:solidFill>
                  <a:srgbClr val="000000"/>
                </a:solidFill>
                <a:effectLst/>
                <a:latin typeface="Calibri" panose="020F0502020204030204" pitchFamily="34" charset="0"/>
                <a:ea typeface="Times New Roman" panose="02020603050405020304" pitchFamily="18" charset="0"/>
              </a:rPr>
              <a:t> op  die </a:t>
            </a:r>
            <a:r>
              <a:rPr lang="af-ZA" sz="1800" b="1" i="1" u="sng" dirty="0">
                <a:solidFill>
                  <a:srgbClr val="000000"/>
                </a:solidFill>
                <a:effectLst/>
                <a:latin typeface="Calibri" panose="020F0502020204030204" pitchFamily="34" charset="0"/>
                <a:ea typeface="Times New Roman" panose="02020603050405020304" pitchFamily="18" charset="0"/>
              </a:rPr>
              <a:t>Les 2 – Werkkaart</a:t>
            </a:r>
            <a:r>
              <a:rPr lang="af-ZA" sz="1800" dirty="0">
                <a:solidFill>
                  <a:srgbClr val="000000"/>
                </a:solidFill>
                <a:effectLst/>
                <a:latin typeface="Calibri" panose="020F0502020204030204" pitchFamily="34" charset="0"/>
                <a:ea typeface="Times New Roman" panose="02020603050405020304" pitchFamily="18" charset="0"/>
              </a:rPr>
              <a:t> om vir die eksamen te oefen.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Voltooi </a:t>
            </a:r>
            <a:r>
              <a:rPr lang="af-ZA" sz="1800" b="1" i="1" dirty="0">
                <a:solidFill>
                  <a:srgbClr val="000000"/>
                </a:solidFill>
                <a:effectLst/>
                <a:latin typeface="Calibri" panose="020F0502020204030204" pitchFamily="34" charset="0"/>
                <a:ea typeface="Times New Roman" panose="02020603050405020304" pitchFamily="18" charset="0"/>
              </a:rPr>
              <a:t>Aktiwiteit 2</a:t>
            </a:r>
            <a:r>
              <a:rPr lang="af-ZA" sz="1800" dirty="0">
                <a:solidFill>
                  <a:srgbClr val="000000"/>
                </a:solidFill>
                <a:effectLst/>
                <a:latin typeface="Calibri" panose="020F0502020204030204" pitchFamily="34" charset="0"/>
                <a:ea typeface="Times New Roman" panose="02020603050405020304" pitchFamily="18" charset="0"/>
              </a:rPr>
              <a:t> op jou eie.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Onderwysersnota: Bestee die laaste deel van die les deur </a:t>
            </a:r>
            <a:r>
              <a:rPr lang="af-ZA" sz="1800" b="1" i="1" dirty="0">
                <a:solidFill>
                  <a:srgbClr val="000000"/>
                </a:solidFill>
                <a:effectLst/>
                <a:latin typeface="Calibri" panose="020F0502020204030204" pitchFamily="34" charset="0"/>
                <a:ea typeface="Times New Roman" panose="02020603050405020304" pitchFamily="18" charset="0"/>
              </a:rPr>
              <a:t>Aktiwiteit 2</a:t>
            </a:r>
            <a:r>
              <a:rPr lang="af-ZA" sz="1800" dirty="0">
                <a:solidFill>
                  <a:srgbClr val="000000"/>
                </a:solidFill>
                <a:effectLst/>
                <a:latin typeface="Calibri" panose="020F0502020204030204" pitchFamily="34" charset="0"/>
                <a:ea typeface="Times New Roman" panose="02020603050405020304" pitchFamily="18" charset="0"/>
              </a:rPr>
              <a:t> met die leerders deur te werk en hul antwoorde te bespreek.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a:effectLst/>
                <a:latin typeface="Calibri" panose="020F0502020204030204" pitchFamily="34" charset="0"/>
                <a:ea typeface="Times New Roman" panose="02020603050405020304" pitchFamily="18" charset="0"/>
              </a:rPr>
              <a:t>Verwys </a:t>
            </a:r>
            <a:r>
              <a:rPr lang="af-ZA" sz="1800" dirty="0">
                <a:effectLst/>
                <a:latin typeface="Calibri" panose="020F0502020204030204" pitchFamily="34" charset="0"/>
                <a:ea typeface="Times New Roman" panose="02020603050405020304" pitchFamily="18" charset="0"/>
              </a:rPr>
              <a:t>na </a:t>
            </a:r>
            <a:r>
              <a:rPr lang="af-ZA" sz="1800" b="1" i="1" dirty="0">
                <a:effectLst/>
                <a:latin typeface="Calibri" panose="020F0502020204030204" pitchFamily="34" charset="0"/>
                <a:ea typeface="Times New Roman" panose="02020603050405020304" pitchFamily="18" charset="0"/>
              </a:rPr>
              <a:t>Aktiwiteit</a:t>
            </a:r>
            <a:r>
              <a:rPr lang="af-ZA" sz="1800" dirty="0">
                <a:effectLst/>
                <a:latin typeface="Calibri" panose="020F0502020204030204" pitchFamily="34" charset="0"/>
                <a:ea typeface="Times New Roman" panose="02020603050405020304" pitchFamily="18" charset="0"/>
              </a:rPr>
              <a:t> </a:t>
            </a:r>
            <a:r>
              <a:rPr lang="af-ZA" sz="1800" b="1" i="1" dirty="0">
                <a:effectLst/>
                <a:latin typeface="Calibri" panose="020F0502020204030204" pitchFamily="34" charset="0"/>
                <a:ea typeface="Times New Roman" panose="02020603050405020304" pitchFamily="18" charset="0"/>
              </a:rPr>
              <a:t>2 </a:t>
            </a:r>
            <a:r>
              <a:rPr lang="af-ZA" sz="1800" dirty="0">
                <a:effectLst/>
                <a:latin typeface="Calibri" panose="020F0502020204030204" pitchFamily="34" charset="0"/>
                <a:ea typeface="Times New Roman" panose="02020603050405020304" pitchFamily="18" charset="0"/>
              </a:rPr>
              <a:t> in </a:t>
            </a:r>
            <a:r>
              <a:rPr lang="af-ZA" sz="1800" b="1" i="1" u="sng" dirty="0">
                <a:effectLst/>
                <a:latin typeface="Calibri" panose="020F0502020204030204" pitchFamily="34" charset="0"/>
                <a:ea typeface="Times New Roman" panose="02020603050405020304" pitchFamily="18" charset="0"/>
              </a:rPr>
              <a:t>Les 2 – Werkkaart MEMO</a:t>
            </a:r>
            <a:r>
              <a:rPr lang="af-ZA" sz="1800" dirty="0">
                <a:effectLst/>
                <a:latin typeface="Calibri" panose="020F0502020204030204" pitchFamily="34" charset="0"/>
                <a:ea typeface="Times New Roman" panose="02020603050405020304" pitchFamily="18" charset="0"/>
              </a:rPr>
              <a:t> vir modelantwoorde.</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03910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3561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74339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309253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672761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964222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504203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36722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84271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60503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804484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ZA" smtClean="0"/>
              <a:pPr/>
              <a:t>‹#›</a:t>
            </a:fld>
            <a:endParaRPr lang="en-ZA"/>
          </a:p>
        </p:txBody>
      </p:sp>
    </p:spTree>
    <p:extLst>
      <p:ext uri="{BB962C8B-B14F-4D97-AF65-F5344CB8AC3E}">
        <p14:creationId xmlns:p14="http://schemas.microsoft.com/office/powerpoint/2010/main" val="296595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24007900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3"/>
        <p:cNvGrpSpPr/>
        <p:nvPr/>
      </p:nvGrpSpPr>
      <p:grpSpPr>
        <a:xfrm>
          <a:off x="0" y="0"/>
          <a:ext cx="0" cy="0"/>
          <a:chOff x="0" y="0"/>
          <a:chExt cx="0" cy="0"/>
        </a:xfrm>
      </p:grpSpPr>
      <p:sp>
        <p:nvSpPr>
          <p:cNvPr id="55" name="Google Shape;55;p1"/>
          <p:cNvSpPr txBox="1"/>
          <p:nvPr/>
        </p:nvSpPr>
        <p:spPr>
          <a:xfrm>
            <a:off x="1637072" y="1105940"/>
            <a:ext cx="5869858" cy="2952337"/>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Raleway"/>
              <a:ea typeface="Raleway"/>
              <a:cs typeface="Raleway"/>
              <a:sym typeface="Raleway"/>
            </a:endParaRPr>
          </a:p>
          <a:p>
            <a:pPr lvl="0" algn="ctr">
              <a:buSzPts val="2800"/>
            </a:pPr>
            <a:r>
              <a:rPr lang="nl-NL" sz="2800" dirty="0">
                <a:solidFill>
                  <a:srgbClr val="FFFFFF"/>
                </a:solidFill>
                <a:latin typeface="Raleway"/>
                <a:ea typeface="Raleway"/>
                <a:cs typeface="Raleway"/>
                <a:sym typeface="Raleway"/>
              </a:rPr>
              <a:t>DEMOKRASIE EN MENSEREGTE</a:t>
            </a:r>
          </a:p>
          <a:p>
            <a:pPr lvl="0" algn="ctr">
              <a:buSzPts val="2800"/>
            </a:pPr>
            <a:endParaRPr lang="nl-NL" sz="2800" dirty="0">
              <a:solidFill>
                <a:srgbClr val="FFFFFF"/>
              </a:solidFill>
              <a:latin typeface="Raleway"/>
              <a:ea typeface="Raleway"/>
              <a:cs typeface="Raleway"/>
              <a:sym typeface="Raleway"/>
            </a:endParaRPr>
          </a:p>
          <a:p>
            <a:pPr lvl="0" algn="ctr">
              <a:buSzPts val="2500"/>
            </a:pPr>
            <a:r>
              <a:rPr lang="nl-NL" sz="2800" dirty="0">
                <a:solidFill>
                  <a:srgbClr val="FFFFFF"/>
                </a:solidFill>
                <a:latin typeface="Raleway"/>
                <a:ea typeface="Raleway"/>
                <a:cs typeface="Raleway"/>
                <a:sym typeface="Raleway"/>
              </a:rPr>
              <a:t>GRAAD 12 </a:t>
            </a:r>
          </a:p>
          <a:p>
            <a:pPr lvl="0" algn="ctr">
              <a:buSzPts val="1900"/>
            </a:pPr>
            <a:endParaRPr lang="nl-NL" sz="2800" dirty="0">
              <a:solidFill>
                <a:srgbClr val="FFFFFF"/>
              </a:solidFill>
              <a:latin typeface="Raleway"/>
              <a:ea typeface="Raleway"/>
              <a:cs typeface="Raleway"/>
              <a:sym typeface="Raleway"/>
            </a:endParaRPr>
          </a:p>
          <a:p>
            <a:pPr lvl="0" algn="ctr">
              <a:buSzPts val="1900"/>
            </a:pPr>
            <a:r>
              <a:rPr lang="nl-NL" sz="2800" dirty="0">
                <a:solidFill>
                  <a:srgbClr val="FFFFFF"/>
                </a:solidFill>
                <a:latin typeface="Raleway"/>
                <a:ea typeface="Raleway"/>
                <a:cs typeface="Raleway"/>
                <a:sym typeface="Raleway"/>
              </a:rPr>
              <a:t>LES TWEE</a:t>
            </a: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dirty="0">
              <a:solidFill>
                <a:srgbClr val="FFFFFF"/>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ED2FC89E-F51F-F7CA-1A46-B2E62F46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186159-6898-44EF-B086-EE5AACCDAEA3}"/>
              </a:ext>
            </a:extLst>
          </p:cNvPr>
          <p:cNvSpPr txBox="1"/>
          <p:nvPr/>
        </p:nvSpPr>
        <p:spPr>
          <a:xfrm>
            <a:off x="311693" y="4150207"/>
            <a:ext cx="8125376" cy="646331"/>
          </a:xfrm>
          <a:prstGeom prst="rect">
            <a:avLst/>
          </a:prstGeom>
          <a:solidFill>
            <a:schemeClr val="bg1"/>
          </a:solidFill>
        </p:spPr>
        <p:txBody>
          <a:bodyPr wrap="square" rtlCol="0">
            <a:spAutoFit/>
          </a:bodyPr>
          <a:lstStyle/>
          <a:p>
            <a:pPr lvl="0"/>
            <a:r>
              <a:rPr lang="nl-NL" sz="1800" dirty="0"/>
              <a:t>Bogenoemde uittreksel het groot uitbarsting in die begin van COVID veroorsaak. Wat presies is die rol van die media in 'n demokrasie?</a:t>
            </a:r>
            <a:endParaRPr kumimoji="0" lang="en-ZA"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2D8EE164-F771-B9C8-D7A6-036602C91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1576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93" y="826221"/>
            <a:ext cx="8125376" cy="2919770"/>
          </a:xfrm>
          <a:prstGeom prst="rect">
            <a:avLst/>
          </a:prstGeom>
        </p:spPr>
      </p:pic>
    </p:spTree>
    <p:extLst>
      <p:ext uri="{BB962C8B-B14F-4D97-AF65-F5344CB8AC3E}">
        <p14:creationId xmlns:p14="http://schemas.microsoft.com/office/powerpoint/2010/main" val="266871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Google Shape;62;gd8936812a8_0_0">
            <a:extLst>
              <a:ext uri="{FF2B5EF4-FFF2-40B4-BE49-F238E27FC236}">
                <a16:creationId xmlns:a16="http://schemas.microsoft.com/office/drawing/2014/main" id="{208FB7E8-761A-4F7C-BF3B-A087BD29DB25}"/>
              </a:ext>
            </a:extLst>
          </p:cNvPr>
          <p:cNvSpPr txBox="1"/>
          <p:nvPr/>
        </p:nvSpPr>
        <p:spPr>
          <a:xfrm>
            <a:off x="4515000" y="1770875"/>
            <a:ext cx="4629000" cy="1107986"/>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Raleway"/>
              <a:ea typeface="Raleway"/>
              <a:cs typeface="Raleway"/>
              <a:sym typeface="Raleway"/>
            </a:endParaRPr>
          </a:p>
          <a:p>
            <a:pPr lvl="0" algn="ctr">
              <a:buSzPts val="1900"/>
            </a:pPr>
            <a:r>
              <a:rPr lang="nl-NL" sz="2100" dirty="0">
                <a:solidFill>
                  <a:srgbClr val="FFFFFF"/>
                </a:solidFill>
                <a:latin typeface="Raleway"/>
                <a:ea typeface="Raleway"/>
                <a:cs typeface="Raleway"/>
                <a:sym typeface="Raleway"/>
              </a:rPr>
              <a:t>Vervul die media altyd hul rol?
</a:t>
            </a:r>
            <a:endParaRPr sz="1900" b="0" i="0" u="none" strike="noStrike" cap="none" dirty="0">
              <a:solidFill>
                <a:srgbClr val="FFFFFF"/>
              </a:solidFill>
              <a:latin typeface="Raleway"/>
              <a:ea typeface="Raleway"/>
              <a:cs typeface="Raleway"/>
              <a:sym typeface="Raleway"/>
            </a:endParaRPr>
          </a:p>
        </p:txBody>
      </p:sp>
      <p:pic>
        <p:nvPicPr>
          <p:cNvPr id="4" name="Picture 3">
            <a:extLst>
              <a:ext uri="{FF2B5EF4-FFF2-40B4-BE49-F238E27FC236}">
                <a16:creationId xmlns:a16="http://schemas.microsoft.com/office/drawing/2014/main" id="{E0AF713B-0617-342A-C889-691D68066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543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85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7" descr="Text&#10;&#10;Description automatically generated"/>
          <p:cNvPicPr preferRelativeResize="0"/>
          <p:nvPr/>
        </p:nvPicPr>
        <p:blipFill rotWithShape="1">
          <a:blip r:embed="rId3">
            <a:alphaModFix/>
          </a:blip>
          <a:srcRect/>
          <a:stretch/>
        </p:blipFill>
        <p:spPr>
          <a:xfrm>
            <a:off x="0" y="30217"/>
            <a:ext cx="9143999" cy="5113283"/>
          </a:xfrm>
          <a:prstGeom prst="rect">
            <a:avLst/>
          </a:prstGeom>
          <a:noFill/>
          <a:ln>
            <a:noFill/>
          </a:ln>
        </p:spPr>
      </p:pic>
      <p:sp>
        <p:nvSpPr>
          <p:cNvPr id="103" name="Google Shape;103;p7"/>
          <p:cNvSpPr txBox="1"/>
          <p:nvPr/>
        </p:nvSpPr>
        <p:spPr>
          <a:xfrm>
            <a:off x="-1" y="238442"/>
            <a:ext cx="9144000" cy="496286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nl-NL" sz="1800" b="1"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Die rol van media in 'n demokratiese samelewing:</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endParaRP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Ontbloot</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van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menseregteskendings</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Rapporteer</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onwettige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aktiwiteite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Ontbloot</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korrupsie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en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wanbestuur</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Kommunikeer</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lig</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in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en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voed</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op.</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Gee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politieke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inligting</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wat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kiesers</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kan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inlig</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Identifiseer</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probleme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in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ons</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land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en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gemeenskappe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Bevorder</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debat</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en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bespreking</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Bevorder</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nasiebou</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Gee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toegang</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tot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uiteenlopende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standpunte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en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wêreldbeskouings</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sowel</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as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sportdekking</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Gee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publisiteit</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aan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suksesse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en</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mense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wat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inspirerend</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is.</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Vorm die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openbare</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a:t>
            </a:r>
            <a:r>
              <a:rPr kumimoji="0" lang="en-US"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mening</a:t>
            </a:r>
            <a:r>
              <a:rPr kumimoji="0" lang="en-US"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a:t>
            </a: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highlight>
                <a:srgbClr val="FFFF00"/>
              </a:highlight>
              <a:uLnTx/>
              <a:uFillTx/>
              <a:latin typeface="Raleway"/>
              <a:ea typeface="Raleway"/>
              <a:cs typeface="Raleway"/>
              <a:sym typeface="Raleway"/>
            </a:endParaRPr>
          </a:p>
        </p:txBody>
      </p:sp>
      <p:pic>
        <p:nvPicPr>
          <p:cNvPr id="2" name="Picture 1">
            <a:extLst>
              <a:ext uri="{FF2B5EF4-FFF2-40B4-BE49-F238E27FC236}">
                <a16:creationId xmlns:a16="http://schemas.microsoft.com/office/drawing/2014/main" id="{500B6CDB-6F9B-0FB1-AFC1-B407FC601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458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7" descr="Text&#10;&#10;Description automatically generated"/>
          <p:cNvPicPr preferRelativeResize="0"/>
          <p:nvPr/>
        </p:nvPicPr>
        <p:blipFill rotWithShape="1">
          <a:blip r:embed="rId3">
            <a:alphaModFix/>
          </a:blip>
          <a:srcRect/>
          <a:stretch/>
        </p:blipFill>
        <p:spPr>
          <a:xfrm>
            <a:off x="1" y="0"/>
            <a:ext cx="9143999" cy="5143500"/>
          </a:xfrm>
          <a:prstGeom prst="rect">
            <a:avLst/>
          </a:prstGeom>
          <a:noFill/>
          <a:ln>
            <a:noFill/>
          </a:ln>
        </p:spPr>
      </p:pic>
      <p:sp>
        <p:nvSpPr>
          <p:cNvPr id="103" name="Google Shape;103;p7"/>
          <p:cNvSpPr txBox="1"/>
          <p:nvPr/>
        </p:nvSpPr>
        <p:spPr>
          <a:xfrm>
            <a:off x="0" y="1433564"/>
            <a:ext cx="9144000" cy="3051574"/>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nl-NL" sz="1800" b="1"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Gevalle waar die media nie hul rolle verantwoordelik vervul nie:</a:t>
            </a:r>
            <a:endParaRPr kumimoji="0" lang="en-US" sz="1800" b="1"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endParaRP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lang="en-US" sz="1800" b="1"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endParaRPr>
          </a:p>
          <a:p>
            <a:pPr marL="0" marR="0" lvl="0" indent="0" algn="ctr"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lang="en-ZA"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endParaRPr>
          </a:p>
          <a:p>
            <a:pPr marL="285750" marR="0" lvl="0" indent="-285750" algn="ctr" defTabSz="914400" rtl="0" eaLnBrk="1" fontAlgn="auto" latinLnBrk="0" hangingPunct="1">
              <a:lnSpc>
                <a:spcPct val="115000"/>
              </a:lnSpc>
              <a:spcBef>
                <a:spcPts val="0"/>
              </a:spcBef>
              <a:spcAft>
                <a:spcPts val="0"/>
              </a:spcAft>
              <a:buClr>
                <a:srgbClr val="000000"/>
              </a:buClr>
              <a:buSzPts val="1800"/>
              <a:buFont typeface="Wingdings" panose="05000000000000000000" pitchFamily="2" charset="2"/>
              <a:buChar char="q"/>
              <a:tabLst/>
              <a:defRPr/>
            </a:pPr>
            <a:r>
              <a:rPr kumimoji="0" lang="en-ZA"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Bevooroordeling</a:t>
            </a:r>
            <a:r>
              <a:rPr kumimoji="0" lang="en-ZA"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rPr>
              <a:t> in </a:t>
            </a:r>
            <a:r>
              <a:rPr kumimoji="0" lang="en-ZA" sz="1800" b="0" i="0" u="none" strike="noStrike" kern="0" cap="none" spc="0" normalizeH="0" baseline="0" noProof="0" dirty="0" err="1">
                <a:ln>
                  <a:noFill/>
                </a:ln>
                <a:solidFill>
                  <a:srgbClr val="FFFFFF"/>
                </a:solidFill>
                <a:effectLst/>
                <a:highlight>
                  <a:srgbClr val="C0C0C0"/>
                </a:highlight>
                <a:uLnTx/>
                <a:uFillTx/>
                <a:latin typeface="Raleway"/>
                <a:ea typeface="Raleway"/>
                <a:cs typeface="Raleway"/>
                <a:sym typeface="Raleway"/>
              </a:rPr>
              <a:t>verslagdoening</a:t>
            </a:r>
            <a:endParaRPr kumimoji="0" lang="en-ZA" sz="1800" b="0" i="0" u="none" strike="noStrike" kern="0" cap="none" spc="0" normalizeH="0" baseline="0" noProof="0" dirty="0">
              <a:ln>
                <a:noFill/>
              </a:ln>
              <a:solidFill>
                <a:srgbClr val="FFFFFF"/>
              </a:solidFill>
              <a:effectLst/>
              <a:highlight>
                <a:srgbClr val="C0C0C0"/>
              </a:highlight>
              <a:uLnTx/>
              <a:uFillTx/>
              <a:latin typeface="Raleway"/>
              <a:ea typeface="Raleway"/>
              <a:cs typeface="Raleway"/>
              <a:sym typeface="Raleway"/>
            </a:endParaRPr>
          </a:p>
          <a:p>
            <a:pPr marL="285750" marR="0" lvl="0" indent="-285750" algn="ctr" defTabSz="914400" rtl="0" eaLnBrk="1" fontAlgn="auto" latinLnBrk="0" hangingPunct="1">
              <a:lnSpc>
                <a:spcPct val="115000"/>
              </a:lnSpc>
              <a:spcBef>
                <a:spcPts val="0"/>
              </a:spcBef>
              <a:spcAft>
                <a:spcPts val="0"/>
              </a:spcAft>
              <a:buClr>
                <a:srgbClr val="000000"/>
              </a:buClr>
              <a:buSzPts val="1800"/>
              <a:buFont typeface="Wingdings" panose="05000000000000000000" pitchFamily="2" charset="2"/>
              <a:buChar char="q"/>
              <a:tabLst/>
              <a:defRPr/>
            </a:pPr>
            <a:r>
              <a:rPr kumimoji="0" lang="nl-NL" sz="1800" b="0" i="0" u="none" strike="noStrike" kern="0" cap="none" spc="0" normalizeH="0" baseline="0" noProof="0" dirty="0">
                <a:ln>
                  <a:noFill/>
                </a:ln>
                <a:solidFill>
                  <a:srgbClr val="FFFFFF"/>
                </a:solidFill>
                <a:effectLst/>
                <a:highlight>
                  <a:srgbClr val="C0C0C0"/>
                </a:highlight>
                <a:uLnTx/>
                <a:uFillTx/>
                <a:latin typeface="Raleway"/>
                <a:cs typeface="Arial"/>
                <a:sym typeface="Arial"/>
              </a:rPr>
              <a:t>Die meeste media verdien geld uit advertensies en borge</a:t>
            </a:r>
          </a:p>
          <a:p>
            <a:pPr marL="285750" marR="0" lvl="0" indent="-285750" algn="ctr" defTabSz="914400" rtl="0" eaLnBrk="1" fontAlgn="auto" latinLnBrk="0" hangingPunct="1">
              <a:lnSpc>
                <a:spcPct val="115000"/>
              </a:lnSpc>
              <a:spcBef>
                <a:spcPts val="0"/>
              </a:spcBef>
              <a:spcAft>
                <a:spcPts val="0"/>
              </a:spcAft>
              <a:buClr>
                <a:srgbClr val="000000"/>
              </a:buClr>
              <a:buSzPts val="1800"/>
              <a:buFont typeface="Wingdings" panose="05000000000000000000" pitchFamily="2" charset="2"/>
              <a:buChar char="q"/>
              <a:tabLst/>
              <a:defRPr/>
            </a:pPr>
            <a:r>
              <a:rPr kumimoji="0" lang="nl-NL" sz="1800" b="0" i="0" u="none" strike="noStrike" kern="0" cap="none" spc="0" normalizeH="0" baseline="0" noProof="0" dirty="0">
                <a:ln>
                  <a:noFill/>
                </a:ln>
                <a:solidFill>
                  <a:srgbClr val="FFFFFF"/>
                </a:solidFill>
                <a:effectLst/>
                <a:highlight>
                  <a:srgbClr val="C0C0C0"/>
                </a:highlight>
                <a:uLnTx/>
                <a:uFillTx/>
                <a:latin typeface="Raleway"/>
                <a:cs typeface="Arial"/>
                <a:sym typeface="Arial"/>
              </a:rPr>
              <a:t>Die nuus vermaak eerder as om in te lig.</a:t>
            </a:r>
          </a:p>
          <a:p>
            <a:pPr marL="285750" marR="0" lvl="0" indent="-285750" algn="ctr" defTabSz="914400" rtl="0" eaLnBrk="1" fontAlgn="auto" latinLnBrk="0" hangingPunct="1">
              <a:lnSpc>
                <a:spcPct val="115000"/>
              </a:lnSpc>
              <a:spcBef>
                <a:spcPts val="0"/>
              </a:spcBef>
              <a:spcAft>
                <a:spcPts val="0"/>
              </a:spcAft>
              <a:buClr>
                <a:srgbClr val="000000"/>
              </a:buClr>
              <a:buSzPts val="1800"/>
              <a:buFont typeface="Wingdings" panose="05000000000000000000" pitchFamily="2" charset="2"/>
              <a:buChar char="q"/>
              <a:tabLst/>
              <a:defRPr/>
            </a:pPr>
            <a:r>
              <a:rPr kumimoji="0" lang="nl-NL" sz="1800" b="0" i="0" u="none" strike="noStrike" kern="0" cap="none" spc="0" normalizeH="0" baseline="0" noProof="0" dirty="0">
                <a:ln>
                  <a:noFill/>
                </a:ln>
                <a:solidFill>
                  <a:srgbClr val="FFFFFF"/>
                </a:solidFill>
                <a:effectLst/>
                <a:highlight>
                  <a:srgbClr val="C0C0C0"/>
                </a:highlight>
                <a:uLnTx/>
                <a:uFillTx/>
                <a:latin typeface="Raleway"/>
                <a:cs typeface="Arial"/>
                <a:sym typeface="Arial"/>
              </a:rPr>
              <a:t>Politieke nuus gaan dikwels meer oor persoonlikhede as hul werk</a:t>
            </a:r>
          </a:p>
          <a:p>
            <a:pPr marL="285750" marR="0" lvl="0" indent="-285750" algn="ctr" defTabSz="914400" rtl="0" eaLnBrk="1" fontAlgn="auto" latinLnBrk="0" hangingPunct="1">
              <a:lnSpc>
                <a:spcPct val="115000"/>
              </a:lnSpc>
              <a:spcBef>
                <a:spcPts val="0"/>
              </a:spcBef>
              <a:spcAft>
                <a:spcPts val="0"/>
              </a:spcAft>
              <a:buClr>
                <a:srgbClr val="000000"/>
              </a:buClr>
              <a:buSzPts val="1800"/>
              <a:buFont typeface="Wingdings" panose="05000000000000000000" pitchFamily="2" charset="2"/>
              <a:buChar char="q"/>
              <a:tabLst/>
              <a:defRPr/>
            </a:pPr>
            <a:r>
              <a:rPr kumimoji="0" lang="en-ZA" sz="1800" b="0" i="0" u="none" strike="noStrike" kern="0" cap="none" spc="0" normalizeH="0" baseline="0" noProof="0" dirty="0">
                <a:ln>
                  <a:noFill/>
                </a:ln>
                <a:solidFill>
                  <a:srgbClr val="FFFFFF"/>
                </a:solidFill>
                <a:effectLst/>
                <a:highlight>
                  <a:srgbClr val="C0C0C0"/>
                </a:highlight>
                <a:uLnTx/>
                <a:uFillTx/>
                <a:latin typeface="Raleway"/>
                <a:cs typeface="Arial"/>
                <a:sym typeface="Arial"/>
              </a:rPr>
              <a:t>The paparazzi</a:t>
            </a:r>
            <a:r>
              <a:rPr kumimoji="0" lang="en-ZA" sz="1800" b="0" i="0" u="none" strike="noStrike" kern="0" cap="none" spc="0" normalizeH="0" baseline="0" noProof="0" dirty="0">
                <a:ln>
                  <a:noFill/>
                </a:ln>
                <a:solidFill>
                  <a:srgbClr val="FFFFFF"/>
                </a:solidFill>
                <a:effectLst/>
                <a:highlight>
                  <a:srgbClr val="C0C0C0"/>
                </a:highlight>
                <a:uLnTx/>
                <a:uFillTx/>
                <a:latin typeface="Raleway"/>
                <a:cs typeface="Arial"/>
                <a:sym typeface="Raleway"/>
              </a:rPr>
              <a:t>.</a:t>
            </a:r>
          </a:p>
          <a:p>
            <a:pPr marL="285750" marR="0" lvl="0" indent="-285750" algn="ctr" defTabSz="914400" rtl="0" eaLnBrk="1" fontAlgn="auto" latinLnBrk="0" hangingPunct="1">
              <a:lnSpc>
                <a:spcPct val="115000"/>
              </a:lnSpc>
              <a:spcBef>
                <a:spcPts val="0"/>
              </a:spcBef>
              <a:spcAft>
                <a:spcPts val="0"/>
              </a:spcAft>
              <a:buClr>
                <a:srgbClr val="000000"/>
              </a:buClr>
              <a:buSzPts val="1800"/>
              <a:buFont typeface="Wingdings" panose="05000000000000000000" pitchFamily="2" charset="2"/>
              <a:buChar char="q"/>
              <a:tabLst/>
              <a:defRPr/>
            </a:pPr>
            <a:r>
              <a:rPr kumimoji="0" lang="nl-NL" sz="1800" b="0" i="0" u="none" strike="noStrike" kern="0" cap="none" spc="0" normalizeH="0" baseline="0" noProof="0" dirty="0">
                <a:ln>
                  <a:noFill/>
                </a:ln>
                <a:solidFill>
                  <a:srgbClr val="FFFFFF"/>
                </a:solidFill>
                <a:effectLst/>
                <a:highlight>
                  <a:srgbClr val="C0C0C0"/>
                </a:highlight>
                <a:uLnTx/>
                <a:uFillTx/>
                <a:latin typeface="Raleway"/>
                <a:cs typeface="Arial"/>
                <a:sym typeface="Arial"/>
              </a:rPr>
              <a:t>Die media oordryf soms gevare en maak mense sonder rede bang.</a:t>
            </a:r>
            <a:r>
              <a:rPr kumimoji="0" lang="en-ZA" sz="1800" b="0" i="0" u="none" strike="noStrike" kern="0" cap="none" spc="0" normalizeH="0" baseline="0" noProof="0" dirty="0">
                <a:ln>
                  <a:noFill/>
                </a:ln>
                <a:solidFill>
                  <a:srgbClr val="FFFFFF"/>
                </a:solidFill>
                <a:effectLst/>
                <a:highlight>
                  <a:srgbClr val="C0C0C0"/>
                </a:highlight>
                <a:uLnTx/>
                <a:uFillTx/>
                <a:latin typeface="Raleway"/>
                <a:cs typeface="Arial"/>
                <a:sym typeface="Arial"/>
              </a:rPr>
              <a:t>.</a:t>
            </a:r>
            <a:endParaRPr kumimoji="0" sz="1800" b="0" i="0" u="none" strike="noStrike" kern="0" cap="none" spc="0" normalizeH="0" baseline="0" noProof="0" dirty="0">
              <a:ln>
                <a:noFill/>
              </a:ln>
              <a:solidFill>
                <a:srgbClr val="000000"/>
              </a:solidFill>
              <a:effectLst/>
              <a:highlight>
                <a:srgbClr val="FFFF00"/>
              </a:highlight>
              <a:uLnTx/>
              <a:uFillTx/>
              <a:latin typeface="Raleway"/>
              <a:ea typeface="Raleway"/>
              <a:cs typeface="Raleway"/>
              <a:sym typeface="Raleway"/>
            </a:endParaRPr>
          </a:p>
        </p:txBody>
      </p:sp>
      <p:pic>
        <p:nvPicPr>
          <p:cNvPr id="2" name="Picture 1">
            <a:extLst>
              <a:ext uri="{FF2B5EF4-FFF2-40B4-BE49-F238E27FC236}">
                <a16:creationId xmlns:a16="http://schemas.microsoft.com/office/drawing/2014/main" id="{17AB1507-C2FD-12B4-D1AE-83282E361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11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62;gd8936812a8_0_0">
            <a:extLst>
              <a:ext uri="{FF2B5EF4-FFF2-40B4-BE49-F238E27FC236}">
                <a16:creationId xmlns:a16="http://schemas.microsoft.com/office/drawing/2014/main" id="{208FB7E8-761A-4F7C-BF3B-A087BD29DB25}"/>
              </a:ext>
            </a:extLst>
          </p:cNvPr>
          <p:cNvSpPr txBox="1"/>
          <p:nvPr/>
        </p:nvSpPr>
        <p:spPr>
          <a:xfrm>
            <a:off x="4515000" y="1770875"/>
            <a:ext cx="4629000" cy="1754316"/>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endParaRPr kumimoji="0" sz="2100" b="0" i="0" u="none" strike="noStrike" kern="0" cap="none" spc="0" normalizeH="0" baseline="0" noProof="0" dirty="0">
              <a:ln>
                <a:noFill/>
              </a:ln>
              <a:solidFill>
                <a:srgbClr val="FFFFFF"/>
              </a:solidFill>
              <a:effectLst/>
              <a:uLnTx/>
              <a:uFillTx/>
              <a:latin typeface="Raleway"/>
              <a:ea typeface="Raleway"/>
              <a:cs typeface="Raleway"/>
              <a:sym typeface="Raleway"/>
            </a:endParaRPr>
          </a:p>
          <a:p>
            <a:pPr lvl="0" algn="ctr">
              <a:buSzPts val="1900"/>
            </a:pPr>
            <a:r>
              <a:rPr lang="nl-NL" sz="2100" dirty="0">
                <a:solidFill>
                  <a:srgbClr val="FFFFFF"/>
                </a:solidFill>
                <a:latin typeface="Raleway"/>
                <a:ea typeface="Raleway"/>
                <a:cs typeface="Raleway"/>
                <a:sym typeface="Raleway"/>
              </a:rPr>
              <a:t>WAT IS DIE VERSKIL TUSSEN GEDRUKTE MEDIA, ELEKTRONIESE MEDIA EN SOSIALE MEDIA?
</a:t>
            </a:r>
            <a:endParaRPr kumimoji="0" sz="1900" b="0" i="0" u="none" strike="noStrike" kern="0" cap="none" spc="0" normalizeH="0" baseline="0" noProof="0" dirty="0">
              <a:ln>
                <a:noFill/>
              </a:ln>
              <a:solidFill>
                <a:srgbClr val="FFFFFF"/>
              </a:solidFill>
              <a:effectLst/>
              <a:uLnTx/>
              <a:uFillTx/>
              <a:latin typeface="Raleway"/>
              <a:ea typeface="Raleway"/>
              <a:cs typeface="Raleway"/>
              <a:sym typeface="Raleway"/>
            </a:endParaRPr>
          </a:p>
        </p:txBody>
      </p:sp>
      <p:pic>
        <p:nvPicPr>
          <p:cNvPr id="4" name="Picture 3">
            <a:extLst>
              <a:ext uri="{FF2B5EF4-FFF2-40B4-BE49-F238E27FC236}">
                <a16:creationId xmlns:a16="http://schemas.microsoft.com/office/drawing/2014/main" id="{F67D95B9-FDFF-CF93-2AEA-5396094E7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543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56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5" name="Picture 4" descr="A person with his hand on his chin&#10;&#10;Description automatically generated with low confidence">
            <a:extLst>
              <a:ext uri="{FF2B5EF4-FFF2-40B4-BE49-F238E27FC236}">
                <a16:creationId xmlns:a16="http://schemas.microsoft.com/office/drawing/2014/main" id="{249AD31F-CE6C-4F86-B2FA-6D968958AE93}"/>
              </a:ext>
            </a:extLst>
          </p:cNvPr>
          <p:cNvPicPr>
            <a:picLocks noChangeAspect="1"/>
          </p:cNvPicPr>
          <p:nvPr/>
        </p:nvPicPr>
        <p:blipFill rotWithShape="1">
          <a:blip r:embed="rId3"/>
          <a:srcRect l="18138" r="22514" b="-2"/>
          <a:stretch/>
        </p:blipFill>
        <p:spPr>
          <a:xfrm>
            <a:off x="1" y="1191"/>
            <a:ext cx="4571999" cy="514231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 Placeholder 2">
            <a:extLst>
              <a:ext uri="{FF2B5EF4-FFF2-40B4-BE49-F238E27FC236}">
                <a16:creationId xmlns:a16="http://schemas.microsoft.com/office/drawing/2014/main" id="{75CAE71A-3BD7-4318-BEA7-B4EB3E9E0784}"/>
              </a:ext>
            </a:extLst>
          </p:cNvPr>
          <p:cNvSpPr>
            <a:spLocks noGrp="1"/>
          </p:cNvSpPr>
          <p:nvPr>
            <p:ph type="body" idx="1"/>
          </p:nvPr>
        </p:nvSpPr>
        <p:spPr>
          <a:xfrm>
            <a:off x="4813302" y="1735824"/>
            <a:ext cx="3968747" cy="3186109"/>
          </a:xfrm>
        </p:spPr>
        <p:txBody>
          <a:bodyPr>
            <a:normAutofit fontScale="92500" lnSpcReduction="20000"/>
          </a:bodyPr>
          <a:lstStyle/>
          <a:p>
            <a:pPr marL="285750" indent="-285750">
              <a:lnSpc>
                <a:spcPct val="150000"/>
              </a:lnSpc>
              <a:spcBef>
                <a:spcPts val="0"/>
              </a:spcBef>
              <a:buSzPts val="3000"/>
            </a:pPr>
            <a:r>
              <a:rPr lang="nl-NL" dirty="0"/>
              <a:t>Gee TWEE maniere hoe om te demonstreer dat jy 'n verantwoordelike burger is.</a:t>
            </a:r>
          </a:p>
          <a:p>
            <a:pPr marL="285750" indent="-285750">
              <a:lnSpc>
                <a:spcPct val="150000"/>
              </a:lnSpc>
              <a:spcBef>
                <a:spcPts val="0"/>
              </a:spcBef>
              <a:buSzPts val="3000"/>
            </a:pPr>
            <a:r>
              <a:rPr lang="nl-NL" dirty="0"/>
              <a:t>Watter reg in die Handves van Regte is tans vir jou die belangrikste?</a:t>
            </a:r>
          </a:p>
          <a:p>
            <a:pPr marL="285750" indent="-285750">
              <a:lnSpc>
                <a:spcPct val="150000"/>
              </a:lnSpc>
              <a:spcBef>
                <a:spcPts val="0"/>
              </a:spcBef>
              <a:buSzPts val="3000"/>
            </a:pPr>
            <a:r>
              <a:rPr lang="nl-NL" dirty="0"/>
              <a:t>Gebruik die tabel om jou begrip van sleutelkonsepte wat met hierdie les verband hou, te toets.</a:t>
            </a:r>
            <a:endParaRPr lang="en-ZA" sz="1350" dirty="0"/>
          </a:p>
        </p:txBody>
      </p:sp>
      <p:sp>
        <p:nvSpPr>
          <p:cNvPr id="6" name="Google Shape;136;p6">
            <a:extLst>
              <a:ext uri="{FF2B5EF4-FFF2-40B4-BE49-F238E27FC236}">
                <a16:creationId xmlns:a16="http://schemas.microsoft.com/office/drawing/2014/main" id="{DC6D897E-8C41-47F7-A269-7C81BB041B4F}"/>
              </a:ext>
            </a:extLst>
          </p:cNvPr>
          <p:cNvSpPr txBox="1">
            <a:spLocks noGrp="1"/>
          </p:cNvSpPr>
          <p:nvPr>
            <p:ph type="title"/>
          </p:nvPr>
        </p:nvSpPr>
        <p:spPr>
          <a:xfrm>
            <a:off x="4813699" y="367905"/>
            <a:ext cx="3968353" cy="1221581"/>
          </a:xfrm>
          <a:prstGeom prst="rect">
            <a:avLst/>
          </a:prstGeom>
          <a:solidFill>
            <a:srgbClr val="D8D8D8"/>
          </a:solidFill>
          <a:ln>
            <a:noFill/>
          </a:ln>
        </p:spPr>
        <p:txBody>
          <a:bodyPr spcFirstLastPara="1" wrap="square" lIns="68569" tIns="34275" rIns="68569" bIns="34275" anchor="ctr" anchorCtr="0">
            <a:normAutofit/>
          </a:bodyPr>
          <a:lstStyle/>
          <a:p>
            <a:pPr algn="ctr">
              <a:buSzPts val="4400"/>
            </a:pPr>
            <a:r>
              <a:rPr lang="en-ZA" dirty="0"/>
              <a:t>         </a:t>
            </a:r>
            <a:r>
              <a:rPr lang="en-ZA" sz="4400" dirty="0"/>
              <a:t>REFLEKSIE</a:t>
            </a:r>
            <a:endParaRPr dirty="0"/>
          </a:p>
        </p:txBody>
      </p:sp>
      <p:pic>
        <p:nvPicPr>
          <p:cNvPr id="7" name="Google Shape;137;p6" descr="Anemone and clownfish with solid fill">
            <a:extLst>
              <a:ext uri="{FF2B5EF4-FFF2-40B4-BE49-F238E27FC236}">
                <a16:creationId xmlns:a16="http://schemas.microsoft.com/office/drawing/2014/main" id="{B0573D7E-9ED3-4F2B-8736-71EBA3AFD1B6}"/>
              </a:ext>
            </a:extLst>
          </p:cNvPr>
          <p:cNvPicPr preferRelativeResize="0">
            <a:picLocks/>
          </p:cNvPicPr>
          <p:nvPr/>
        </p:nvPicPr>
        <p:blipFill rotWithShape="1">
          <a:blip r:embed="rId4">
            <a:alphaModFix/>
          </a:blip>
          <a:srcRect/>
          <a:stretch/>
        </p:blipFill>
        <p:spPr>
          <a:xfrm>
            <a:off x="4914947" y="221567"/>
            <a:ext cx="685800" cy="628494"/>
          </a:xfrm>
          <a:prstGeom prst="rect">
            <a:avLst/>
          </a:prstGeom>
          <a:noFill/>
          <a:ln>
            <a:noFill/>
          </a:ln>
        </p:spPr>
      </p:pic>
      <p:pic>
        <p:nvPicPr>
          <p:cNvPr id="2" name="Picture 1">
            <a:extLst>
              <a:ext uri="{FF2B5EF4-FFF2-40B4-BE49-F238E27FC236}">
                <a16:creationId xmlns:a16="http://schemas.microsoft.com/office/drawing/2014/main" id="{879C5659-F60E-7CBD-CA0E-2AAB98434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435" y="0"/>
            <a:ext cx="1024565" cy="35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9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0"/>
          <p:cNvPicPr preferRelativeResize="0"/>
          <p:nvPr/>
        </p:nvPicPr>
        <p:blipFill rotWithShape="1">
          <a:blip r:embed="rId3">
            <a:alphaModFix/>
          </a:blip>
          <a:srcRect/>
          <a:stretch/>
        </p:blipFill>
        <p:spPr>
          <a:xfrm>
            <a:off x="0" y="-7598"/>
            <a:ext cx="9143999" cy="5158696"/>
          </a:xfrm>
          <a:prstGeom prst="rect">
            <a:avLst/>
          </a:prstGeom>
          <a:noFill/>
          <a:ln>
            <a:noFill/>
          </a:ln>
        </p:spPr>
      </p:pic>
      <p:pic>
        <p:nvPicPr>
          <p:cNvPr id="3" name="Picture 2">
            <a:extLst>
              <a:ext uri="{FF2B5EF4-FFF2-40B4-BE49-F238E27FC236}">
                <a16:creationId xmlns:a16="http://schemas.microsoft.com/office/drawing/2014/main" id="{38EFEEDC-D723-F1A9-294F-81CB0AF54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C6DB633-7445-E798-E074-11BD50F3681F}"/>
              </a:ext>
            </a:extLst>
          </p:cNvPr>
          <p:cNvSpPr txBox="1"/>
          <p:nvPr/>
        </p:nvSpPr>
        <p:spPr>
          <a:xfrm>
            <a:off x="894521" y="3737113"/>
            <a:ext cx="7354956" cy="523220"/>
          </a:xfrm>
          <a:prstGeom prst="rect">
            <a:avLst/>
          </a:prstGeom>
          <a:solidFill>
            <a:schemeClr val="tx1"/>
          </a:solidFill>
        </p:spPr>
        <p:txBody>
          <a:bodyPr wrap="square" rtlCol="0">
            <a:spAutoFit/>
          </a:bodyPr>
          <a:lstStyle/>
          <a:p>
            <a:pPr algn="ctr"/>
            <a:r>
              <a:rPr lang="en-ZA" sz="2800" b="1" dirty="0">
                <a:solidFill>
                  <a:schemeClr val="bg1"/>
                </a:solidFill>
                <a:latin typeface="Raleway" panose="020B0604020202020204" charset="0"/>
              </a:rPr>
              <a:t>INFORMELE ASSESSERINGSAKTIWITEIT</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1170</Words>
  <Application>Microsoft Office PowerPoint</Application>
  <PresentationFormat>On-screen Show (16:9)</PresentationFormat>
  <Paragraphs>95</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Times New Roman</vt:lpstr>
      <vt:lpstr>Calibri</vt:lpstr>
      <vt:lpstr>Noto Sans Symbols</vt:lpstr>
      <vt:lpstr>Raleway</vt:lpstr>
      <vt:lpstr>Symbol</vt:lpstr>
      <vt:lpstr>Wingdings</vt:lpstr>
      <vt:lpstr>Arial</vt:lpstr>
      <vt:lpstr>Simple Light</vt:lpstr>
      <vt:lpstr>1_Simple Light</vt:lpstr>
      <vt:lpstr>PowerPoint Presentation</vt:lpstr>
      <vt:lpstr>PowerPoint Presentation</vt:lpstr>
      <vt:lpstr>PowerPoint Presentation</vt:lpstr>
      <vt:lpstr>PowerPoint Presentation</vt:lpstr>
      <vt:lpstr>PowerPoint Presentation</vt:lpstr>
      <vt:lpstr>PowerPoint Presentation</vt:lpstr>
      <vt:lpstr>         REFLEKSIE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Johrita Hanekom</dc:creator>
  <cp:lastModifiedBy>Andrea Hufkie</cp:lastModifiedBy>
  <cp:revision>16</cp:revision>
  <dcterms:modified xsi:type="dcterms:W3CDTF">2023-04-10T16:27:32Z</dcterms:modified>
</cp:coreProperties>
</file>