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89" r:id="rId5"/>
    <p:sldId id="304" r:id="rId6"/>
    <p:sldId id="316" r:id="rId7"/>
    <p:sldId id="307" r:id="rId8"/>
    <p:sldId id="308" r:id="rId9"/>
    <p:sldId id="311" r:id="rId10"/>
    <p:sldId id="312" r:id="rId11"/>
    <p:sldId id="313" r:id="rId12"/>
    <p:sldId id="314" r:id="rId13"/>
    <p:sldId id="315" r:id="rId14"/>
    <p:sldId id="290" r:id="rId15"/>
    <p:sldId id="302" r:id="rId16"/>
    <p:sldId id="306"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810" autoAdjust="0"/>
  </p:normalViewPr>
  <p:slideViewPr>
    <p:cSldViewPr snapToGrid="0" showGuides="1">
      <p:cViewPr varScale="1">
        <p:scale>
          <a:sx n="70" d="100"/>
          <a:sy n="70" d="100"/>
        </p:scale>
        <p:origin x="2154" y="66"/>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CD1188AA-726C-4AA8-A0F7-D8CE54EEE675}"/>
    <pc:docChg chg="undo custSel modSld">
      <pc:chgData name="Leigh-Ann Pringle" userId="90c27759-dcb2-4cfd-84bf-93ebcdd77db7" providerId="ADAL" clId="{CD1188AA-726C-4AA8-A0F7-D8CE54EEE675}" dt="2022-01-24T20:06:13.769" v="446" actId="313"/>
      <pc:docMkLst>
        <pc:docMk/>
      </pc:docMkLst>
      <pc:sldChg chg="modNotesTx">
        <pc:chgData name="Leigh-Ann Pringle" userId="90c27759-dcb2-4cfd-84bf-93ebcdd77db7" providerId="ADAL" clId="{CD1188AA-726C-4AA8-A0F7-D8CE54EEE675}" dt="2022-01-24T19:51:28.256" v="263" actId="20577"/>
        <pc:sldMkLst>
          <pc:docMk/>
          <pc:sldMk cId="25516780" sldId="304"/>
        </pc:sldMkLst>
      </pc:sldChg>
      <pc:sldChg chg="modNotesTx">
        <pc:chgData name="Leigh-Ann Pringle" userId="90c27759-dcb2-4cfd-84bf-93ebcdd77db7" providerId="ADAL" clId="{CD1188AA-726C-4AA8-A0F7-D8CE54EEE675}" dt="2022-01-24T19:53:23.393" v="265" actId="20577"/>
        <pc:sldMkLst>
          <pc:docMk/>
          <pc:sldMk cId="3344767153" sldId="307"/>
        </pc:sldMkLst>
      </pc:sldChg>
      <pc:sldChg chg="modNotesTx">
        <pc:chgData name="Leigh-Ann Pringle" userId="90c27759-dcb2-4cfd-84bf-93ebcdd77db7" providerId="ADAL" clId="{CD1188AA-726C-4AA8-A0F7-D8CE54EEE675}" dt="2022-01-24T20:06:13.769" v="446" actId="313"/>
        <pc:sldMkLst>
          <pc:docMk/>
          <pc:sldMk cId="893990118"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10/24/2022</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38DA1-DF34-4ED0-854F-3F93A765EB3A}" type="datetimeFigureOut">
              <a:rPr lang="en-ZA" smtClean="0"/>
              <a:t>2022/10/24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A0E3-36F8-4273-88F6-E3B6FC38C7C9}" type="slidenum">
              <a:rPr lang="en-ZA" smtClean="0"/>
              <a:t>‹#›</a:t>
            </a:fld>
            <a:endParaRPr lang="en-ZA"/>
          </a:p>
        </p:txBody>
      </p:sp>
    </p:spTree>
    <p:extLst>
      <p:ext uri="{BB962C8B-B14F-4D97-AF65-F5344CB8AC3E}">
        <p14:creationId xmlns:p14="http://schemas.microsoft.com/office/powerpoint/2010/main" val="400591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something.org/us/facts/11-facts-about-sexting#fn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something.org/us/facts/11-facts-about-sexting#fn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osomething.org/us/facts/11-facts-about-sexting#fn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something.org/us/facts/11-facts-about-sexting#fn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dosomething.org/us/facts/11-facts-about-sexting#fn6" TargetMode="External"/><Relationship Id="rId4" Type="http://schemas.openxmlformats.org/officeDocument/2006/relationships/hyperlink" Target="https://www.dosomething.org/us/facts/11-facts-about-sexting#fn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osomething.org/us/facts/11-facts-about-sexting#fn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dosomething.org/us/facts/11-facts-about-sexting#fn7" TargetMode="External"/><Relationship Id="rId5" Type="http://schemas.openxmlformats.org/officeDocument/2006/relationships/hyperlink" Target="https://www.dosomething.org/us/facts/11-facts-about-sexting#fn6" TargetMode="External"/><Relationship Id="rId4" Type="http://schemas.openxmlformats.org/officeDocument/2006/relationships/hyperlink" Target="https://www.dosomething.org/us/facts/11-facts-about-sexting#fn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something.org/us/facts/11-facts-about-sexting#fn1" TargetMode="External"/><Relationship Id="rId7" Type="http://schemas.openxmlformats.org/officeDocument/2006/relationships/hyperlink" Target="https://www.dosomething.org/us/facts/11-facts-about-sexting#fn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dosomething.org/us/facts/11-facts-about-sexting#fn7" TargetMode="External"/><Relationship Id="rId5" Type="http://schemas.openxmlformats.org/officeDocument/2006/relationships/hyperlink" Target="https://www.dosomething.org/us/facts/11-facts-about-sexting#fn6" TargetMode="External"/><Relationship Id="rId4" Type="http://schemas.openxmlformats.org/officeDocument/2006/relationships/hyperlink" Target="https://www.dosomething.org/us/facts/11-facts-about-sexting#fn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 </a:t>
            </a:r>
            <a:r>
              <a:rPr lang="en-ZA" dirty="0" err="1"/>
              <a:t>en</a:t>
            </a:r>
            <a:r>
              <a:rPr lang="en-ZA" dirty="0"/>
              <a:t> 2: </a:t>
            </a:r>
            <a:r>
              <a:rPr lang="en-ZA" dirty="0" err="1"/>
              <a:t>Inleiding</a:t>
            </a:r>
            <a:r>
              <a:rPr lang="en-ZA"/>
              <a:t> 5 min </a:t>
            </a:r>
            <a:endParaRPr lang="en-ZA" dirty="0"/>
          </a:p>
          <a:p>
            <a:endParaRPr lang="en-ZA" dirty="0"/>
          </a:p>
          <a:p>
            <a:r>
              <a:rPr lang="af-ZA" dirty="0"/>
              <a:t>Welkom terug Graad 8's. Ons het verlede week ons ​​les beëindig deur die impak van vriende en</a:t>
            </a:r>
            <a:r>
              <a:rPr lang="af-ZA" baseline="0" dirty="0"/>
              <a:t> portuurgroepe</a:t>
            </a:r>
            <a:r>
              <a:rPr lang="af-ZA" dirty="0"/>
              <a:t> op jou seksualiteit te bespreek. Voordat ons met hierdie les begin, kan iemand deel wat die verskil tussen seks en seksualiteit is? Gee</a:t>
            </a:r>
            <a:r>
              <a:rPr lang="af-ZA" baseline="0" dirty="0"/>
              <a:t> tyd</a:t>
            </a:r>
            <a:r>
              <a:rPr lang="af-ZA" dirty="0"/>
              <a:t> vir antwoorde... Herinner leerders daaraan dat:</a:t>
            </a:r>
            <a:br>
              <a:rPr lang="en-US" sz="1800" dirty="0">
                <a:solidFill>
                  <a:srgbClr val="595959"/>
                </a:solidFill>
                <a:effectLst/>
                <a:latin typeface="Arial" panose="020B0604020202020204" pitchFamily="34" charset="0"/>
                <a:ea typeface="Arial" panose="020B0604020202020204" pitchFamily="34" charset="0"/>
              </a:rPr>
            </a:br>
            <a:r>
              <a:rPr lang="af-ZA" sz="1800" b="1" dirty="0"/>
              <a:t>Seksualiteit kan beskryf word as: </a:t>
            </a:r>
          </a:p>
          <a:p>
            <a:pPr marL="285750" indent="-285750">
              <a:buFont typeface="Wingdings" panose="05000000000000000000" pitchFamily="2" charset="2"/>
              <a:buChar char="Ø"/>
            </a:pPr>
            <a:r>
              <a:rPr lang="af-ZA" sz="1800" dirty="0"/>
              <a:t>Hoe ons oor onsself en ons liggame voel. </a:t>
            </a:r>
          </a:p>
          <a:p>
            <a:pPr marL="285750" indent="-285750">
              <a:buFont typeface="Wingdings" panose="05000000000000000000" pitchFamily="2" charset="2"/>
              <a:buChar char="Ø"/>
            </a:pPr>
            <a:r>
              <a:rPr lang="af-ZA" sz="1800" dirty="0"/>
              <a:t>Ons seksuele gedagtes en gevoelens teenoor ander mense. </a:t>
            </a:r>
          </a:p>
          <a:p>
            <a:pPr marL="285750" indent="-285750">
              <a:buFont typeface="Wingdings" panose="05000000000000000000" pitchFamily="2" charset="2"/>
              <a:buChar char="Ø"/>
            </a:pPr>
            <a:r>
              <a:rPr lang="af-ZA" sz="1800" dirty="0"/>
              <a:t>Die manier waarop ons teenoor ander mense optree. </a:t>
            </a:r>
          </a:p>
          <a:p>
            <a:pPr marL="285750" indent="-285750">
              <a:buFont typeface="Wingdings" panose="05000000000000000000" pitchFamily="2" charset="2"/>
              <a:buChar char="Ø"/>
            </a:pPr>
            <a:r>
              <a:rPr lang="af-ZA" sz="1800" dirty="0"/>
              <a:t>Die veranderinge in ons liggame om ons voor te berei om eendag voort te plant. </a:t>
            </a:r>
          </a:p>
          <a:p>
            <a:pPr marL="285750" indent="-285750">
              <a:buFont typeface="Wingdings" panose="05000000000000000000" pitchFamily="2" charset="2"/>
              <a:buChar char="Ø"/>
            </a:pPr>
            <a:r>
              <a:rPr lang="af-ZA" sz="1800" dirty="0"/>
              <a:t>Dit is die lewenslange reis van geboorte tot dood aangesien alle mense seksuele wesens is. </a:t>
            </a:r>
          </a:p>
          <a:p>
            <a:r>
              <a:rPr lang="af-ZA" sz="1800" b="1" dirty="0"/>
              <a:t>Seks is: </a:t>
            </a:r>
            <a:r>
              <a:rPr lang="af-ZA" sz="1800" dirty="0"/>
              <a:t>'n daad van omgang en 'n viering van iemand se seksualiteit.</a:t>
            </a:r>
            <a:endParaRPr lang="en-ZA" sz="1800" dirty="0"/>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a:t>
            </a:fld>
            <a:endParaRPr lang="en-ZA"/>
          </a:p>
        </p:txBody>
      </p:sp>
    </p:spTree>
    <p:extLst>
      <p:ext uri="{BB962C8B-B14F-4D97-AF65-F5344CB8AC3E}">
        <p14:creationId xmlns:p14="http://schemas.microsoft.com/office/powerpoint/2010/main" val="353607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10 </a:t>
            </a:r>
          </a:p>
          <a:p>
            <a:endParaRPr lang="af-ZA" dirty="0"/>
          </a:p>
          <a:p>
            <a:r>
              <a:rPr lang="af-ZA" dirty="0"/>
              <a:t>Voltooi </a:t>
            </a:r>
            <a:r>
              <a:rPr lang="af-ZA" b="1" i="1" u="sng" dirty="0"/>
              <a:t>Les 2 – Werkkaart Aktiwiteit 1</a:t>
            </a:r>
            <a:r>
              <a:rPr lang="af-ZA" dirty="0"/>
              <a:t>. </a:t>
            </a:r>
          </a:p>
          <a:p>
            <a:r>
              <a:rPr lang="af-ZA" dirty="0"/>
              <a:t>Nota aan onderwyser: Slegs 5min word in klastyd toegeken vir Aktiwiteit 1 en dan moet leerders die res huiswerk doen.</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10</a:t>
            </a:fld>
            <a:endParaRPr lang="en-ZA"/>
          </a:p>
        </p:txBody>
      </p:sp>
    </p:spTree>
    <p:extLst>
      <p:ext uri="{BB962C8B-B14F-4D97-AF65-F5344CB8AC3E}">
        <p14:creationId xmlns:p14="http://schemas.microsoft.com/office/powerpoint/2010/main" val="378512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11: Onderrig en Aktiwiteit - 7min </a:t>
            </a:r>
          </a:p>
          <a:p>
            <a:endParaRPr lang="af-ZA" dirty="0"/>
          </a:p>
          <a:p>
            <a:r>
              <a:rPr lang="af-ZA" dirty="0"/>
              <a:t>Om 'n adolessent (tiener) te wees kan soms baie verwarrend wees. Gedurende hierdie jare van hoërskool sal jy vind dat jy jouself dikwels hierdie vraag vra: </a:t>
            </a:r>
            <a:r>
              <a:rPr lang="af-ZA" b="1" dirty="0"/>
              <a:t>“Wie is ek?” </a:t>
            </a:r>
          </a:p>
          <a:p>
            <a:endParaRPr lang="af-ZA" b="1" dirty="0"/>
          </a:p>
          <a:p>
            <a:r>
              <a:rPr lang="af-ZA" dirty="0"/>
              <a:t>Die kombinasie van fisiese, geestelike en sosiale uitdagings en ernstige keuses kan jou identiteit beïnvloed. Gedurende jou</a:t>
            </a:r>
            <a:r>
              <a:rPr lang="af-ZA" baseline="0" dirty="0"/>
              <a:t> tienerjare</a:t>
            </a:r>
            <a:r>
              <a:rPr lang="af-ZA" dirty="0"/>
              <a:t> verken jy jou waardes (wat vir jou belangrik is) oor dinge soos godsdiens, etiek, seksualiteit en geslag. </a:t>
            </a:r>
          </a:p>
          <a:p>
            <a:endParaRPr lang="af-ZA" dirty="0"/>
          </a:p>
          <a:p>
            <a:r>
              <a:rPr lang="af-ZA" dirty="0"/>
              <a:t>Soms voel tieners onseker en het 'n gebrek aan selfvertroue. In hierdie tye kan dit moeilik wees om tussen vriende of 'n</a:t>
            </a:r>
            <a:r>
              <a:rPr lang="af-ZA" baseline="0" dirty="0"/>
              <a:t> portuurgroep</a:t>
            </a:r>
            <a:r>
              <a:rPr lang="af-ZA" dirty="0"/>
              <a:t> te wees wat jou probeer druk om dinge te doen wat jy eintlik nie wil doen nie. Kan jy onthou wat die term </a:t>
            </a:r>
            <a:r>
              <a:rPr lang="af-ZA" b="1" dirty="0"/>
              <a:t>’groepsdruk’ </a:t>
            </a:r>
            <a:r>
              <a:rPr lang="af-ZA" dirty="0"/>
              <a:t>beteken vanaf graad 7? Gee geleentheid vir leerders om te reageer. </a:t>
            </a:r>
          </a:p>
          <a:p>
            <a:endParaRPr lang="af-ZA" dirty="0"/>
          </a:p>
          <a:p>
            <a:r>
              <a:rPr lang="af-ZA" b="1" dirty="0"/>
              <a:t>Groepsdruk: </a:t>
            </a:r>
            <a:r>
              <a:rPr lang="af-ZA" dirty="0"/>
              <a:t>'n gevoel dat 'n mens dieselfde dinge moet doen as wat ander mense van jou ouderdom en sosiale groep doen; sodat</a:t>
            </a:r>
            <a:r>
              <a:rPr lang="af-ZA" baseline="0" dirty="0"/>
              <a:t> jou</a:t>
            </a:r>
            <a:r>
              <a:rPr lang="af-ZA" dirty="0"/>
              <a:t> maats van</a:t>
            </a:r>
            <a:r>
              <a:rPr lang="af-ZA" baseline="0" dirty="0"/>
              <a:t> jou hou of jou </a:t>
            </a:r>
            <a:r>
              <a:rPr lang="af-ZA" dirty="0"/>
              <a:t>respekteer. </a:t>
            </a:r>
          </a:p>
          <a:p>
            <a:endParaRPr lang="af-ZA" dirty="0"/>
          </a:p>
          <a:p>
            <a:r>
              <a:rPr lang="af-ZA" dirty="0"/>
              <a:t>Soms wanneer jy probeer om deur al hierdie vrae te werk, sal dit 'n goeie idee wees om deur jou gedagtes en emosies te werk deur in 'n joernaal te skryf. As daardie gedagtes oorweldigend voel, kontak 'n onderwyser wat jy vertrou of die skoolberader (as jou skool een het). </a:t>
            </a:r>
            <a:r>
              <a:rPr lang="af-ZA" baseline="0" dirty="0"/>
              <a:t> </a:t>
            </a:r>
            <a:r>
              <a:rPr lang="af-ZA" dirty="0"/>
              <a:t>Wanneer 'n tiener so onseker voel, is dit</a:t>
            </a:r>
            <a:r>
              <a:rPr lang="af-ZA" baseline="0" dirty="0"/>
              <a:t> uitdagend</a:t>
            </a:r>
            <a:r>
              <a:rPr lang="af-ZA" dirty="0"/>
              <a:t> om 'n moeilike besluit te neem en vir iemand nee te sê. </a:t>
            </a:r>
          </a:p>
          <a:p>
            <a:endParaRPr lang="af-ZA" dirty="0"/>
          </a:p>
          <a:p>
            <a:r>
              <a:rPr lang="af-ZA" dirty="0"/>
              <a:t>Kom ons dink aan wat ons vandag gelees het oor seksteks en </a:t>
            </a:r>
            <a:r>
              <a:rPr lang="af-ZA" b="1" i="1" u="sng" dirty="0"/>
              <a:t>Les 1 - Werkkaart Aktiwiteit 1 </a:t>
            </a:r>
            <a:r>
              <a:rPr lang="af-ZA" dirty="0"/>
              <a:t>wat jy voltooi het ... jy moes antwoord watter raad jy vir jou jonger suster sou gee as iemand haar nader vir naakfoto's. As jy gemaklik is, neem 5 minute om jou antwoord op daardie vraag met die twee ander lede van jou groep te deel.</a:t>
            </a:r>
            <a:endParaRPr lang="en-ZA" sz="1800" dirty="0">
              <a:solidFill>
                <a:schemeClr val="tx1"/>
              </a:solidFill>
              <a:effectLst/>
              <a:latin typeface="Times New Roman" panose="02020603050405020304" pitchFamily="18" charset="0"/>
              <a:ea typeface="Arial" panose="020B0604020202020204" pitchFamily="34" charset="0"/>
            </a:endParaRPr>
          </a:p>
          <a:p>
            <a:endParaRPr lang="af-ZA" sz="1200" b="0" i="0" dirty="0">
              <a:solidFill>
                <a:srgbClr val="4D5156"/>
              </a:solidFill>
              <a:effectLst/>
              <a:latin typeface="+mn-lt"/>
            </a:endParaRPr>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11</a:t>
            </a:fld>
            <a:endParaRPr lang="en-ZA"/>
          </a:p>
        </p:txBody>
      </p:sp>
    </p:spTree>
    <p:extLst>
      <p:ext uri="{BB962C8B-B14F-4D97-AF65-F5344CB8AC3E}">
        <p14:creationId xmlns:p14="http://schemas.microsoft.com/office/powerpoint/2010/main" val="375150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12 </a:t>
            </a:r>
          </a:p>
          <a:p>
            <a:endParaRPr lang="af-ZA" dirty="0"/>
          </a:p>
          <a:p>
            <a:r>
              <a:rPr lang="af-ZA" dirty="0"/>
              <a:t>Kom ons kyk na 'n baie nuttige strategie wat jy kan onthou en oefen wanneer jy dit moeilik vind om NEE te sê. </a:t>
            </a:r>
          </a:p>
          <a:p>
            <a:endParaRPr lang="af-ZA" dirty="0"/>
          </a:p>
          <a:p>
            <a:r>
              <a:rPr lang="af-ZA" dirty="0"/>
              <a:t>Leer leerders die akroniem </a:t>
            </a:r>
            <a:r>
              <a:rPr lang="af-ZA" b="1" dirty="0"/>
              <a:t>VRA</a:t>
            </a:r>
            <a:r>
              <a:rPr lang="af-ZA" dirty="0"/>
              <a:t>: </a:t>
            </a:r>
          </a:p>
          <a:p>
            <a:r>
              <a:rPr lang="af-ZA" b="1" dirty="0"/>
              <a:t>V - Vra </a:t>
            </a:r>
            <a:r>
              <a:rPr lang="af-ZA" dirty="0"/>
              <a:t>jouself vrae soos: Is dit teen my oortuigings, die wet, of my ouers se reëls? Kan dit vir my of ander skadelik wees? Sal ek later spyt wees as</a:t>
            </a:r>
            <a:r>
              <a:rPr lang="af-ZA" baseline="0" dirty="0"/>
              <a:t> ek dit gedoen het</a:t>
            </a:r>
            <a:r>
              <a:rPr lang="af-ZA" dirty="0"/>
              <a:t>? Hoe sal my vriende en familie voel wanneer hulle uitvind? </a:t>
            </a:r>
          </a:p>
          <a:p>
            <a:r>
              <a:rPr lang="af-ZA" b="1" dirty="0"/>
              <a:t>R - Reageer</a:t>
            </a:r>
            <a:r>
              <a:rPr lang="af-ZA" b="1" baseline="0" dirty="0"/>
              <a:t> </a:t>
            </a:r>
            <a:r>
              <a:rPr lang="af-ZA" baseline="0" dirty="0"/>
              <a:t>deur</a:t>
            </a:r>
            <a:r>
              <a:rPr lang="af-ZA" dirty="0"/>
              <a:t> NEE te sê</a:t>
            </a:r>
            <a:r>
              <a:rPr lang="af-ZA" baseline="0" dirty="0"/>
              <a:t> </a:t>
            </a:r>
            <a:r>
              <a:rPr lang="af-ZA" dirty="0"/>
              <a:t>vir negatiewe druk - iets soos: ”Nee, ek het gedink oor wat jy gevra het en ek wil dit nie doen nie”. </a:t>
            </a:r>
          </a:p>
          <a:p>
            <a:r>
              <a:rPr lang="af-ZA" b="1" dirty="0"/>
              <a:t>A - Aanvaar </a:t>
            </a:r>
            <a:r>
              <a:rPr lang="af-ZA" dirty="0"/>
              <a:t>positiewe opsies, iets soos:  Ek luister eerder na musiek / Ek kuier liewer saam met my vriende en speel sport”. </a:t>
            </a:r>
          </a:p>
          <a:p>
            <a:endParaRPr lang="af-ZA" dirty="0"/>
          </a:p>
          <a:p>
            <a:r>
              <a:rPr lang="af-ZA" dirty="0"/>
              <a:t>Vra leerders om hul</a:t>
            </a:r>
            <a:r>
              <a:rPr lang="af-ZA" baseline="0" dirty="0"/>
              <a:t> antwoorde in</a:t>
            </a:r>
            <a:r>
              <a:rPr lang="af-ZA" dirty="0"/>
              <a:t> </a:t>
            </a:r>
            <a:r>
              <a:rPr lang="af-ZA" b="1" i="1" u="sng" dirty="0"/>
              <a:t>Les 2 - Werkkaart Aktiwtiteit</a:t>
            </a:r>
            <a:r>
              <a:rPr lang="af-ZA" b="1" i="1" u="sng" baseline="0" dirty="0"/>
              <a:t> 2</a:t>
            </a:r>
            <a:r>
              <a:rPr lang="af-ZA" b="1" i="1" u="none" baseline="0" dirty="0"/>
              <a:t> </a:t>
            </a:r>
            <a:r>
              <a:rPr lang="af-ZA" baseline="0" dirty="0"/>
              <a:t>neer</a:t>
            </a:r>
            <a:r>
              <a:rPr lang="af-ZA" dirty="0"/>
              <a:t> te skryf.</a:t>
            </a:r>
            <a:endParaRPr lang="af-ZA" b="1" i="1" dirty="0"/>
          </a:p>
        </p:txBody>
      </p:sp>
      <p:sp>
        <p:nvSpPr>
          <p:cNvPr id="4" name="Slide Number Placeholder 3"/>
          <p:cNvSpPr>
            <a:spLocks noGrp="1"/>
          </p:cNvSpPr>
          <p:nvPr>
            <p:ph type="sldNum" sz="quarter" idx="5"/>
          </p:nvPr>
        </p:nvSpPr>
        <p:spPr/>
        <p:txBody>
          <a:bodyPr/>
          <a:lstStyle/>
          <a:p>
            <a:fld id="{6777A0E3-36F8-4273-88F6-E3B6FC38C7C9}" type="slidenum">
              <a:rPr lang="en-ZA" smtClean="0"/>
              <a:t>12</a:t>
            </a:fld>
            <a:endParaRPr lang="en-ZA"/>
          </a:p>
        </p:txBody>
      </p:sp>
    </p:spTree>
    <p:extLst>
      <p:ext uri="{BB962C8B-B14F-4D97-AF65-F5344CB8AC3E}">
        <p14:creationId xmlns:p14="http://schemas.microsoft.com/office/powerpoint/2010/main" val="257284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13</a:t>
            </a:r>
            <a:r>
              <a:rPr lang="af-ZA" baseline="0" dirty="0"/>
              <a:t>: </a:t>
            </a:r>
            <a:r>
              <a:rPr lang="af-ZA" dirty="0"/>
              <a:t>10 min </a:t>
            </a:r>
          </a:p>
          <a:p>
            <a:endParaRPr lang="af-ZA" dirty="0"/>
          </a:p>
          <a:p>
            <a:r>
              <a:rPr lang="af-ZA" dirty="0"/>
              <a:t>Soms bevind jy jouself in 'n moeilike situasie waar 'n eenvoudige NEE nie die probleem sal oplos nie. In hierdie situasie sal jy moet weet hoe om DIT OP te LOS! </a:t>
            </a:r>
          </a:p>
          <a:p>
            <a:endParaRPr lang="af-ZA" dirty="0"/>
          </a:p>
          <a:p>
            <a:r>
              <a:rPr lang="af-ZA" dirty="0"/>
              <a:t>Neem kennis van die volgende stappe:</a:t>
            </a:r>
            <a:endParaRPr lang="en-ZA" dirty="0"/>
          </a:p>
          <a:p>
            <a:r>
              <a:rPr lang="nl-NL" sz="1200" dirty="0"/>
              <a:t>1) Moenie die besluit neem wanneer jy emosioneel voel nie. Wag!</a:t>
            </a:r>
          </a:p>
          <a:p>
            <a:r>
              <a:rPr lang="nl-NL" sz="1200" dirty="0"/>
              <a:t>2) Definieer die probleem.</a:t>
            </a:r>
          </a:p>
          <a:p>
            <a:r>
              <a:rPr lang="nl-NL" sz="1200" dirty="0"/>
              <a:t>3) Wat is die moontlike oplossings?</a:t>
            </a:r>
          </a:p>
          <a:p>
            <a:r>
              <a:rPr lang="nl-NL" sz="1200" dirty="0"/>
              <a:t>4) Wat is die gevolge van elke oplossing?</a:t>
            </a:r>
          </a:p>
          <a:p>
            <a:r>
              <a:rPr lang="nl-NL" sz="1200" dirty="0"/>
              <a:t>5) Kies 'n geskikte oplossing</a:t>
            </a:r>
          </a:p>
          <a:p>
            <a:r>
              <a:rPr lang="nl-NL" sz="1200" dirty="0"/>
              <a:t>6) DOEN DIT! Implementeer jou gekose oplossing</a:t>
            </a:r>
          </a:p>
          <a:p>
            <a:r>
              <a:rPr lang="nl-NL" sz="1200" dirty="0"/>
              <a:t>7) Evalueer later of die probleem opgelos is.</a:t>
            </a:r>
            <a:endParaRPr lang="en-US" dirty="0"/>
          </a:p>
          <a:p>
            <a:endParaRPr lang="af-ZA" sz="1200" dirty="0"/>
          </a:p>
          <a:p>
            <a:r>
              <a:rPr lang="af-ZA" dirty="0"/>
              <a:t>Kyk nou na die probleem in </a:t>
            </a:r>
            <a:r>
              <a:rPr lang="af-ZA" b="1" i="1" u="sng" dirty="0"/>
              <a:t>Les 2 – Werkkaart Aktieiteit 3</a:t>
            </a:r>
            <a:r>
              <a:rPr lang="af-ZA" dirty="0"/>
              <a:t>. Voltooi die tabel om jou te help om 'n oplossing te vind.</a:t>
            </a:r>
            <a:endParaRPr lang="af-ZA" sz="1200" dirty="0"/>
          </a:p>
        </p:txBody>
      </p:sp>
      <p:sp>
        <p:nvSpPr>
          <p:cNvPr id="4" name="Slide Number Placeholder 3"/>
          <p:cNvSpPr>
            <a:spLocks noGrp="1"/>
          </p:cNvSpPr>
          <p:nvPr>
            <p:ph type="sldNum" sz="quarter" idx="5"/>
          </p:nvPr>
        </p:nvSpPr>
        <p:spPr/>
        <p:txBody>
          <a:bodyPr/>
          <a:lstStyle/>
          <a:p>
            <a:fld id="{6777A0E3-36F8-4273-88F6-E3B6FC38C7C9}" type="slidenum">
              <a:rPr lang="en-ZA" smtClean="0"/>
              <a:t>13</a:t>
            </a:fld>
            <a:endParaRPr lang="en-ZA"/>
          </a:p>
        </p:txBody>
      </p:sp>
    </p:spTree>
    <p:extLst>
      <p:ext uri="{BB962C8B-B14F-4D97-AF65-F5344CB8AC3E}">
        <p14:creationId xmlns:p14="http://schemas.microsoft.com/office/powerpoint/2010/main" val="28482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14</a:t>
            </a:r>
            <a:r>
              <a:rPr lang="af-ZA" baseline="0" dirty="0"/>
              <a:t>: Refleksie</a:t>
            </a:r>
            <a:r>
              <a:rPr lang="af-ZA" dirty="0"/>
              <a:t> -</a:t>
            </a:r>
            <a:r>
              <a:rPr lang="af-ZA" baseline="0" dirty="0"/>
              <a:t> </a:t>
            </a:r>
            <a:r>
              <a:rPr lang="af-ZA" dirty="0"/>
              <a:t>3min </a:t>
            </a:r>
          </a:p>
          <a:p>
            <a:endParaRPr lang="af-ZA" dirty="0"/>
          </a:p>
          <a:p>
            <a:r>
              <a:rPr lang="af-ZA" dirty="0"/>
              <a:t>Ons het aan die einde gekom van hierdie afdeling oor seksualiteit en seks. Neem 'n oomblik om na te dink oor hoe jy voel oor die werk wat jy in die laaste twee lesse gedek het. </a:t>
            </a:r>
          </a:p>
          <a:p>
            <a:endParaRPr lang="af-ZA" dirty="0"/>
          </a:p>
          <a:p>
            <a:r>
              <a:rPr lang="af-ZA" dirty="0"/>
              <a:t>IDENTIFISEER verskillende emosionele reaksies op die VIER stellings in die refleksie-aktiwiteit</a:t>
            </a:r>
            <a:r>
              <a:rPr lang="af-ZA" baseline="0" dirty="0"/>
              <a:t> i</a:t>
            </a:r>
            <a:r>
              <a:rPr lang="af-ZA" dirty="0"/>
              <a:t>n </a:t>
            </a:r>
            <a:r>
              <a:rPr lang="af-ZA" b="1" i="1" u="sng" dirty="0"/>
              <a:t>Les 2 - Werkkaart Aktiwiteit 4</a:t>
            </a:r>
            <a:r>
              <a:rPr lang="af-ZA" dirty="0"/>
              <a:t>.</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14</a:t>
            </a:fld>
            <a:endParaRPr lang="en-ZA"/>
          </a:p>
        </p:txBody>
      </p:sp>
    </p:spTree>
    <p:extLst>
      <p:ext uri="{BB962C8B-B14F-4D97-AF65-F5344CB8AC3E}">
        <p14:creationId xmlns:p14="http://schemas.microsoft.com/office/powerpoint/2010/main" val="331313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2 en 3</a:t>
            </a:r>
            <a:r>
              <a:rPr lang="af-ZA" baseline="0" dirty="0"/>
              <a:t>:</a:t>
            </a:r>
            <a:r>
              <a:rPr lang="af-ZA" dirty="0"/>
              <a:t> 5 min </a:t>
            </a:r>
          </a:p>
          <a:p>
            <a:endParaRPr lang="af-ZA" dirty="0"/>
          </a:p>
          <a:p>
            <a:r>
              <a:rPr lang="af-ZA" dirty="0"/>
              <a:t>Ons gaan vadag kyk na die impak wat die mense</a:t>
            </a:r>
            <a:r>
              <a:rPr lang="af-ZA" baseline="0" dirty="0"/>
              <a:t> rondom jou </a:t>
            </a:r>
            <a:r>
              <a:rPr lang="af-ZA" dirty="0"/>
              <a:t>op jou seksualiteit het. Wanneer mense in jou gemeenskap of familie 'n reeks reëls volg, noem ons dit norme. Dikwels word hierdie norme wette in sekere samelewings. Hierdie norme is </a:t>
            </a:r>
            <a:r>
              <a:rPr lang="af-ZA" i="1" dirty="0"/>
              <a:t>'aanvaarbare standaarde van gedrag</a:t>
            </a:r>
            <a:r>
              <a:rPr lang="af-ZA" dirty="0"/>
              <a:t>'. Byvoorbeeld: Om klere uit 'n winkel te steel is onaanvaarbaar en onwettig. </a:t>
            </a:r>
          </a:p>
          <a:p>
            <a:endParaRPr lang="af-ZA" dirty="0"/>
          </a:p>
          <a:p>
            <a:r>
              <a:rPr lang="af-ZA" dirty="0"/>
              <a:t>Sommige norme is meer informeel en ingestel deur 'n familie of selfs 'n sekere kultuur. Byvoorbeeld: Jy mag eers uitgaan wanneer jy 16 jaar oud word. </a:t>
            </a:r>
          </a:p>
          <a:p>
            <a:endParaRPr lang="af-ZA" dirty="0"/>
          </a:p>
          <a:p>
            <a:r>
              <a:rPr lang="af-ZA" dirty="0"/>
              <a:t>Kyk, in julle groepe van drie, of jul DRIE norme oor seks en seksualiteit volgens julle gemeenskap kan uitdink. Onthou dit is reëls wat jou gemeenskap glo oor seks en seksualiteit. Hier is 'n voorbeeld om jou aan die gang te kry.... </a:t>
            </a:r>
          </a:p>
          <a:p>
            <a:pPr marL="171450" indent="-171450">
              <a:buFont typeface="Arial" panose="020B0604020202020204" pitchFamily="34" charset="0"/>
              <a:buChar char="•"/>
            </a:pPr>
            <a:r>
              <a:rPr lang="af-ZA" dirty="0"/>
              <a:t>Geen seks voor die huwelik nie.</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2</a:t>
            </a:fld>
            <a:endParaRPr lang="en-ZA"/>
          </a:p>
        </p:txBody>
      </p:sp>
    </p:spTree>
    <p:extLst>
      <p:ext uri="{BB962C8B-B14F-4D97-AF65-F5344CB8AC3E}">
        <p14:creationId xmlns:p14="http://schemas.microsoft.com/office/powerpoint/2010/main" val="17496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3</a:t>
            </a:r>
            <a:r>
              <a:rPr lang="af-ZA" baseline="0" dirty="0"/>
              <a:t>:</a:t>
            </a:r>
            <a:r>
              <a:rPr lang="af-ZA" dirty="0"/>
              <a:t> 5 min </a:t>
            </a:r>
          </a:p>
          <a:p>
            <a:endParaRPr lang="af-ZA" dirty="0"/>
          </a:p>
          <a:p>
            <a:r>
              <a:rPr lang="af-ZA" dirty="0"/>
              <a:t>Ek is seker baie van julle kan my vertel hoe die media jou eie sienings oor seksualiteit beïnvloed. Onthou, die media is nie net sosiale media nie, maar dit sluit ook alle soorte massakommunikasie soos musiek, flieks, tydskrifte, radio, koerante en TV in. Die probleem is dat hierdie verskillende platforms jou laat glo dat daar 'n ideale manier is waarop jy aanvaarbaar moet lyk. Die media kan ook verskillende waardes aanbied aan wat jou ouers of gemeenskap uitdruk. </a:t>
            </a:r>
          </a:p>
          <a:p>
            <a:endParaRPr lang="af-ZA" dirty="0"/>
          </a:p>
          <a:p>
            <a:r>
              <a:rPr lang="af-ZA" dirty="0"/>
              <a:t>Byvoorbeeld: Die </a:t>
            </a:r>
            <a:r>
              <a:rPr lang="af-ZA" i="1" dirty="0"/>
              <a:t>Netflix</a:t>
            </a:r>
            <a:r>
              <a:rPr lang="af-ZA" dirty="0"/>
              <a:t>-fliek wat jy graag kyk, het 'n paartjie wat pas ontmoet het wat saam slaap. Dit kan heeltemal onaanvaarbaar wees vir jou gesin, maar dit lyk so aanvaarbaar op die TV. Hierdie verskillende invloede kan vir 'n tiener verwarrend wees.</a:t>
            </a: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3</a:t>
            </a:fld>
            <a:endParaRPr lang="en-ZA"/>
          </a:p>
        </p:txBody>
      </p:sp>
    </p:spTree>
    <p:extLst>
      <p:ext uri="{BB962C8B-B14F-4D97-AF65-F5344CB8AC3E}">
        <p14:creationId xmlns:p14="http://schemas.microsoft.com/office/powerpoint/2010/main" val="43236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4-9</a:t>
            </a:r>
            <a:r>
              <a:rPr lang="af-ZA" baseline="0" dirty="0"/>
              <a:t>:</a:t>
            </a:r>
            <a:r>
              <a:rPr lang="af-ZA" dirty="0"/>
              <a:t> 10 min </a:t>
            </a:r>
          </a:p>
          <a:p>
            <a:endParaRPr lang="af-ZA" dirty="0"/>
          </a:p>
          <a:p>
            <a:r>
              <a:rPr lang="af-ZA" dirty="0"/>
              <a:t>Die verwarring wat tieners ervaar tussen hul ouers se waardes, hul gemeenskap en die invloed van die media, kan daartoe lei dat hulle kies om in opstand te kom terwyl hulle eksperimenteer en met hul identiteit vrede maak. Ek is seker jy het gehoor van 'n paar vriende wat slegte keuses gemaak het as gevolg van die invloed van hul vriende. 'n Algemene vorm van rebellie onder 13-15-jariges is</a:t>
            </a:r>
            <a:r>
              <a:rPr lang="af-ZA" baseline="0" dirty="0"/>
              <a:t> </a:t>
            </a:r>
            <a:r>
              <a:rPr lang="af-ZA" dirty="0"/>
              <a:t>’</a:t>
            </a:r>
            <a:r>
              <a:rPr lang="af-ZA" b="1" dirty="0"/>
              <a:t>seksteks</a:t>
            </a:r>
            <a:r>
              <a:rPr lang="af-ZA" dirty="0"/>
              <a:t>’ </a:t>
            </a:r>
          </a:p>
          <a:p>
            <a:endParaRPr lang="af-ZA" dirty="0"/>
          </a:p>
          <a:p>
            <a:r>
              <a:rPr lang="af-ZA" u="sng" dirty="0"/>
              <a:t>Definisie:</a:t>
            </a:r>
            <a:r>
              <a:rPr lang="af-ZA" u="none" dirty="0"/>
              <a:t> </a:t>
            </a:r>
            <a:r>
              <a:rPr lang="af-ZA" b="1" dirty="0"/>
              <a:t>Seksteks</a:t>
            </a:r>
            <a:r>
              <a:rPr lang="af-ZA" baseline="0" dirty="0"/>
              <a:t> </a:t>
            </a:r>
            <a:r>
              <a:rPr lang="af-ZA" i="1" baseline="0" dirty="0"/>
              <a:t>(sexting)</a:t>
            </a:r>
            <a:r>
              <a:rPr lang="af-ZA" i="1" dirty="0"/>
              <a:t> </a:t>
            </a:r>
            <a:r>
              <a:rPr lang="af-ZA" dirty="0"/>
              <a:t>verwys na die stuur van onvanpaste foto's oor selfone. Dit kan die stuur van foto's oor sosiale media aan vriende of liefdesmaats insluit waar iemand....</a:t>
            </a:r>
          </a:p>
          <a:p>
            <a:pPr marL="171450" indent="-171450">
              <a:buFont typeface="Wingdings" panose="05000000000000000000" pitchFamily="2" charset="2"/>
              <a:buChar char="Ø"/>
            </a:pPr>
            <a:r>
              <a:rPr lang="af-ZA" dirty="0"/>
              <a:t>gedeeltelik of heeltemal naak of in jou onderklere is </a:t>
            </a:r>
          </a:p>
          <a:p>
            <a:pPr marL="171450" indent="-171450">
              <a:buFont typeface="Wingdings" panose="05000000000000000000" pitchFamily="2" charset="2"/>
              <a:buChar char="Ø"/>
            </a:pPr>
            <a:r>
              <a:rPr lang="af-ZA" dirty="0"/>
              <a:t>poseer in 'n seksuele posisie, of </a:t>
            </a:r>
          </a:p>
          <a:p>
            <a:pPr marL="171450" indent="-171450">
              <a:buFont typeface="Wingdings" panose="05000000000000000000" pitchFamily="2" charset="2"/>
              <a:buChar char="Ø"/>
            </a:pPr>
            <a:r>
              <a:rPr lang="af-ZA" dirty="0"/>
              <a:t>naakte</a:t>
            </a:r>
            <a:r>
              <a:rPr lang="af-ZA" baseline="0" dirty="0"/>
              <a:t> foto’s van ander aanstuur.</a:t>
            </a:r>
            <a:r>
              <a:rPr lang="af-ZA" dirty="0"/>
              <a:t> </a:t>
            </a:r>
          </a:p>
          <a:p>
            <a:pPr marL="171450" indent="-171450">
              <a:buFont typeface="Wingdings" panose="05000000000000000000" pitchFamily="2" charset="2"/>
              <a:buChar char="Ø"/>
            </a:pPr>
            <a:endParaRPr lang="af-ZA" dirty="0"/>
          </a:p>
          <a:p>
            <a:pPr marL="0" indent="0">
              <a:buFont typeface="Wingdings" panose="05000000000000000000" pitchFamily="2" charset="2"/>
              <a:buNone/>
            </a:pPr>
            <a:r>
              <a:rPr lang="af-ZA" dirty="0"/>
              <a:t>Dink jy dit is wettig in Suid-Afrika? (Hopelik sal leerders nee sê! Herinner hulle daaraan dat dit menseregte tot waardigheid skend, en hulle kan vervolg word as hulle betrap word dat hulle naakfoto's van enigiemand deel.)</a:t>
            </a:r>
            <a:endParaRPr lang="en-ZA" sz="1800" dirty="0">
              <a:solidFill>
                <a:schemeClr val="tx1"/>
              </a:solidFill>
              <a:effectLst/>
              <a:latin typeface="Times New Roman" panose="02020603050405020304" pitchFamily="18" charset="0"/>
              <a:ea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4</a:t>
            </a:fld>
            <a:endParaRPr lang="en-ZA"/>
          </a:p>
        </p:txBody>
      </p:sp>
    </p:spTree>
    <p:extLst>
      <p:ext uri="{BB962C8B-B14F-4D97-AF65-F5344CB8AC3E}">
        <p14:creationId xmlns:p14="http://schemas.microsoft.com/office/powerpoint/2010/main" val="296444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5 </a:t>
            </a:r>
          </a:p>
          <a:p>
            <a:endParaRPr lang="af-ZA" dirty="0"/>
          </a:p>
          <a:p>
            <a:r>
              <a:rPr lang="af-ZA" dirty="0"/>
              <a:t>Kom ons kyk na 'n paar statistieke oor seksteks onder duisende tieners in Amerika: </a:t>
            </a:r>
          </a:p>
          <a:p>
            <a:endParaRPr lang="af-ZA" dirty="0"/>
          </a:p>
          <a:p>
            <a:r>
              <a:rPr lang="af-ZA" dirty="0"/>
              <a:t>In 'n artikel waar navorsing onder duisende tieners in Amerika gedoen is, is die volgende ontdek: </a:t>
            </a:r>
          </a:p>
          <a:p>
            <a:r>
              <a:rPr lang="en-GB" sz="1800" b="0" i="0" dirty="0">
                <a:solidFill>
                  <a:srgbClr val="1A202C"/>
                </a:solidFill>
                <a:effectLst/>
                <a:latin typeface="Source Sans Pro" panose="020B0503030403020204" pitchFamily="34" charset="0"/>
              </a:rPr>
              <a:t>1. </a:t>
            </a:r>
            <a:r>
              <a:rPr lang="nl-NL" sz="1800" dirty="0">
                <a:solidFill>
                  <a:srgbClr val="1A202C"/>
                </a:solidFill>
                <a:latin typeface="Arial Black" panose="020B0A04020102020204" pitchFamily="34" charset="0"/>
              </a:rPr>
              <a:t>Tienermeisies het 'n paar redes waarom hulle aan seksteks deelneem: 40 persent doen dit as 'n grap, 34 persent doen dit om ‘</a:t>
            </a:r>
            <a:r>
              <a:rPr lang="nl-NL" sz="1800" i="1" dirty="0">
                <a:solidFill>
                  <a:srgbClr val="1A202C"/>
                </a:solidFill>
                <a:latin typeface="Arial Black" panose="020B0A04020102020204" pitchFamily="34" charset="0"/>
              </a:rPr>
              <a:t>sexy’</a:t>
            </a:r>
            <a:r>
              <a:rPr lang="nl-NL" sz="1800" dirty="0">
                <a:solidFill>
                  <a:srgbClr val="1A202C"/>
                </a:solidFill>
                <a:latin typeface="Arial Black" panose="020B0A04020102020204" pitchFamily="34" charset="0"/>
              </a:rPr>
              <a:t> te voel en 12 persent voel gedruk om dit te doen</a:t>
            </a:r>
            <a:r>
              <a:rPr lang="en-GB" sz="1800" b="0" i="0" dirty="0">
                <a:solidFill>
                  <a:srgbClr val="1A202C"/>
                </a:solidFill>
                <a:effectLst/>
                <a:latin typeface="Source Sans Pro" panose="020B0503030403020204" pitchFamily="34" charset="0"/>
              </a:rPr>
              <a:t>.</a:t>
            </a:r>
            <a:r>
              <a:rPr lang="en-GB" sz="1800" b="0" i="0" u="sng" baseline="30000" dirty="0">
                <a:solidFill>
                  <a:srgbClr val="1A202C"/>
                </a:solidFill>
                <a:effectLst/>
                <a:latin typeface="inherit"/>
                <a:hlinkClick r:id="rId3"/>
              </a:rPr>
              <a:t>[1]</a:t>
            </a:r>
            <a:endParaRPr lang="en-GB" sz="1800" b="0" i="0" dirty="0">
              <a:solidFill>
                <a:srgbClr val="1A202C"/>
              </a:solidFill>
              <a:effectLst/>
              <a:latin typeface="Source Sans Pro" panose="020B0503030403020204" pitchFamily="34" charset="0"/>
            </a:endParaRPr>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A0E3-36F8-4273-88F6-E3B6FC38C7C9}" type="slidenum">
              <a:rPr lang="en-ZA" smtClean="0"/>
              <a:t>5</a:t>
            </a:fld>
            <a:endParaRPr lang="en-ZA"/>
          </a:p>
        </p:txBody>
      </p:sp>
    </p:spTree>
    <p:extLst>
      <p:ext uri="{BB962C8B-B14F-4D97-AF65-F5344CB8AC3E}">
        <p14:creationId xmlns:p14="http://schemas.microsoft.com/office/powerpoint/2010/main" val="182872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a:t>
            </a:r>
          </a:p>
          <a:p>
            <a:endParaRPr lang="en-ZA" dirty="0"/>
          </a:p>
          <a:p>
            <a:r>
              <a:rPr lang="af-ZA" dirty="0"/>
              <a:t>Kom ons kyk na 'n paar statistieke oor seksteks onder duisende tieners in Amerika: </a:t>
            </a:r>
          </a:p>
          <a:p>
            <a:endParaRPr lang="af-ZA" dirty="0"/>
          </a:p>
          <a:p>
            <a:r>
              <a:rPr lang="af-ZA" dirty="0"/>
              <a:t>In 'n artikel waar navorsing onder duisende tieners in Amerika gedoen is, is die volgende ontdek: </a:t>
            </a:r>
          </a:p>
          <a:p>
            <a:r>
              <a:rPr lang="en-GB" sz="1200" b="0" i="0" dirty="0">
                <a:solidFill>
                  <a:srgbClr val="1A202C"/>
                </a:solidFill>
                <a:effectLst/>
                <a:latin typeface="Source Sans Pro" panose="020B0503030403020204" pitchFamily="34" charset="0"/>
              </a:rPr>
              <a:t>1. </a:t>
            </a:r>
            <a:r>
              <a:rPr lang="nl-NL" sz="1200" dirty="0">
                <a:solidFill>
                  <a:srgbClr val="1A202C"/>
                </a:solidFill>
                <a:latin typeface="Arial Black" panose="020B0A04020102020204" pitchFamily="34" charset="0"/>
              </a:rPr>
              <a:t>Tienermeisies het 'n paar redes waarom hulle aan seksteks deelneem: 40 persent doen dit as 'n grap, 34 persent doen dit om ‘</a:t>
            </a:r>
            <a:r>
              <a:rPr lang="nl-NL" sz="1200" i="1" dirty="0">
                <a:solidFill>
                  <a:srgbClr val="1A202C"/>
                </a:solidFill>
                <a:latin typeface="Arial Black" panose="020B0A04020102020204" pitchFamily="34" charset="0"/>
              </a:rPr>
              <a:t>sexy’</a:t>
            </a:r>
            <a:r>
              <a:rPr lang="nl-NL" sz="1200" dirty="0">
                <a:solidFill>
                  <a:srgbClr val="1A202C"/>
                </a:solidFill>
                <a:latin typeface="Arial Black" panose="020B0A04020102020204" pitchFamily="34" charset="0"/>
              </a:rPr>
              <a:t> te voel en 12 persent voel gedruk om dit te doen</a:t>
            </a:r>
            <a:r>
              <a:rPr lang="en-GB" sz="1200" b="0" i="0" dirty="0">
                <a:solidFill>
                  <a:srgbClr val="1A202C"/>
                </a:solidFill>
                <a:effectLst/>
                <a:latin typeface="Source Sans Pro" panose="020B0503030403020204" pitchFamily="34" charset="0"/>
              </a:rPr>
              <a:t>.</a:t>
            </a:r>
            <a:r>
              <a:rPr lang="en-GB" sz="1200" b="0" i="0" u="sng" baseline="30000" dirty="0">
                <a:solidFill>
                  <a:srgbClr val="1A202C"/>
                </a:solidFill>
                <a:effectLst/>
                <a:latin typeface="inherit"/>
                <a:hlinkClick r:id="rId3"/>
              </a:rPr>
              <a:t>[1]</a:t>
            </a:r>
            <a:endParaRPr lang="en-GB" sz="1200"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2.</a:t>
            </a:r>
            <a:r>
              <a:rPr lang="nl-NL" sz="1200" baseline="0" dirty="0">
                <a:solidFill>
                  <a:srgbClr val="1A202C"/>
                </a:solidFill>
                <a:latin typeface="Arial Black" panose="020B0A04020102020204" pitchFamily="34" charset="0"/>
              </a:rPr>
              <a:t> W</a:t>
            </a:r>
            <a:r>
              <a:rPr lang="nl-NL" sz="1200" dirty="0">
                <a:solidFill>
                  <a:srgbClr val="1A202C"/>
                </a:solidFill>
                <a:latin typeface="Arial Black" panose="020B0A04020102020204" pitchFamily="34" charset="0"/>
              </a:rPr>
              <a:t>ie sal jou seksteks sien? 17% van seksteksters deel die boodskappe wat hulle ontvang met ander, en 55% van diegene deel dit met meer as een persoon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4"/>
              </a:rPr>
              <a:t>[2]</a:t>
            </a:r>
            <a:endParaRPr lang="en-GB" b="0" i="0" dirty="0">
              <a:solidFill>
                <a:srgbClr val="1A202C"/>
              </a:solidFill>
              <a:effectLst/>
              <a:latin typeface="Source Sans Pro" panose="020B0503030403020204" pitchFamily="34" charset="0"/>
            </a:endParaRPr>
          </a:p>
          <a:p>
            <a:br>
              <a:rPr lang="en-GB" dirty="0"/>
            </a:b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6</a:t>
            </a:fld>
            <a:endParaRPr lang="en-ZA"/>
          </a:p>
        </p:txBody>
      </p:sp>
    </p:spTree>
    <p:extLst>
      <p:ext uri="{BB962C8B-B14F-4D97-AF65-F5344CB8AC3E}">
        <p14:creationId xmlns:p14="http://schemas.microsoft.com/office/powerpoint/2010/main" val="424828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a:t>
            </a:r>
          </a:p>
          <a:p>
            <a:endParaRPr lang="en-ZA" dirty="0"/>
          </a:p>
          <a:p>
            <a:r>
              <a:rPr lang="af-ZA" dirty="0"/>
              <a:t>Kom ons kyk na 'n paar statistieke oor seksteks onder duisende tieners in Amerika: </a:t>
            </a:r>
          </a:p>
          <a:p>
            <a:endParaRPr lang="af-ZA" dirty="0"/>
          </a:p>
          <a:p>
            <a:r>
              <a:rPr lang="af-ZA" dirty="0"/>
              <a:t>In 'n artikel waar navorsing onder duisende tieners in Amerika gedoen is, is die volgende ontdek: </a:t>
            </a:r>
          </a:p>
          <a:p>
            <a:r>
              <a:rPr lang="en-GB" sz="1200" b="0" i="0" dirty="0">
                <a:solidFill>
                  <a:srgbClr val="1A202C"/>
                </a:solidFill>
                <a:effectLst/>
                <a:latin typeface="Source Sans Pro" panose="020B0503030403020204" pitchFamily="34" charset="0"/>
              </a:rPr>
              <a:t>1. </a:t>
            </a:r>
            <a:r>
              <a:rPr lang="nl-NL" sz="1200" dirty="0">
                <a:solidFill>
                  <a:srgbClr val="1A202C"/>
                </a:solidFill>
                <a:latin typeface="Arial Black" panose="020B0A04020102020204" pitchFamily="34" charset="0"/>
              </a:rPr>
              <a:t>Tienermeisies het 'n paar redes waarom hulle aan seksteks deelneem: 40 persent doen dit as 'n grap, 34 persent doen dit om ‘</a:t>
            </a:r>
            <a:r>
              <a:rPr lang="nl-NL" sz="1200" i="1" dirty="0">
                <a:solidFill>
                  <a:srgbClr val="1A202C"/>
                </a:solidFill>
                <a:latin typeface="Arial Black" panose="020B0A04020102020204" pitchFamily="34" charset="0"/>
              </a:rPr>
              <a:t>sexy’</a:t>
            </a:r>
            <a:r>
              <a:rPr lang="nl-NL" sz="1200" dirty="0">
                <a:solidFill>
                  <a:srgbClr val="1A202C"/>
                </a:solidFill>
                <a:latin typeface="Arial Black" panose="020B0A04020102020204" pitchFamily="34" charset="0"/>
              </a:rPr>
              <a:t> te voel en 12 persent voel gedruk om dit te doen</a:t>
            </a:r>
            <a:r>
              <a:rPr lang="en-GB" sz="1200" b="0" i="0" dirty="0">
                <a:solidFill>
                  <a:srgbClr val="1A202C"/>
                </a:solidFill>
                <a:effectLst/>
                <a:latin typeface="Source Sans Pro" panose="020B0503030403020204" pitchFamily="34" charset="0"/>
              </a:rPr>
              <a:t>.</a:t>
            </a:r>
            <a:r>
              <a:rPr lang="en-GB" sz="1200" b="0" i="0" u="sng" baseline="30000" dirty="0">
                <a:solidFill>
                  <a:srgbClr val="1A202C"/>
                </a:solidFill>
                <a:effectLst/>
                <a:latin typeface="inherit"/>
                <a:hlinkClick r:id="rId3"/>
              </a:rPr>
              <a:t>[1]</a:t>
            </a:r>
            <a:endParaRPr lang="en-GB" sz="1200"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2.</a:t>
            </a:r>
            <a:r>
              <a:rPr lang="nl-NL" sz="1200" baseline="0" dirty="0">
                <a:solidFill>
                  <a:srgbClr val="1A202C"/>
                </a:solidFill>
                <a:latin typeface="Arial Black" panose="020B0A04020102020204" pitchFamily="34" charset="0"/>
              </a:rPr>
              <a:t> W</a:t>
            </a:r>
            <a:r>
              <a:rPr lang="nl-NL" sz="1200" dirty="0">
                <a:solidFill>
                  <a:srgbClr val="1A202C"/>
                </a:solidFill>
                <a:latin typeface="Arial Black" panose="020B0A04020102020204" pitchFamily="34" charset="0"/>
              </a:rPr>
              <a:t>ie sal jou seksteks sien? 17% van seksters deel die boodskappe wat hulle ontvang met ander, en 55% van diegene deel dit met meer as een persoon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4"/>
              </a:rPr>
              <a:t>[2]</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3.</a:t>
            </a:r>
            <a:r>
              <a:rPr lang="nl-NL" sz="1200" baseline="0" dirty="0">
                <a:solidFill>
                  <a:srgbClr val="1A202C"/>
                </a:solidFill>
                <a:latin typeface="Arial Black" panose="020B0A04020102020204" pitchFamily="34" charset="0"/>
              </a:rPr>
              <a:t> 1</a:t>
            </a:r>
            <a:r>
              <a:rPr lang="nl-NL" sz="1200" dirty="0">
                <a:solidFill>
                  <a:srgbClr val="1A202C"/>
                </a:solidFill>
                <a:latin typeface="Arial Black" panose="020B0A04020102020204" pitchFamily="34" charset="0"/>
              </a:rPr>
              <a:t>5% van tieners wat naak- / halfnaakfoto’s van hulself gestuur of geplaas het, stuur hierdie boodskappe aan mense wat hulle nog nooit ontmoet het nie, maar van die internet af ken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5"/>
              </a:rPr>
              <a:t>[6]</a:t>
            </a:r>
            <a:endParaRPr lang="en-GB" b="0" i="0" dirty="0">
              <a:solidFill>
                <a:srgbClr val="1A202C"/>
              </a:solidFill>
              <a:effectLst/>
              <a:latin typeface="Source Sans Pro" panose="020B0503030403020204" pitchFamily="34" charset="0"/>
            </a:endParaRPr>
          </a:p>
          <a:p>
            <a:br>
              <a:rPr lang="en-GB" dirty="0"/>
            </a:b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7</a:t>
            </a:fld>
            <a:endParaRPr lang="en-ZA"/>
          </a:p>
        </p:txBody>
      </p:sp>
    </p:spTree>
    <p:extLst>
      <p:ext uri="{BB962C8B-B14F-4D97-AF65-F5344CB8AC3E}">
        <p14:creationId xmlns:p14="http://schemas.microsoft.com/office/powerpoint/2010/main" val="79470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a:t>
            </a:r>
          </a:p>
          <a:p>
            <a:endParaRPr lang="en-ZA" dirty="0"/>
          </a:p>
          <a:p>
            <a:r>
              <a:rPr lang="af-ZA" dirty="0"/>
              <a:t>Kom ons kyk na 'n paar statistieke oor seksteks onder duisende tieners in Amerika: </a:t>
            </a:r>
          </a:p>
          <a:p>
            <a:endParaRPr lang="af-ZA" dirty="0"/>
          </a:p>
          <a:p>
            <a:r>
              <a:rPr lang="af-ZA" dirty="0"/>
              <a:t>In 'n artikel waar navorsing onder duisende tieners in Amerika gedoen is, is die volgende ontdek: </a:t>
            </a:r>
          </a:p>
          <a:p>
            <a:r>
              <a:rPr lang="en-GB" sz="1200" b="0" i="0" dirty="0">
                <a:solidFill>
                  <a:srgbClr val="1A202C"/>
                </a:solidFill>
                <a:effectLst/>
                <a:latin typeface="Source Sans Pro" panose="020B0503030403020204" pitchFamily="34" charset="0"/>
              </a:rPr>
              <a:t>1. </a:t>
            </a:r>
            <a:r>
              <a:rPr lang="nl-NL" sz="1200" dirty="0">
                <a:solidFill>
                  <a:srgbClr val="1A202C"/>
                </a:solidFill>
                <a:latin typeface="Arial Black" panose="020B0A04020102020204" pitchFamily="34" charset="0"/>
              </a:rPr>
              <a:t>Tienermeisies het 'n paar redes waarom hulle aan seksteks deelneem: 40 persent doen dit as 'n grap, 34 persent doen dit om ‘</a:t>
            </a:r>
            <a:r>
              <a:rPr lang="nl-NL" sz="1200" i="1" dirty="0">
                <a:solidFill>
                  <a:srgbClr val="1A202C"/>
                </a:solidFill>
                <a:latin typeface="Arial Black" panose="020B0A04020102020204" pitchFamily="34" charset="0"/>
              </a:rPr>
              <a:t>sexy’</a:t>
            </a:r>
            <a:r>
              <a:rPr lang="nl-NL" sz="1200" dirty="0">
                <a:solidFill>
                  <a:srgbClr val="1A202C"/>
                </a:solidFill>
                <a:latin typeface="Arial Black" panose="020B0A04020102020204" pitchFamily="34" charset="0"/>
              </a:rPr>
              <a:t> te voel en 12 persent voel gedruk om dit te doen</a:t>
            </a:r>
            <a:r>
              <a:rPr lang="en-GB" sz="1200" b="0" i="0" dirty="0">
                <a:solidFill>
                  <a:srgbClr val="1A202C"/>
                </a:solidFill>
                <a:effectLst/>
                <a:latin typeface="Source Sans Pro" panose="020B0503030403020204" pitchFamily="34" charset="0"/>
              </a:rPr>
              <a:t>.</a:t>
            </a:r>
            <a:r>
              <a:rPr lang="en-GB" sz="1200" b="0" i="0" u="sng" baseline="30000" dirty="0">
                <a:solidFill>
                  <a:srgbClr val="1A202C"/>
                </a:solidFill>
                <a:effectLst/>
                <a:latin typeface="inherit"/>
                <a:hlinkClick r:id="rId3"/>
              </a:rPr>
              <a:t>[1]</a:t>
            </a:r>
            <a:endParaRPr lang="en-GB" sz="1200"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2.</a:t>
            </a:r>
            <a:r>
              <a:rPr lang="nl-NL" sz="1200" baseline="0" dirty="0">
                <a:solidFill>
                  <a:srgbClr val="1A202C"/>
                </a:solidFill>
                <a:latin typeface="Arial Black" panose="020B0A04020102020204" pitchFamily="34" charset="0"/>
              </a:rPr>
              <a:t> W</a:t>
            </a:r>
            <a:r>
              <a:rPr lang="nl-NL" sz="1200" dirty="0">
                <a:solidFill>
                  <a:srgbClr val="1A202C"/>
                </a:solidFill>
                <a:latin typeface="Arial Black" panose="020B0A04020102020204" pitchFamily="34" charset="0"/>
              </a:rPr>
              <a:t>ie sal jou seksteks sien? 17% van seksters deel die boodskappe wat hulle ontvang met ander, en 55% van diegene deel dit met meer as een persoon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4"/>
              </a:rPr>
              <a:t>[2]</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3.</a:t>
            </a:r>
            <a:r>
              <a:rPr lang="nl-NL" sz="1200" baseline="0" dirty="0">
                <a:solidFill>
                  <a:srgbClr val="1A202C"/>
                </a:solidFill>
                <a:latin typeface="Arial Black" panose="020B0A04020102020204" pitchFamily="34" charset="0"/>
              </a:rPr>
              <a:t> 1</a:t>
            </a:r>
            <a:r>
              <a:rPr lang="nl-NL" sz="1200" dirty="0">
                <a:solidFill>
                  <a:srgbClr val="1A202C"/>
                </a:solidFill>
                <a:latin typeface="Arial Black" panose="020B0A04020102020204" pitchFamily="34" charset="0"/>
              </a:rPr>
              <a:t>5% van tieners wat naak- / halfnaakfoto’s van hulself gestuur of geplaas het, stuur hierdie boodskappe aan mense wat hulle nog nooit ontmoet het nie, maar van die internet af ken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5"/>
              </a:rPr>
              <a:t>[6]</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4.</a:t>
            </a:r>
            <a:r>
              <a:rPr lang="nl-NL" sz="1200" baseline="0" dirty="0">
                <a:solidFill>
                  <a:srgbClr val="1A202C"/>
                </a:solidFill>
                <a:latin typeface="Arial Black" panose="020B0A04020102020204" pitchFamily="34" charset="0"/>
              </a:rPr>
              <a:t> D</a:t>
            </a:r>
            <a:r>
              <a:rPr lang="nl-NL" sz="1200" dirty="0">
                <a:solidFill>
                  <a:srgbClr val="1A202C"/>
                </a:solidFill>
                <a:latin typeface="Arial Black" panose="020B0A04020102020204" pitchFamily="34" charset="0"/>
              </a:rPr>
              <a:t>ie stuur of ontvang van 'n seksueel suggestiewe tekste of foto, onder die ouderdom van 18, word beskou as kinderpornografie en kan lei tot kriminele aanklagte</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6"/>
              </a:rPr>
              <a:t>[7]</a:t>
            </a:r>
            <a:endParaRPr lang="en-GB" b="0" i="0" dirty="0">
              <a:solidFill>
                <a:srgbClr val="1A202C"/>
              </a:solidFill>
              <a:effectLst/>
              <a:latin typeface="Source Sans Pro" panose="020B0503030403020204" pitchFamily="34" charset="0"/>
            </a:endParaRPr>
          </a:p>
          <a:p>
            <a:br>
              <a:rPr lang="en-GB" dirty="0"/>
            </a:b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8</a:t>
            </a:fld>
            <a:endParaRPr lang="en-ZA"/>
          </a:p>
        </p:txBody>
      </p:sp>
    </p:spTree>
    <p:extLst>
      <p:ext uri="{BB962C8B-B14F-4D97-AF65-F5344CB8AC3E}">
        <p14:creationId xmlns:p14="http://schemas.microsoft.com/office/powerpoint/2010/main" val="138054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9</a:t>
            </a:r>
          </a:p>
          <a:p>
            <a:endParaRPr lang="en-ZA" dirty="0"/>
          </a:p>
          <a:p>
            <a:r>
              <a:rPr lang="af-ZA" dirty="0"/>
              <a:t>Kom ons kyk na 'n paar statistieke oor seksteks onder duisende tieners in Amerika: </a:t>
            </a:r>
          </a:p>
          <a:p>
            <a:endParaRPr lang="af-ZA" dirty="0"/>
          </a:p>
          <a:p>
            <a:r>
              <a:rPr lang="af-ZA" dirty="0"/>
              <a:t>In 'n artikel waar navorsing onder duisende tieners in Amerika gedoen is, is die volgende ontdek: </a:t>
            </a:r>
          </a:p>
          <a:p>
            <a:r>
              <a:rPr lang="en-GB" sz="1200" b="0" i="0" dirty="0">
                <a:solidFill>
                  <a:srgbClr val="1A202C"/>
                </a:solidFill>
                <a:effectLst/>
                <a:latin typeface="Source Sans Pro" panose="020B0503030403020204" pitchFamily="34" charset="0"/>
              </a:rPr>
              <a:t>1. </a:t>
            </a:r>
            <a:r>
              <a:rPr lang="nl-NL" sz="1200" dirty="0">
                <a:solidFill>
                  <a:srgbClr val="1A202C"/>
                </a:solidFill>
                <a:latin typeface="Arial Black" panose="020B0A04020102020204" pitchFamily="34" charset="0"/>
              </a:rPr>
              <a:t>Tienermeisies het 'n paar redes waarom hulle aan seksteks deelneem: 40 persent doen dit as 'n grap, 34 persent doen dit om ‘</a:t>
            </a:r>
            <a:r>
              <a:rPr lang="nl-NL" sz="1200" i="1" dirty="0">
                <a:solidFill>
                  <a:srgbClr val="1A202C"/>
                </a:solidFill>
                <a:latin typeface="Arial Black" panose="020B0A04020102020204" pitchFamily="34" charset="0"/>
              </a:rPr>
              <a:t>sexy’</a:t>
            </a:r>
            <a:r>
              <a:rPr lang="nl-NL" sz="1200" dirty="0">
                <a:solidFill>
                  <a:srgbClr val="1A202C"/>
                </a:solidFill>
                <a:latin typeface="Arial Black" panose="020B0A04020102020204" pitchFamily="34" charset="0"/>
              </a:rPr>
              <a:t> te voel en 12 persent voel gedruk om dit te doen</a:t>
            </a:r>
            <a:r>
              <a:rPr lang="en-GB" sz="1200" b="0" i="0" dirty="0">
                <a:solidFill>
                  <a:srgbClr val="1A202C"/>
                </a:solidFill>
                <a:effectLst/>
                <a:latin typeface="Source Sans Pro" panose="020B0503030403020204" pitchFamily="34" charset="0"/>
              </a:rPr>
              <a:t>.</a:t>
            </a:r>
            <a:r>
              <a:rPr lang="en-GB" sz="1200" b="0" i="0" u="sng" baseline="30000" dirty="0">
                <a:solidFill>
                  <a:srgbClr val="1A202C"/>
                </a:solidFill>
                <a:effectLst/>
                <a:latin typeface="inherit"/>
                <a:hlinkClick r:id="rId3"/>
              </a:rPr>
              <a:t>[1]</a:t>
            </a:r>
            <a:endParaRPr lang="en-GB" sz="1200"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2.</a:t>
            </a:r>
            <a:r>
              <a:rPr lang="nl-NL" sz="1200" baseline="0" dirty="0">
                <a:solidFill>
                  <a:srgbClr val="1A202C"/>
                </a:solidFill>
                <a:latin typeface="Arial Black" panose="020B0A04020102020204" pitchFamily="34" charset="0"/>
              </a:rPr>
              <a:t> W</a:t>
            </a:r>
            <a:r>
              <a:rPr lang="nl-NL" sz="1200" dirty="0">
                <a:solidFill>
                  <a:srgbClr val="1A202C"/>
                </a:solidFill>
                <a:latin typeface="Arial Black" panose="020B0A04020102020204" pitchFamily="34" charset="0"/>
              </a:rPr>
              <a:t>ie sal jou seksteks sien? 17% van seksters deel die boodskappe wat hulle ontvang met ander, en 55% van diegene deel dit met meer as een persoon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4"/>
              </a:rPr>
              <a:t>[2]</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3.</a:t>
            </a:r>
            <a:r>
              <a:rPr lang="nl-NL" sz="1200" baseline="0" dirty="0">
                <a:solidFill>
                  <a:srgbClr val="1A202C"/>
                </a:solidFill>
                <a:latin typeface="Arial Black" panose="020B0A04020102020204" pitchFamily="34" charset="0"/>
              </a:rPr>
              <a:t> 1</a:t>
            </a:r>
            <a:r>
              <a:rPr lang="nl-NL" sz="1200" dirty="0">
                <a:solidFill>
                  <a:srgbClr val="1A202C"/>
                </a:solidFill>
                <a:latin typeface="Arial Black" panose="020B0A04020102020204" pitchFamily="34" charset="0"/>
              </a:rPr>
              <a:t>5% van tieners wat naak- / halfnaakfoto’s van hulself gestuur of geplaas het, stuur hierdie boodskappe aan mense wat hulle nog nooit ontmoet het nie, maar van die internet af ken</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5"/>
              </a:rPr>
              <a:t>[6]</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4.</a:t>
            </a:r>
            <a:r>
              <a:rPr lang="nl-NL" sz="1200" baseline="0" dirty="0">
                <a:solidFill>
                  <a:srgbClr val="1A202C"/>
                </a:solidFill>
                <a:latin typeface="Arial Black" panose="020B0A04020102020204" pitchFamily="34" charset="0"/>
              </a:rPr>
              <a:t> D</a:t>
            </a:r>
            <a:r>
              <a:rPr lang="nl-NL" sz="1200" dirty="0">
                <a:solidFill>
                  <a:srgbClr val="1A202C"/>
                </a:solidFill>
                <a:latin typeface="Arial Black" panose="020B0A04020102020204" pitchFamily="34" charset="0"/>
              </a:rPr>
              <a:t>ie stuur of ontvang van 'n seksueel suggestiewe teks of foto, onder die ouderdom van 18, word beskou as kinderpornografie en kan lei tot kriminele aanklagte</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6"/>
              </a:rPr>
              <a:t>[7]</a:t>
            </a:r>
            <a:endParaRPr lang="en-GB" b="0" i="0" dirty="0">
              <a:solidFill>
                <a:srgbClr val="1A202C"/>
              </a:solidFill>
              <a:effectLst/>
              <a:latin typeface="Source Sans Pro" panose="020B0503030403020204" pitchFamily="34" charset="0"/>
            </a:endParaRPr>
          </a:p>
          <a:p>
            <a:pPr algn="l" fontAlgn="base">
              <a:buFont typeface="+mj-lt"/>
              <a:buNone/>
            </a:pPr>
            <a:r>
              <a:rPr lang="nl-NL" sz="1200" dirty="0">
                <a:solidFill>
                  <a:srgbClr val="1A202C"/>
                </a:solidFill>
                <a:latin typeface="Arial Black" panose="020B0A04020102020204" pitchFamily="34" charset="0"/>
              </a:rPr>
              <a:t>5.</a:t>
            </a:r>
            <a:r>
              <a:rPr lang="nl-NL" sz="1200" baseline="0" dirty="0">
                <a:solidFill>
                  <a:srgbClr val="1A202C"/>
                </a:solidFill>
                <a:latin typeface="Arial Black" panose="020B0A04020102020204" pitchFamily="34" charset="0"/>
              </a:rPr>
              <a:t> 2</a:t>
            </a:r>
            <a:r>
              <a:rPr lang="nl-NL" sz="1200" dirty="0">
                <a:solidFill>
                  <a:srgbClr val="1A202C"/>
                </a:solidFill>
                <a:latin typeface="Arial Black" panose="020B0A04020102020204" pitchFamily="34" charset="0"/>
              </a:rPr>
              <a:t>4% van hoërskool-ouderdom tieners (14- tot 17-jaar) en 33% van kollege-ouderdom studente (18- tot 24-jaar) was betrokke by 'n vorm van naak sekstekste</a:t>
            </a:r>
            <a:r>
              <a:rPr lang="en-GB" b="0" i="0" dirty="0">
                <a:solidFill>
                  <a:srgbClr val="1A202C"/>
                </a:solidFill>
                <a:effectLst/>
                <a:latin typeface="Source Sans Pro" panose="020B0503030403020204" pitchFamily="34" charset="0"/>
              </a:rPr>
              <a:t>.</a:t>
            </a:r>
            <a:r>
              <a:rPr lang="en-GB" b="0" i="0" u="sng" baseline="30000" dirty="0">
                <a:solidFill>
                  <a:srgbClr val="1A202C"/>
                </a:solidFill>
                <a:effectLst/>
                <a:latin typeface="inherit"/>
                <a:hlinkClick r:id="rId7"/>
              </a:rPr>
              <a:t>[8]</a:t>
            </a:r>
            <a:endParaRPr lang="en-GB" b="0" i="0" dirty="0">
              <a:solidFill>
                <a:srgbClr val="1A202C"/>
              </a:solidFill>
              <a:effectLst/>
              <a:latin typeface="Source Sans Pro" panose="020B0503030403020204" pitchFamily="34" charset="0"/>
            </a:endParaRPr>
          </a:p>
          <a:p>
            <a:endParaRPr lang="en-GB" dirty="0"/>
          </a:p>
          <a:p>
            <a:br>
              <a:rPr lang="en-GB" dirty="0"/>
            </a:br>
            <a:endParaRPr lang="en-ZA" dirty="0"/>
          </a:p>
        </p:txBody>
      </p:sp>
      <p:sp>
        <p:nvSpPr>
          <p:cNvPr id="4" name="Slide Number Placeholder 3"/>
          <p:cNvSpPr>
            <a:spLocks noGrp="1"/>
          </p:cNvSpPr>
          <p:nvPr>
            <p:ph type="sldNum" sz="quarter" idx="5"/>
          </p:nvPr>
        </p:nvSpPr>
        <p:spPr/>
        <p:txBody>
          <a:bodyPr/>
          <a:lstStyle/>
          <a:p>
            <a:fld id="{6777A0E3-36F8-4273-88F6-E3B6FC38C7C9}" type="slidenum">
              <a:rPr lang="en-ZA" smtClean="0"/>
              <a:t>9</a:t>
            </a:fld>
            <a:endParaRPr lang="en-ZA"/>
          </a:p>
        </p:txBody>
      </p:sp>
    </p:spTree>
    <p:extLst>
      <p:ext uri="{BB962C8B-B14F-4D97-AF65-F5344CB8AC3E}">
        <p14:creationId xmlns:p14="http://schemas.microsoft.com/office/powerpoint/2010/main" val="325120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dosomething.org/us/facts/11-facts-about-sexting#fn1" TargetMode="External"/><Relationship Id="rId7" Type="http://schemas.openxmlformats.org/officeDocument/2006/relationships/hyperlink" Target="https://www.dosomething.org/us/facts/11-facts-about-sexting#fn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dosomething.org/us/facts/11-facts-about-sexting#fn7" TargetMode="External"/><Relationship Id="rId5" Type="http://schemas.openxmlformats.org/officeDocument/2006/relationships/hyperlink" Target="https://www.dosomething.org/us/facts/11-facts-about-sexting#fn6" TargetMode="External"/><Relationship Id="rId4" Type="http://schemas.openxmlformats.org/officeDocument/2006/relationships/hyperlink" Target="https://www.dosomething.org/us/facts/11-facts-about-sexting#fn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jpeg"/><Relationship Id="rId5" Type="http://schemas.openxmlformats.org/officeDocument/2006/relationships/image" Target="../media/image9.png"/><Relationship Id="rId10" Type="http://schemas.openxmlformats.org/officeDocument/2006/relationships/image" Target="../media/image21.jpeg"/><Relationship Id="rId4" Type="http://schemas.openxmlformats.org/officeDocument/2006/relationships/image" Target="../media/image19.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err="1"/>
              <a:t>Kwartaal</a:t>
            </a:r>
            <a:r>
              <a:rPr lang="en-US" dirty="0"/>
              <a:t> 1</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1286416" y="1297635"/>
            <a:ext cx="8796047" cy="1773936"/>
          </a:xfrm>
        </p:spPr>
        <p:txBody>
          <a:bodyPr>
            <a:normAutofit fontScale="62500" lnSpcReduction="20000"/>
          </a:bodyPr>
          <a:lstStyle/>
          <a:p>
            <a:r>
              <a:rPr lang="en-US" dirty="0" err="1"/>
              <a:t>Graad</a:t>
            </a:r>
            <a:r>
              <a:rPr lang="en-US" dirty="0"/>
              <a:t> 8: </a:t>
            </a:r>
            <a:r>
              <a:rPr lang="en-US" dirty="0" err="1"/>
              <a:t>Selfontwikkeling</a:t>
            </a:r>
            <a:r>
              <a:rPr lang="en-US" dirty="0"/>
              <a:t> in die </a:t>
            </a:r>
            <a:r>
              <a:rPr lang="en-US" dirty="0" err="1"/>
              <a:t>samelewing</a:t>
            </a:r>
            <a:endParaRPr lang="en-US" dirty="0"/>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477418" y="3147549"/>
            <a:ext cx="6858000" cy="640080"/>
          </a:xfrm>
        </p:spPr>
        <p:txBody>
          <a:bodyPr>
            <a:normAutofit/>
          </a:bodyPr>
          <a:lstStyle/>
          <a:p>
            <a:r>
              <a:rPr lang="en-US" dirty="0">
                <a:latin typeface="+mj-lt"/>
              </a:rPr>
              <a:t>Les 2- </a:t>
            </a:r>
            <a:r>
              <a:rPr lang="en-US" dirty="0" err="1">
                <a:latin typeface="+mj-lt"/>
              </a:rPr>
              <a:t>Norme</a:t>
            </a:r>
            <a:r>
              <a:rPr lang="en-US" dirty="0">
                <a:latin typeface="+mj-lt"/>
              </a:rPr>
              <a:t> wat </a:t>
            </a:r>
            <a:r>
              <a:rPr lang="en-US" dirty="0" err="1">
                <a:latin typeface="+mj-lt"/>
              </a:rPr>
              <a:t>seksualiteit</a:t>
            </a:r>
            <a:r>
              <a:rPr lang="en-US" dirty="0">
                <a:latin typeface="+mj-lt"/>
              </a:rPr>
              <a:t> </a:t>
            </a:r>
            <a:r>
              <a:rPr lang="en-US" dirty="0" err="1">
                <a:latin typeface="+mj-lt"/>
              </a:rPr>
              <a:t>beïnvloed</a:t>
            </a:r>
            <a:endParaRPr lang="en-US"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77964">
            <a:off x="992208" y="4331576"/>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8648" y="4541006"/>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91377" y="4294761"/>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75601" y="4685944"/>
            <a:ext cx="2213723" cy="1748841"/>
          </a:xfrm>
          <a:prstGeom prst="rect">
            <a:avLst/>
          </a:prstGeom>
        </p:spPr>
      </p:pic>
      <p:pic>
        <p:nvPicPr>
          <p:cNvPr id="5" name="Picture 4">
            <a:extLst>
              <a:ext uri="{FF2B5EF4-FFF2-40B4-BE49-F238E27FC236}">
                <a16:creationId xmlns:a16="http://schemas.microsoft.com/office/drawing/2014/main" id="{1ED7A34E-B8F3-9994-A8FA-574CB46EC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571266" y="1649706"/>
            <a:ext cx="11088964" cy="4206240"/>
          </a:xfrm>
        </p:spPr>
        <p:txBody>
          <a:bodyPr>
            <a:normAutofit fontScale="85000" lnSpcReduction="20000"/>
          </a:bodyPr>
          <a:lstStyle/>
          <a:p>
            <a:pPr fontAlgn="base">
              <a:buFont typeface="+mj-lt"/>
              <a:buAutoNum type="arabicPeriod"/>
            </a:pPr>
            <a:r>
              <a:rPr lang="nl-NL" sz="2800" dirty="0">
                <a:solidFill>
                  <a:srgbClr val="1A202C"/>
                </a:solidFill>
                <a:latin typeface="Source Sans Pro" panose="020B0503030403020204" pitchFamily="34" charset="0"/>
              </a:rPr>
              <a:t> Tienermeisies het 'n paar redes waarom hulle aan seksteks deelneem: 40 persent doen dit as 'n grap, 34 persent doen dit om ‘sexy’ te voel en 12 persent voel gedruk om dit te doen.</a:t>
            </a:r>
            <a:r>
              <a:rPr lang="en-GB" sz="2600" dirty="0">
                <a:solidFill>
                  <a:srgbClr val="1A202C"/>
                </a:solidFill>
                <a:latin typeface="Source Sans Pro" panose="020B0503030403020204" pitchFamily="34" charset="0"/>
              </a:rPr>
              <a:t> </a:t>
            </a:r>
            <a:r>
              <a:rPr lang="en-GB" sz="2600" u="sng" baseline="30000" dirty="0">
                <a:solidFill>
                  <a:srgbClr val="1A202C"/>
                </a:solidFill>
                <a:latin typeface="inherit"/>
                <a:hlinkClick r:id="rId3"/>
              </a:rPr>
              <a:t>[1] </a:t>
            </a:r>
            <a:endParaRPr lang="en-GB" sz="2600" u="sng" baseline="30000" dirty="0">
              <a:solidFill>
                <a:srgbClr val="1A202C"/>
              </a:solidFill>
              <a:latin typeface="inherit"/>
            </a:endParaRPr>
          </a:p>
          <a:p>
            <a:pPr lvl="0" fontAlgn="base"/>
            <a:r>
              <a:rPr lang="nl-NL" sz="2800" dirty="0">
                <a:solidFill>
                  <a:srgbClr val="1A202C"/>
                </a:solidFill>
                <a:latin typeface="Source Sans Pro" panose="020B0503030403020204" pitchFamily="34" charset="0"/>
              </a:rPr>
              <a:t>2. Wie sal jou seksteks sien? 17% van seksteksters deel die boodskappe wat hulle ontvang met ander, en 55% van diegene deel dit met meer as een persoon.</a:t>
            </a:r>
            <a:r>
              <a:rPr lang="en-GB" sz="2600" u="sng" baseline="30000" dirty="0">
                <a:solidFill>
                  <a:srgbClr val="1A202C"/>
                </a:solidFill>
                <a:latin typeface="inherit"/>
                <a:hlinkClick r:id="rId4"/>
              </a:rPr>
              <a:t> [2]</a:t>
            </a:r>
            <a:endParaRPr lang="en-GB" sz="2600" dirty="0">
              <a:solidFill>
                <a:srgbClr val="1A202C"/>
              </a:solidFill>
              <a:latin typeface="Source Sans Pro" panose="020B0503030403020204" pitchFamily="34" charset="0"/>
            </a:endParaRPr>
          </a:p>
          <a:p>
            <a:pPr lvl="0" fontAlgn="base"/>
            <a:r>
              <a:rPr lang="nl-NL" sz="2800" dirty="0">
                <a:solidFill>
                  <a:srgbClr val="1A202C"/>
                </a:solidFill>
                <a:latin typeface="Source Sans Pro" panose="020B0503030403020204" pitchFamily="34" charset="0"/>
              </a:rPr>
              <a:t>3. 15% van tieners wat naak- / halfnaakfoto’s van hulself gestuur of geplaas het, stuur hierdie boodskappe aan mense wat hulle nog nooit ontmoet het nie, maar van die internet af ken.</a:t>
            </a:r>
            <a:r>
              <a:rPr lang="en-GB" sz="2600" u="sng" baseline="30000" dirty="0">
                <a:solidFill>
                  <a:srgbClr val="1A202C"/>
                </a:solidFill>
                <a:latin typeface="inherit"/>
                <a:hlinkClick r:id="rId5"/>
              </a:rPr>
              <a:t> [6]</a:t>
            </a:r>
            <a:endParaRPr lang="en-GB" sz="2600" dirty="0">
              <a:solidFill>
                <a:srgbClr val="1A202C"/>
              </a:solidFill>
              <a:latin typeface="Source Sans Pro" panose="020B0503030403020204" pitchFamily="34" charset="0"/>
            </a:endParaRPr>
          </a:p>
          <a:p>
            <a:pPr lvl="0" fontAlgn="base"/>
            <a:r>
              <a:rPr lang="nl-NL" sz="2800" dirty="0">
                <a:solidFill>
                  <a:srgbClr val="1A202C"/>
                </a:solidFill>
                <a:latin typeface="Source Sans Pro" panose="020B0503030403020204" pitchFamily="34" charset="0"/>
              </a:rPr>
              <a:t>4. Die stuur of ontvang van 'n seksueel suggestiewe teks of foto’s, onder die ouderdom van 18, word beskou as kinderpornografie en kan lei tot kriminele aanklagte.</a:t>
            </a:r>
            <a:r>
              <a:rPr lang="en-GB" sz="2600" u="sng" baseline="30000" dirty="0">
                <a:solidFill>
                  <a:srgbClr val="1A202C"/>
                </a:solidFill>
                <a:latin typeface="inherit"/>
                <a:hlinkClick r:id="rId6"/>
              </a:rPr>
              <a:t> [7]</a:t>
            </a:r>
            <a:endParaRPr lang="en-GB" sz="2600" dirty="0">
              <a:solidFill>
                <a:srgbClr val="1A202C"/>
              </a:solidFill>
              <a:latin typeface="Source Sans Pro" panose="020B0503030403020204" pitchFamily="34" charset="0"/>
            </a:endParaRPr>
          </a:p>
          <a:p>
            <a:pPr lvl="0" fontAlgn="base"/>
            <a:r>
              <a:rPr lang="nl-NL" sz="2800" dirty="0">
                <a:solidFill>
                  <a:srgbClr val="1A202C"/>
                </a:solidFill>
                <a:latin typeface="Source Sans Pro" panose="020B0503030403020204" pitchFamily="34" charset="0"/>
              </a:rPr>
              <a:t>5. 24% van hoërskool-ouderdom tieners (14- tot 17-jaar) en 33% van kollege-ouderdom studente (18- tot 24-jaar) was betrokke by 'n vorm van naak sekstekste</a:t>
            </a:r>
            <a:r>
              <a:rPr lang="en-GB" sz="2600" dirty="0">
                <a:solidFill>
                  <a:srgbClr val="1A202C"/>
                </a:solidFill>
                <a:latin typeface="Source Sans Pro" panose="020B0503030403020204" pitchFamily="34" charset="0"/>
              </a:rPr>
              <a:t>.</a:t>
            </a:r>
            <a:r>
              <a:rPr lang="en-GB" sz="2600" u="sng" baseline="30000" dirty="0">
                <a:solidFill>
                  <a:srgbClr val="1A202C"/>
                </a:solidFill>
                <a:latin typeface="inherit"/>
                <a:hlinkClick r:id="rId7"/>
              </a:rPr>
              <a:t>[8]</a:t>
            </a:r>
            <a:endParaRPr lang="en-GB" sz="2600" dirty="0">
              <a:solidFill>
                <a:srgbClr val="1A202C"/>
              </a:solidFill>
              <a:latin typeface="Source Sans Pro" panose="020B0503030403020204" pitchFamily="34" charset="0"/>
            </a:endParaRPr>
          </a:p>
          <a:p>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1219204" y="191452"/>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1097974" y="336926"/>
            <a:ext cx="1448034" cy="92333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8F641DAF-BC65-408F-B8D8-01DC46E0D741}"/>
              </a:ext>
            </a:extLst>
          </p:cNvPr>
          <p:cNvSpPr txBox="1"/>
          <p:nvPr/>
        </p:nvSpPr>
        <p:spPr>
          <a:xfrm>
            <a:off x="2909137" y="5876064"/>
            <a:ext cx="8751093" cy="369332"/>
          </a:xfrm>
          <a:prstGeom prst="rect">
            <a:avLst/>
          </a:prstGeom>
          <a:noFill/>
        </p:spPr>
        <p:txBody>
          <a:bodyPr wrap="square">
            <a:spAutoFit/>
          </a:bodyPr>
          <a:lstStyle/>
          <a:p>
            <a:r>
              <a:rPr lang="en-ZA" dirty="0"/>
              <a:t>https://www.dosomething.org/us/facts/11-facts-about-sexting</a:t>
            </a:r>
          </a:p>
        </p:txBody>
      </p:sp>
      <p:sp>
        <p:nvSpPr>
          <p:cNvPr id="10" name="Title 1">
            <a:extLst>
              <a:ext uri="{FF2B5EF4-FFF2-40B4-BE49-F238E27FC236}">
                <a16:creationId xmlns:a16="http://schemas.microsoft.com/office/drawing/2014/main" id="{C54870AC-289F-4587-BB31-F3A63BABEC12}"/>
              </a:ext>
            </a:extLst>
          </p:cNvPr>
          <p:cNvSpPr txBox="1">
            <a:spLocks/>
          </p:cNvSpPr>
          <p:nvPr/>
        </p:nvSpPr>
        <p:spPr>
          <a:xfrm>
            <a:off x="3240664" y="594574"/>
            <a:ext cx="6400800" cy="685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lumMod val="75000"/>
                    <a:lumOff val="25000"/>
                  </a:schemeClr>
                </a:solidFill>
                <a:latin typeface="+mj-lt"/>
                <a:ea typeface="+mj-ea"/>
                <a:cs typeface="+mj-cs"/>
              </a:defRPr>
            </a:lvl1pPr>
          </a:lstStyle>
          <a:p>
            <a:r>
              <a:rPr lang="en-ZA" dirty="0"/>
              <a:t>5 FEITE </a:t>
            </a:r>
            <a:r>
              <a:rPr lang="en-ZA" dirty="0" err="1"/>
              <a:t>oor</a:t>
            </a:r>
            <a:r>
              <a:rPr lang="en-ZA" dirty="0"/>
              <a:t> SEKSTEKS</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9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34C5004B-02D5-4D17-A669-1A01523CE1A4}"/>
              </a:ext>
              <a:ext uri="{C183D7F6-B498-43B3-948B-1728B52AA6E4}">
                <adec:decorative xmlns:adec="http://schemas.microsoft.com/office/drawing/2017/decorative" val="1"/>
              </a:ext>
            </a:extLst>
          </p:cNvPr>
          <p:cNvSpPr/>
          <p:nvPr/>
        </p:nvSpPr>
        <p:spPr>
          <a:xfrm>
            <a:off x="553882" y="4423472"/>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Illustration of a globe character ">
            <a:extLst>
              <a:ext uri="{FF2B5EF4-FFF2-40B4-BE49-F238E27FC236}">
                <a16:creationId xmlns:a16="http://schemas.microsoft.com/office/drawing/2014/main" id="{B60AE0EB-18B5-4EC1-B54B-D5A4E476F5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643" y="4753082"/>
            <a:ext cx="1631540" cy="1288917"/>
          </a:xfrm>
          <a:prstGeom prst="rect">
            <a:avLst/>
          </a:prstGeom>
        </p:spPr>
      </p:pic>
      <p:sp>
        <p:nvSpPr>
          <p:cNvPr id="9" name="Oval 8">
            <a:extLst>
              <a:ext uri="{FF2B5EF4-FFF2-40B4-BE49-F238E27FC236}">
                <a16:creationId xmlns:a16="http://schemas.microsoft.com/office/drawing/2014/main" id="{4E6631E9-6C3B-408B-B4DE-3FFF65E7FA76}"/>
              </a:ext>
              <a:ext uri="{C183D7F6-B498-43B3-948B-1728B52AA6E4}">
                <adec:decorative xmlns:adec="http://schemas.microsoft.com/office/drawing/2017/decorative" val="1"/>
              </a:ext>
            </a:extLst>
          </p:cNvPr>
          <p:cNvSpPr/>
          <p:nvPr/>
        </p:nvSpPr>
        <p:spPr>
          <a:xfrm>
            <a:off x="10114447" y="127658"/>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Illustration of a green pencil sharpener character ">
            <a:extLst>
              <a:ext uri="{FF2B5EF4-FFF2-40B4-BE49-F238E27FC236}">
                <a16:creationId xmlns:a16="http://schemas.microsoft.com/office/drawing/2014/main" id="{5AF5852E-9120-44F3-B9F0-7790309CDF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560269" y="364212"/>
            <a:ext cx="980173" cy="1398710"/>
          </a:xfrm>
          <a:prstGeom prst="rect">
            <a:avLst/>
          </a:prstGeom>
        </p:spPr>
      </p:pic>
      <p:sp>
        <p:nvSpPr>
          <p:cNvPr id="13" name="TextBox 12">
            <a:extLst>
              <a:ext uri="{FF2B5EF4-FFF2-40B4-BE49-F238E27FC236}">
                <a16:creationId xmlns:a16="http://schemas.microsoft.com/office/drawing/2014/main" id="{F729ADB5-AF50-4D22-B5FD-65C2EFAC41A9}"/>
              </a:ext>
            </a:extLst>
          </p:cNvPr>
          <p:cNvSpPr txBox="1"/>
          <p:nvPr/>
        </p:nvSpPr>
        <p:spPr>
          <a:xfrm>
            <a:off x="9268466" y="3454972"/>
            <a:ext cx="2717800" cy="1631216"/>
          </a:xfrm>
          <a:prstGeom prst="rect">
            <a:avLst/>
          </a:prstGeom>
          <a:noFill/>
        </p:spPr>
        <p:txBody>
          <a:bodyPr wrap="square">
            <a:spAutoFit/>
          </a:bodyPr>
          <a:lstStyle/>
          <a:p>
            <a:r>
              <a:rPr lang="af-ZA" sz="2500" i="1" dirty="0"/>
              <a:t>the act of intercourse and a celebration of ones sexuality.</a:t>
            </a:r>
          </a:p>
        </p:txBody>
      </p:sp>
      <p:pic>
        <p:nvPicPr>
          <p:cNvPr id="3" name="Picture 2">
            <a:extLst>
              <a:ext uri="{FF2B5EF4-FFF2-40B4-BE49-F238E27FC236}">
                <a16:creationId xmlns:a16="http://schemas.microsoft.com/office/drawing/2014/main" id="{1C58B7A3-84BE-46EA-B830-3AE5E9C7A517}"/>
              </a:ext>
            </a:extLst>
          </p:cNvPr>
          <p:cNvPicPr>
            <a:picLocks noChangeAspect="1"/>
          </p:cNvPicPr>
          <p:nvPr/>
        </p:nvPicPr>
        <p:blipFill>
          <a:blip r:embed="rId7"/>
          <a:stretch>
            <a:fillRect/>
          </a:stretch>
        </p:blipFill>
        <p:spPr>
          <a:xfrm>
            <a:off x="0" y="0"/>
            <a:ext cx="12192000" cy="6858000"/>
          </a:xfrm>
          <a:prstGeom prst="rect">
            <a:avLst/>
          </a:prstGeom>
        </p:spPr>
      </p:pic>
      <p:sp>
        <p:nvSpPr>
          <p:cNvPr id="2" name="Rounded Rectangle 1"/>
          <p:cNvSpPr/>
          <p:nvPr/>
        </p:nvSpPr>
        <p:spPr>
          <a:xfrm>
            <a:off x="4475018" y="2034096"/>
            <a:ext cx="3241963" cy="28417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b="1" dirty="0">
                <a:solidFill>
                  <a:schemeClr val="tx1"/>
                </a:solidFill>
                <a:latin typeface="+mj-lt"/>
              </a:rPr>
              <a:t>WIE IS EK?</a:t>
            </a:r>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3091"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5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a:xfrm>
            <a:off x="7021019" y="956809"/>
            <a:ext cx="2249159" cy="653547"/>
          </a:xfrm>
        </p:spPr>
        <p:txBody>
          <a:bodyPr>
            <a:normAutofit/>
          </a:bodyPr>
          <a:lstStyle/>
          <a:p>
            <a:r>
              <a:rPr lang="en-US" dirty="0"/>
              <a:t>Hoe om  </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214062" y="2617392"/>
            <a:ext cx="1600704" cy="1935558"/>
          </a:xfrm>
          <a:prstGeom prst="rect">
            <a:avLst/>
          </a:prstGeom>
        </p:spPr>
      </p:pic>
      <p:pic>
        <p:nvPicPr>
          <p:cNvPr id="14" name="Graphic 13" descr="Illustration of a ruler character ">
            <a:extLst>
              <a:ext uri="{FF2B5EF4-FFF2-40B4-BE49-F238E27FC236}">
                <a16:creationId xmlns:a16="http://schemas.microsoft.com/office/drawing/2014/main" id="{C62DE2AA-F8C5-48D4-87B5-1F07B5007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3556" flipH="1">
            <a:off x="939947" y="5385130"/>
            <a:ext cx="2050069" cy="650018"/>
          </a:xfrm>
          <a:prstGeom prst="rect">
            <a:avLst/>
          </a:prstGeom>
        </p:spPr>
      </p:pic>
      <p:pic>
        <p:nvPicPr>
          <p:cNvPr id="15" name="Graphic 14" descr="Illustration of a green pencil sharpener character ">
            <a:extLst>
              <a:ext uri="{FF2B5EF4-FFF2-40B4-BE49-F238E27FC236}">
                <a16:creationId xmlns:a16="http://schemas.microsoft.com/office/drawing/2014/main" id="{617D0B23-DBDD-4C56-95DF-6A23B40340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64682" y="426217"/>
            <a:ext cx="1201632" cy="1714732"/>
          </a:xfrm>
          <a:prstGeom prst="rect">
            <a:avLst/>
          </a:prstGeom>
        </p:spPr>
      </p:pic>
      <p:sp>
        <p:nvSpPr>
          <p:cNvPr id="8" name="Title 9">
            <a:extLst>
              <a:ext uri="{FF2B5EF4-FFF2-40B4-BE49-F238E27FC236}">
                <a16:creationId xmlns:a16="http://schemas.microsoft.com/office/drawing/2014/main" id="{B3FEF986-E6DC-4F17-856B-89DAA3EDA48D}"/>
              </a:ext>
            </a:extLst>
          </p:cNvPr>
          <p:cNvSpPr txBox="1">
            <a:spLocks/>
          </p:cNvSpPr>
          <p:nvPr/>
        </p:nvSpPr>
        <p:spPr>
          <a:xfrm>
            <a:off x="6152039" y="4552950"/>
            <a:ext cx="3987118" cy="129121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en-US" dirty="0" err="1"/>
              <a:t>te</a:t>
            </a:r>
            <a:r>
              <a:rPr lang="en-US" dirty="0"/>
              <a:t> </a:t>
            </a:r>
            <a:r>
              <a:rPr lang="en-US" dirty="0" err="1"/>
              <a:t>sê</a:t>
            </a:r>
            <a:r>
              <a:rPr lang="en-US" dirty="0"/>
              <a:t> </a:t>
            </a:r>
            <a:r>
              <a:rPr lang="en-US" dirty="0" err="1"/>
              <a:t>en</a:t>
            </a:r>
            <a:r>
              <a:rPr lang="en-US" dirty="0"/>
              <a:t> </a:t>
            </a:r>
            <a:r>
              <a:rPr lang="en-US" dirty="0" err="1"/>
              <a:t>dit</a:t>
            </a:r>
            <a:r>
              <a:rPr lang="en-US" dirty="0"/>
              <a:t> </a:t>
            </a:r>
            <a:r>
              <a:rPr lang="en-US" dirty="0" err="1"/>
              <a:t>te</a:t>
            </a:r>
            <a:r>
              <a:rPr lang="en-US" dirty="0"/>
              <a:t> </a:t>
            </a:r>
            <a:r>
              <a:rPr lang="en-US" dirty="0" err="1"/>
              <a:t>bedoel</a:t>
            </a:r>
            <a:r>
              <a:rPr lang="en-US" dirty="0"/>
              <a:t>!</a:t>
            </a:r>
          </a:p>
        </p:txBody>
      </p:sp>
      <p:sp>
        <p:nvSpPr>
          <p:cNvPr id="2" name="Rectangle 1">
            <a:extLst>
              <a:ext uri="{FF2B5EF4-FFF2-40B4-BE49-F238E27FC236}">
                <a16:creationId xmlns:a16="http://schemas.microsoft.com/office/drawing/2014/main" id="{05F70862-36A5-49F6-9B2C-CA55BA4C8CAE}"/>
              </a:ext>
            </a:extLst>
          </p:cNvPr>
          <p:cNvSpPr/>
          <p:nvPr/>
        </p:nvSpPr>
        <p:spPr>
          <a:xfrm>
            <a:off x="5417128" y="1435510"/>
            <a:ext cx="5456943" cy="3170099"/>
          </a:xfrm>
          <a:prstGeom prst="rect">
            <a:avLst/>
          </a:prstGeom>
          <a:noFill/>
        </p:spPr>
        <p:txBody>
          <a:bodyPr wrap="none" lIns="91440" tIns="45720" rIns="91440" bIns="45720">
            <a:spAutoFit/>
          </a:bodyPr>
          <a:lstStyle/>
          <a:p>
            <a:pPr algn="ctr"/>
            <a:r>
              <a:rPr lang="en-US" sz="20000" b="1" cap="none" spc="0" dirty="0">
                <a:ln w="6600">
                  <a:solidFill>
                    <a:schemeClr val="accent2"/>
                  </a:solidFill>
                  <a:prstDash val="solid"/>
                </a:ln>
                <a:solidFill>
                  <a:srgbClr val="FFFFFF"/>
                </a:solidFill>
                <a:effectLst>
                  <a:outerShdw dist="38100" dir="2700000" algn="tl" rotWithShape="0">
                    <a:schemeClr val="accent2"/>
                  </a:outerShdw>
                </a:effectLst>
              </a:rPr>
              <a:t>NEE</a:t>
            </a:r>
          </a:p>
        </p:txBody>
      </p:sp>
      <p:sp>
        <p:nvSpPr>
          <p:cNvPr id="3" name="Rectangle 2">
            <a:extLst>
              <a:ext uri="{FF2B5EF4-FFF2-40B4-BE49-F238E27FC236}">
                <a16:creationId xmlns:a16="http://schemas.microsoft.com/office/drawing/2014/main" id="{9F223D40-B2D4-4508-8514-B22B5D40839B}"/>
              </a:ext>
            </a:extLst>
          </p:cNvPr>
          <p:cNvSpPr/>
          <p:nvPr/>
        </p:nvSpPr>
        <p:spPr>
          <a:xfrm>
            <a:off x="175797" y="366211"/>
            <a:ext cx="1040670" cy="1631216"/>
          </a:xfrm>
          <a:prstGeom prst="rect">
            <a:avLst/>
          </a:prstGeom>
          <a:noFill/>
        </p:spPr>
        <p:txBody>
          <a:bodyPr wrap="none" lIns="91440" tIns="45720" rIns="91440" bIns="45720">
            <a:spAutoFit/>
          </a:bodyPr>
          <a:lstStyle/>
          <a:p>
            <a:pPr algn="ctr"/>
            <a:r>
              <a:rPr lang="en-US" sz="10000" b="1" dirty="0">
                <a:ln w="6600">
                  <a:solidFill>
                    <a:schemeClr val="accent2"/>
                  </a:solidFill>
                  <a:prstDash val="solid"/>
                </a:ln>
                <a:solidFill>
                  <a:srgbClr val="FFFFFF"/>
                </a:solidFill>
                <a:effectLst>
                  <a:outerShdw dist="38100" dir="2700000" algn="tl" rotWithShape="0">
                    <a:schemeClr val="accent2"/>
                  </a:outerShdw>
                </a:effectLst>
              </a:rPr>
              <a:t>V</a:t>
            </a:r>
            <a:endParaRPr lang="en-US" sz="10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Rectangle 11">
            <a:extLst>
              <a:ext uri="{FF2B5EF4-FFF2-40B4-BE49-F238E27FC236}">
                <a16:creationId xmlns:a16="http://schemas.microsoft.com/office/drawing/2014/main" id="{2D53E88A-C34C-4236-BCB0-69D8A99C6052}"/>
              </a:ext>
            </a:extLst>
          </p:cNvPr>
          <p:cNvSpPr/>
          <p:nvPr/>
        </p:nvSpPr>
        <p:spPr>
          <a:xfrm>
            <a:off x="137367" y="2641345"/>
            <a:ext cx="1111202" cy="1631216"/>
          </a:xfrm>
          <a:prstGeom prst="rect">
            <a:avLst/>
          </a:prstGeom>
          <a:noFill/>
        </p:spPr>
        <p:txBody>
          <a:bodyPr wrap="none" lIns="91440" tIns="45720" rIns="91440" bIns="45720">
            <a:spAutoFit/>
          </a:bodyPr>
          <a:lstStyle/>
          <a:p>
            <a:pPr algn="ctr"/>
            <a:r>
              <a:rPr lang="en-US" sz="10000" b="1" dirty="0">
                <a:ln w="6600">
                  <a:solidFill>
                    <a:schemeClr val="accent2"/>
                  </a:solidFill>
                  <a:prstDash val="solid"/>
                </a:ln>
                <a:solidFill>
                  <a:srgbClr val="FFFFFF"/>
                </a:solidFill>
                <a:effectLst>
                  <a:outerShdw dist="38100" dir="2700000" algn="tl" rotWithShape="0">
                    <a:schemeClr val="accent2"/>
                  </a:outerShdw>
                </a:effectLst>
              </a:rPr>
              <a:t>R</a:t>
            </a:r>
            <a:endParaRPr lang="en-US" sz="10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ectangle 12">
            <a:extLst>
              <a:ext uri="{FF2B5EF4-FFF2-40B4-BE49-F238E27FC236}">
                <a16:creationId xmlns:a16="http://schemas.microsoft.com/office/drawing/2014/main" id="{0C55DC97-17C9-45AD-B480-9216F6DFC8E0}"/>
              </a:ext>
            </a:extLst>
          </p:cNvPr>
          <p:cNvSpPr/>
          <p:nvPr/>
        </p:nvSpPr>
        <p:spPr>
          <a:xfrm>
            <a:off x="120265" y="4675077"/>
            <a:ext cx="1111202" cy="1631216"/>
          </a:xfrm>
          <a:prstGeom prst="rect">
            <a:avLst/>
          </a:prstGeom>
          <a:noFill/>
        </p:spPr>
        <p:txBody>
          <a:bodyPr wrap="none" lIns="91440" tIns="45720" rIns="91440" bIns="45720">
            <a:spAutoFit/>
          </a:bodyPr>
          <a:lstStyle/>
          <a:p>
            <a:pPr algn="ctr"/>
            <a:r>
              <a:rPr lang="en-US" sz="10000" b="1" dirty="0">
                <a:ln w="6600">
                  <a:solidFill>
                    <a:schemeClr val="accent2"/>
                  </a:solidFill>
                  <a:prstDash val="solid"/>
                </a:ln>
                <a:solidFill>
                  <a:srgbClr val="FFFFFF"/>
                </a:solidFill>
                <a:effectLst>
                  <a:outerShdw dist="38100" dir="2700000" algn="tl" rotWithShape="0">
                    <a:schemeClr val="accent2"/>
                  </a:outerShdw>
                </a:effectLst>
              </a:rPr>
              <a:t>A</a:t>
            </a:r>
            <a:endParaRPr lang="en-US" sz="10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102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3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Los </a:t>
            </a:r>
            <a:r>
              <a:rPr lang="en-US" dirty="0" err="1"/>
              <a:t>dit</a:t>
            </a:r>
            <a:r>
              <a:rPr lang="en-US" dirty="0"/>
              <a:t> op…</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18" y="2748063"/>
            <a:ext cx="7772400" cy="3474895"/>
          </a:xfrm>
        </p:spPr>
        <p:txBody>
          <a:bodyPr>
            <a:normAutofit fontScale="55000" lnSpcReduction="20000"/>
          </a:bodyPr>
          <a:lstStyle/>
          <a:p>
            <a:r>
              <a:rPr lang="nl-NL" sz="4400" dirty="0">
                <a:latin typeface="+mj-lt"/>
              </a:rPr>
              <a:t>1) Moenie die besluit neem wanneer jy emosioneel voel nie. Wag!</a:t>
            </a:r>
          </a:p>
          <a:p>
            <a:r>
              <a:rPr lang="nl-NL" sz="4400" dirty="0">
                <a:latin typeface="+mj-lt"/>
              </a:rPr>
              <a:t>2) Definieer die probleem.</a:t>
            </a:r>
          </a:p>
          <a:p>
            <a:r>
              <a:rPr lang="nl-NL" sz="4400" dirty="0">
                <a:latin typeface="+mj-lt"/>
              </a:rPr>
              <a:t>3) Wat is die moontlike oplossings?</a:t>
            </a:r>
          </a:p>
          <a:p>
            <a:r>
              <a:rPr lang="nl-NL" sz="4400" dirty="0">
                <a:latin typeface="+mj-lt"/>
              </a:rPr>
              <a:t>4) Wat is die gevolge van elke oplossing?</a:t>
            </a:r>
          </a:p>
          <a:p>
            <a:r>
              <a:rPr lang="nl-NL" sz="4400" dirty="0">
                <a:latin typeface="+mj-lt"/>
              </a:rPr>
              <a:t>5) Kies 'n geskikte oplossing</a:t>
            </a:r>
          </a:p>
          <a:p>
            <a:r>
              <a:rPr lang="nl-NL" sz="4400" dirty="0">
                <a:latin typeface="+mj-lt"/>
              </a:rPr>
              <a:t>6) DOEN DIT! Implementeer jou gekose oplossing</a:t>
            </a:r>
          </a:p>
          <a:p>
            <a:r>
              <a:rPr lang="nl-NL" sz="4400" dirty="0">
                <a:latin typeface="+mj-lt"/>
              </a:rPr>
              <a:t>7) Evalueer later of die probleem opgelos is.</a:t>
            </a:r>
            <a:endParaRPr lang="en-US" dirty="0">
              <a:latin typeface="+mj-lt"/>
            </a:endParaRPr>
          </a:p>
          <a:p>
            <a:endParaRPr lang="en-US"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70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3907C55-CCE6-4E43-BDB7-0918BACB46C0}"/>
              </a:ext>
            </a:extLst>
          </p:cNvPr>
          <p:cNvSpPr>
            <a:spLocks noGrp="1"/>
          </p:cNvSpPr>
          <p:nvPr>
            <p:ph type="title"/>
          </p:nvPr>
        </p:nvSpPr>
        <p:spPr>
          <a:xfrm>
            <a:off x="448955" y="2777422"/>
            <a:ext cx="4314607" cy="1303155"/>
          </a:xfrm>
        </p:spPr>
        <p:txBody>
          <a:bodyPr vert="horz" lIns="91440" tIns="45720" rIns="91440" bIns="45720" rtlCol="0" anchor="b">
            <a:normAutofit fontScale="90000"/>
          </a:bodyPr>
          <a:lstStyle/>
          <a:p>
            <a:r>
              <a:rPr lang="en-US" sz="4400" kern="1200" dirty="0">
                <a:solidFill>
                  <a:schemeClr val="tx1"/>
                </a:solidFill>
                <a:latin typeface="+mj-lt"/>
                <a:ea typeface="+mj-ea"/>
                <a:cs typeface="+mj-cs"/>
              </a:rPr>
              <a:t>REFLEKSIE</a:t>
            </a:r>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Hoe </a:t>
            </a:r>
            <a:r>
              <a:rPr lang="en-US" sz="4400" kern="1200" dirty="0" err="1">
                <a:solidFill>
                  <a:schemeClr val="tx1"/>
                </a:solidFill>
                <a:latin typeface="+mj-lt"/>
                <a:ea typeface="+mj-ea"/>
                <a:cs typeface="+mj-cs"/>
              </a:rPr>
              <a:t>voel</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ek</a:t>
            </a:r>
            <a:r>
              <a:rPr lang="en-US" sz="4400" kern="1200" dirty="0">
                <a:solidFill>
                  <a:schemeClr val="tx1"/>
                </a:solidFill>
                <a:latin typeface="+mj-lt"/>
                <a:ea typeface="+mj-ea"/>
                <a:cs typeface="+mj-cs"/>
              </a:rPr>
              <a:t>?</a:t>
            </a: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5389342" y="1521230"/>
            <a:ext cx="6208056" cy="3778135"/>
          </a:xfrm>
          <a:prstGeom prst="rect">
            <a:avLst/>
          </a:prstGeom>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8577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FFB2B9B-1297-4B87-A518-65BAFBF8180C}"/>
              </a:ext>
              <a:ext uri="{C183D7F6-B498-43B3-948B-1728B52AA6E4}">
                <adec:decorative xmlns:adec="http://schemas.microsoft.com/office/drawing/2017/decorative" val="1"/>
              </a:ext>
            </a:extLst>
          </p:cNvPr>
          <p:cNvSpPr/>
          <p:nvPr/>
        </p:nvSpPr>
        <p:spPr>
          <a:xfrm>
            <a:off x="5400091" y="262063"/>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3250896" y="2287983"/>
            <a:ext cx="6857999" cy="653547"/>
          </a:xfrm>
        </p:spPr>
        <p:txBody>
          <a:bodyPr>
            <a:normAutofit fontScale="90000"/>
          </a:bodyPr>
          <a:lstStyle/>
          <a:p>
            <a:pPr algn="ctr"/>
            <a:r>
              <a:rPr lang="en-US" dirty="0" err="1"/>
              <a:t>Norme</a:t>
            </a:r>
            <a:r>
              <a:rPr lang="en-US" dirty="0"/>
              <a:t>:</a:t>
            </a:r>
            <a:br>
              <a:rPr lang="en-US" dirty="0"/>
            </a:br>
            <a:r>
              <a:rPr lang="en-ZA" dirty="0" err="1"/>
              <a:t>Wanneer</a:t>
            </a:r>
            <a:r>
              <a:rPr lang="en-ZA" dirty="0"/>
              <a:t> </a:t>
            </a:r>
            <a:r>
              <a:rPr lang="en-ZA" dirty="0" err="1"/>
              <a:t>mense</a:t>
            </a:r>
            <a:r>
              <a:rPr lang="en-ZA" dirty="0"/>
              <a:t> in </a:t>
            </a:r>
            <a:r>
              <a:rPr lang="en-ZA" dirty="0" err="1"/>
              <a:t>jou</a:t>
            </a:r>
            <a:r>
              <a:rPr lang="en-ZA" dirty="0"/>
              <a:t> </a:t>
            </a:r>
            <a:r>
              <a:rPr lang="en-ZA" dirty="0" err="1"/>
              <a:t>gemeenskap</a:t>
            </a:r>
            <a:r>
              <a:rPr lang="en-ZA" dirty="0"/>
              <a:t> of </a:t>
            </a:r>
            <a:r>
              <a:rPr lang="en-ZA" dirty="0" err="1"/>
              <a:t>familie</a:t>
            </a:r>
            <a:r>
              <a:rPr lang="en-ZA" dirty="0"/>
              <a:t> ‘n </a:t>
            </a:r>
            <a:r>
              <a:rPr lang="en-ZA" dirty="0" err="1"/>
              <a:t>stel</a:t>
            </a:r>
            <a:r>
              <a:rPr lang="en-ZA" dirty="0"/>
              <a:t> </a:t>
            </a:r>
            <a:r>
              <a:rPr lang="en-ZA" dirty="0" err="1"/>
              <a:t>reëls</a:t>
            </a:r>
            <a:r>
              <a:rPr lang="en-ZA" dirty="0"/>
              <a:t> </a:t>
            </a:r>
            <a:r>
              <a:rPr lang="en-ZA" dirty="0" err="1"/>
              <a:t>volg</a:t>
            </a:r>
            <a:endParaRPr lang="en-US" dirty="0"/>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9234552" y="30018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80374" y="536740"/>
            <a:ext cx="980173" cy="1398710"/>
          </a:xfrm>
          <a:prstGeom prst="rect">
            <a:avLst/>
          </a:prstGeom>
        </p:spPr>
      </p:pic>
      <p:pic>
        <p:nvPicPr>
          <p:cNvPr id="7" name="Graphic 6" descr="Illustration of a pencil character ">
            <a:extLst>
              <a:ext uri="{FF2B5EF4-FFF2-40B4-BE49-F238E27FC236}">
                <a16:creationId xmlns:a16="http://schemas.microsoft.com/office/drawing/2014/main" id="{60B0B067-97BF-436E-BC61-4BEA528ECB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77964">
            <a:off x="5874425" y="322825"/>
            <a:ext cx="923149" cy="1574786"/>
          </a:xfrm>
          <a:prstGeom prst="rect">
            <a:avLst/>
          </a:prstGeom>
        </p:spPr>
      </p:pic>
      <p:sp>
        <p:nvSpPr>
          <p:cNvPr id="9" name="Oval 8">
            <a:extLst>
              <a:ext uri="{FF2B5EF4-FFF2-40B4-BE49-F238E27FC236}">
                <a16:creationId xmlns:a16="http://schemas.microsoft.com/office/drawing/2014/main" id="{5468FE83-48E7-47DD-AD54-0B081DFC6153}"/>
              </a:ext>
              <a:ext uri="{C183D7F6-B498-43B3-948B-1728B52AA6E4}">
                <adec:decorative xmlns:adec="http://schemas.microsoft.com/office/drawing/2017/decorative" val="1"/>
              </a:ext>
            </a:extLst>
          </p:cNvPr>
          <p:cNvSpPr/>
          <p:nvPr/>
        </p:nvSpPr>
        <p:spPr>
          <a:xfrm>
            <a:off x="1175307" y="300186"/>
            <a:ext cx="1871819" cy="187181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Illustration of a blue bag of school supplies character ">
            <a:extLst>
              <a:ext uri="{FF2B5EF4-FFF2-40B4-BE49-F238E27FC236}">
                <a16:creationId xmlns:a16="http://schemas.microsoft.com/office/drawing/2014/main" id="{3439F3EA-3441-4FC6-A458-4D5CA033D3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0536" y="685118"/>
            <a:ext cx="1601360" cy="1101954"/>
          </a:xfrm>
          <a:prstGeom prst="rect">
            <a:avLst/>
          </a:prstGeom>
        </p:spPr>
      </p:pic>
      <p:pic>
        <p:nvPicPr>
          <p:cNvPr id="4" name="Picture 3">
            <a:extLst>
              <a:ext uri="{FF2B5EF4-FFF2-40B4-BE49-F238E27FC236}">
                <a16:creationId xmlns:a16="http://schemas.microsoft.com/office/drawing/2014/main" id="{A190FE3F-F44B-420C-98CE-4F75F73DAC3D}"/>
              </a:ext>
            </a:extLst>
          </p:cNvPr>
          <p:cNvPicPr>
            <a:picLocks noChangeAspect="1"/>
          </p:cNvPicPr>
          <p:nvPr/>
        </p:nvPicPr>
        <p:blipFill>
          <a:blip r:embed="rId9"/>
          <a:stretch>
            <a:fillRect/>
          </a:stretch>
        </p:blipFill>
        <p:spPr>
          <a:xfrm>
            <a:off x="284999" y="4048735"/>
            <a:ext cx="3860281" cy="2568842"/>
          </a:xfrm>
          <a:prstGeom prst="rect">
            <a:avLst/>
          </a:prstGeom>
        </p:spPr>
      </p:pic>
      <p:pic>
        <p:nvPicPr>
          <p:cNvPr id="1026" name="Picture 2" descr="How to Set Healthy Boundaries in Your Relationship - Eugene Therapy">
            <a:extLst>
              <a:ext uri="{FF2B5EF4-FFF2-40B4-BE49-F238E27FC236}">
                <a16:creationId xmlns:a16="http://schemas.microsoft.com/office/drawing/2014/main" id="{F993E9D6-C6A5-4A8E-B3C8-B97046AA1B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5168" y="4289156"/>
            <a:ext cx="4566832" cy="2568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744279" y="5286365"/>
            <a:ext cx="11227981" cy="653547"/>
          </a:xfrm>
        </p:spPr>
        <p:txBody>
          <a:bodyPr>
            <a:noAutofit/>
          </a:bodyPr>
          <a:lstStyle/>
          <a:p>
            <a:pPr algn="ctr"/>
            <a:r>
              <a:rPr lang="en-US" sz="4500" dirty="0"/>
              <a:t>Media:</a:t>
            </a:r>
            <a:br>
              <a:rPr lang="en-US" sz="4500" dirty="0"/>
            </a:br>
            <a:r>
              <a:rPr lang="en-US" sz="4500" dirty="0"/>
              <a:t>Is </a:t>
            </a:r>
            <a:r>
              <a:rPr lang="en-US" sz="4500" dirty="0" err="1"/>
              <a:t>dit</a:t>
            </a:r>
            <a:r>
              <a:rPr lang="en-US" sz="4500" dirty="0"/>
              <a:t> </a:t>
            </a:r>
            <a:r>
              <a:rPr lang="en-US" sz="4500" dirty="0" err="1"/>
              <a:t>régtig</a:t>
            </a:r>
            <a:r>
              <a:rPr lang="en-US" sz="4500" dirty="0"/>
              <a:t> </a:t>
            </a:r>
            <a:r>
              <a:rPr lang="en-US" sz="4500" dirty="0" err="1"/>
              <a:t>waar</a:t>
            </a:r>
            <a:r>
              <a:rPr lang="en-US" sz="4500" dirty="0"/>
              <a:t>?</a:t>
            </a:r>
            <a:br>
              <a:rPr lang="en-US" sz="4500" dirty="0"/>
            </a:br>
            <a:endParaRPr lang="en-US" sz="4500" dirty="0"/>
          </a:p>
        </p:txBody>
      </p:sp>
      <p:pic>
        <p:nvPicPr>
          <p:cNvPr id="1028" name="Picture 4" descr="A New Trend on Instagram: Girls Prove There Are No Ideal Bodies">
            <a:extLst>
              <a:ext uri="{FF2B5EF4-FFF2-40B4-BE49-F238E27FC236}">
                <a16:creationId xmlns:a16="http://schemas.microsoft.com/office/drawing/2014/main" id="{6523BB90-E423-41A3-93F8-4393100B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67068" cy="4784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dybuilder Showed How Fitness Photos Can Be Misleading">
            <a:extLst>
              <a:ext uri="{FF2B5EF4-FFF2-40B4-BE49-F238E27FC236}">
                <a16:creationId xmlns:a16="http://schemas.microsoft.com/office/drawing/2014/main" id="{79E3045C-63E5-49FE-BED0-4E2B05377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468" y="0"/>
            <a:ext cx="6379532" cy="478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9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25C22-3DB7-4CD1-9A35-79C173A21EF9}"/>
              </a:ext>
            </a:extLst>
          </p:cNvPr>
          <p:cNvPicPr>
            <a:picLocks noChangeAspect="1"/>
          </p:cNvPicPr>
          <p:nvPr/>
        </p:nvPicPr>
        <p:blipFill rotWithShape="1">
          <a:blip r:embed="rId3"/>
          <a:srcRect l="19978" r="22526"/>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5658F2-AACB-4460-BE38-B485DAF74E71}"/>
              </a:ext>
            </a:extLst>
          </p:cNvPr>
          <p:cNvSpPr>
            <a:spLocks noGrp="1"/>
          </p:cNvSpPr>
          <p:nvPr>
            <p:ph type="title"/>
          </p:nvPr>
        </p:nvSpPr>
        <p:spPr>
          <a:xfrm>
            <a:off x="1257300" y="1824914"/>
            <a:ext cx="4371975" cy="2432761"/>
          </a:xfrm>
        </p:spPr>
        <p:txBody>
          <a:bodyPr vert="horz" lIns="91440" tIns="45720" rIns="91440" bIns="45720" rtlCol="0" anchor="ctr">
            <a:normAutofit fontScale="90000"/>
          </a:bodyPr>
          <a:lstStyle/>
          <a:p>
            <a:r>
              <a:rPr lang="en-US" sz="5000" cap="all" dirty="0">
                <a:solidFill>
                  <a:schemeClr val="tx1"/>
                </a:solidFill>
              </a:rPr>
              <a:t>Wat is SEKSTEKS </a:t>
            </a:r>
            <a:r>
              <a:rPr lang="en-US" sz="5000" i="1" cap="all" dirty="0">
                <a:solidFill>
                  <a:schemeClr val="tx1"/>
                </a:solidFill>
              </a:rPr>
              <a:t>(sexting)?</a:t>
            </a:r>
            <a:br>
              <a:rPr lang="en-US" sz="2800" b="0" i="0" cap="all" dirty="0">
                <a:solidFill>
                  <a:schemeClr val="tx1"/>
                </a:solidFill>
                <a:effectLst/>
              </a:rPr>
            </a:br>
            <a:endParaRPr lang="en-US" sz="2800" dirty="0">
              <a:solidFill>
                <a:schemeClr val="tx1"/>
              </a:solidFill>
            </a:endParaRP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7671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0AC-289F-4587-BB31-F3A63BABEC12}"/>
              </a:ext>
            </a:extLst>
          </p:cNvPr>
          <p:cNvSpPr>
            <a:spLocks noGrp="1"/>
          </p:cNvSpPr>
          <p:nvPr>
            <p:ph type="title"/>
          </p:nvPr>
        </p:nvSpPr>
        <p:spPr>
          <a:xfrm>
            <a:off x="3386137" y="815688"/>
            <a:ext cx="6400800" cy="685800"/>
          </a:xfrm>
        </p:spPr>
        <p:txBody>
          <a:bodyPr/>
          <a:lstStyle/>
          <a:p>
            <a:r>
              <a:rPr lang="en-ZA" dirty="0"/>
              <a:t>5 FEITE </a:t>
            </a:r>
            <a:r>
              <a:rPr lang="en-ZA" dirty="0" err="1"/>
              <a:t>oor</a:t>
            </a:r>
            <a:r>
              <a:rPr lang="en-ZA" dirty="0"/>
              <a:t> SEKSTEKS</a:t>
            </a:r>
          </a:p>
        </p:txBody>
      </p:sp>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2057400" y="2203704"/>
            <a:ext cx="9058274" cy="4206240"/>
          </a:xfrm>
        </p:spPr>
        <p:txBody>
          <a:bodyPr/>
          <a:lstStyle/>
          <a:p>
            <a:pPr algn="ctr"/>
            <a:r>
              <a:rPr lang="nl-NL" sz="4000" dirty="0">
                <a:solidFill>
                  <a:srgbClr val="1A202C"/>
                </a:solidFill>
                <a:latin typeface="Arial Black" panose="020B0A04020102020204" pitchFamily="34" charset="0"/>
              </a:rPr>
              <a:t>Tienermeisies het 'n paar redes waarom hulle aan seksteks deelneem: 40 persent doen dit as 'n grap, 34 persent doen dit om ‘</a:t>
            </a:r>
            <a:r>
              <a:rPr lang="nl-NL" sz="4000" i="1" dirty="0">
                <a:solidFill>
                  <a:srgbClr val="1A202C"/>
                </a:solidFill>
                <a:latin typeface="Arial Black" panose="020B0A04020102020204" pitchFamily="34" charset="0"/>
              </a:rPr>
              <a:t>sexy’</a:t>
            </a:r>
            <a:r>
              <a:rPr lang="nl-NL" sz="4000" dirty="0">
                <a:solidFill>
                  <a:srgbClr val="1A202C"/>
                </a:solidFill>
                <a:latin typeface="Arial Black" panose="020B0A04020102020204" pitchFamily="34" charset="0"/>
              </a:rPr>
              <a:t> te voel en 12 persent voel gedruk om dit te doen.</a:t>
            </a:r>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449542" y="1921686"/>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630148" y="2067160"/>
            <a:ext cx="93392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9" name="TextBox 8">
            <a:extLst>
              <a:ext uri="{FF2B5EF4-FFF2-40B4-BE49-F238E27FC236}">
                <a16:creationId xmlns:a16="http://schemas.microsoft.com/office/drawing/2014/main" id="{FC82CD0C-BEDC-4A17-A3B6-15235264AF19}"/>
              </a:ext>
            </a:extLst>
          </p:cNvPr>
          <p:cNvSpPr txBox="1"/>
          <p:nvPr/>
        </p:nvSpPr>
        <p:spPr>
          <a:xfrm>
            <a:off x="3386137" y="5925065"/>
            <a:ext cx="8751093" cy="369332"/>
          </a:xfrm>
          <a:prstGeom prst="rect">
            <a:avLst/>
          </a:prstGeom>
          <a:noFill/>
        </p:spPr>
        <p:txBody>
          <a:bodyPr wrap="square">
            <a:spAutoFit/>
          </a:bodyPr>
          <a:lstStyle/>
          <a:p>
            <a:r>
              <a:rPr lang="en-ZA" dirty="0"/>
              <a:t>https://www.dosomething.org/us/facts/11-facts-about-sexting</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27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0AC-289F-4587-BB31-F3A63BABEC12}"/>
              </a:ext>
            </a:extLst>
          </p:cNvPr>
          <p:cNvSpPr>
            <a:spLocks noGrp="1"/>
          </p:cNvSpPr>
          <p:nvPr>
            <p:ph type="title"/>
          </p:nvPr>
        </p:nvSpPr>
        <p:spPr>
          <a:xfrm>
            <a:off x="3386137" y="997077"/>
            <a:ext cx="6400800" cy="685800"/>
          </a:xfrm>
        </p:spPr>
        <p:txBody>
          <a:bodyPr/>
          <a:lstStyle/>
          <a:p>
            <a:r>
              <a:rPr lang="en-ZA" dirty="0"/>
              <a:t>5 FEITE </a:t>
            </a:r>
            <a:r>
              <a:rPr lang="en-ZA" dirty="0" err="1"/>
              <a:t>oor</a:t>
            </a:r>
            <a:r>
              <a:rPr lang="en-ZA" dirty="0"/>
              <a:t> SEKSTEKS</a:t>
            </a:r>
          </a:p>
        </p:txBody>
      </p:sp>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2057400" y="2203704"/>
            <a:ext cx="9058274" cy="4206240"/>
          </a:xfrm>
        </p:spPr>
        <p:txBody>
          <a:bodyPr/>
          <a:lstStyle/>
          <a:p>
            <a:pPr algn="ctr"/>
            <a:r>
              <a:rPr lang="nl-NL" sz="4000" dirty="0">
                <a:solidFill>
                  <a:srgbClr val="1A202C"/>
                </a:solidFill>
                <a:latin typeface="Arial Black" panose="020B0A04020102020204" pitchFamily="34" charset="0"/>
              </a:rPr>
              <a:t>Wie sal jou seksteks sien? 17% van seksteksters deel die boodskappe wat hulle ontvang met ander, en 55% van diegene deel dit met meer as een persoon.[2]</a:t>
            </a:r>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449542" y="1921686"/>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609366" y="2067160"/>
            <a:ext cx="933920" cy="92333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1EEE77F2-CA05-44DA-85CA-0BDD6D61C3DD}"/>
              </a:ext>
            </a:extLst>
          </p:cNvPr>
          <p:cNvSpPr txBox="1"/>
          <p:nvPr/>
        </p:nvSpPr>
        <p:spPr>
          <a:xfrm>
            <a:off x="3386137" y="6040612"/>
            <a:ext cx="8751093" cy="369332"/>
          </a:xfrm>
          <a:prstGeom prst="rect">
            <a:avLst/>
          </a:prstGeom>
          <a:noFill/>
        </p:spPr>
        <p:txBody>
          <a:bodyPr wrap="square">
            <a:spAutoFit/>
          </a:bodyPr>
          <a:lstStyle/>
          <a:p>
            <a:r>
              <a:rPr lang="en-ZA" dirty="0"/>
              <a:t>https://www.dosomething.org/us/facts/11-facts-about-sexting</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06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33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0AC-289F-4587-BB31-F3A63BABEC12}"/>
              </a:ext>
            </a:extLst>
          </p:cNvPr>
          <p:cNvSpPr>
            <a:spLocks noGrp="1"/>
          </p:cNvSpPr>
          <p:nvPr>
            <p:ph type="title"/>
          </p:nvPr>
        </p:nvSpPr>
        <p:spPr>
          <a:xfrm>
            <a:off x="3386137" y="997077"/>
            <a:ext cx="6400800" cy="685800"/>
          </a:xfrm>
        </p:spPr>
        <p:txBody>
          <a:bodyPr/>
          <a:lstStyle/>
          <a:p>
            <a:r>
              <a:rPr lang="en-ZA" dirty="0"/>
              <a:t>5 FEITE </a:t>
            </a:r>
            <a:r>
              <a:rPr lang="en-ZA" dirty="0" err="1"/>
              <a:t>oor</a:t>
            </a:r>
            <a:r>
              <a:rPr lang="en-ZA" dirty="0"/>
              <a:t> SEKSTEKS</a:t>
            </a:r>
          </a:p>
        </p:txBody>
      </p:sp>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2057400" y="2019038"/>
            <a:ext cx="9058274" cy="4206240"/>
          </a:xfrm>
        </p:spPr>
        <p:txBody>
          <a:bodyPr/>
          <a:lstStyle/>
          <a:p>
            <a:pPr algn="ctr"/>
            <a:r>
              <a:rPr lang="nl-NL" sz="4000" dirty="0">
                <a:solidFill>
                  <a:srgbClr val="1A202C"/>
                </a:solidFill>
                <a:latin typeface="Arial Black" panose="020B0A04020102020204" pitchFamily="34" charset="0"/>
              </a:rPr>
              <a:t>15% van tieners wat naak- /  halfnaakfoto’s van hulself gestuur of geplaas het, stuur hierdie boodskappe aan mense wat hulle nog nooit ontmoet het nie, maar van die internet af ken.[6]</a:t>
            </a:r>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449542" y="1921686"/>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609366" y="2046378"/>
            <a:ext cx="93392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8" name="TextBox 7">
            <a:extLst>
              <a:ext uri="{FF2B5EF4-FFF2-40B4-BE49-F238E27FC236}">
                <a16:creationId xmlns:a16="http://schemas.microsoft.com/office/drawing/2014/main" id="{7D4EF9EF-5D54-45A1-889C-60770B35E517}"/>
              </a:ext>
            </a:extLst>
          </p:cNvPr>
          <p:cNvSpPr txBox="1"/>
          <p:nvPr/>
        </p:nvSpPr>
        <p:spPr>
          <a:xfrm>
            <a:off x="3386137" y="6192107"/>
            <a:ext cx="8751093" cy="369332"/>
          </a:xfrm>
          <a:prstGeom prst="rect">
            <a:avLst/>
          </a:prstGeom>
          <a:noFill/>
        </p:spPr>
        <p:txBody>
          <a:bodyPr wrap="square">
            <a:spAutoFit/>
          </a:bodyPr>
          <a:lstStyle/>
          <a:p>
            <a:r>
              <a:rPr lang="en-ZA" dirty="0"/>
              <a:t>https://www.dosomething.org/us/facts/11-facts-about-sexting</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14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0AC-289F-4587-BB31-F3A63BABEC12}"/>
              </a:ext>
            </a:extLst>
          </p:cNvPr>
          <p:cNvSpPr>
            <a:spLocks noGrp="1"/>
          </p:cNvSpPr>
          <p:nvPr>
            <p:ph type="title"/>
          </p:nvPr>
        </p:nvSpPr>
        <p:spPr>
          <a:xfrm>
            <a:off x="3386137" y="997077"/>
            <a:ext cx="6400800" cy="685800"/>
          </a:xfrm>
        </p:spPr>
        <p:txBody>
          <a:bodyPr/>
          <a:lstStyle/>
          <a:p>
            <a:r>
              <a:rPr lang="en-ZA" dirty="0"/>
              <a:t>5 FEITE </a:t>
            </a:r>
            <a:r>
              <a:rPr lang="en-ZA" dirty="0" err="1"/>
              <a:t>oor</a:t>
            </a:r>
            <a:r>
              <a:rPr lang="en-ZA" dirty="0"/>
              <a:t> SEKSTEKS</a:t>
            </a:r>
          </a:p>
        </p:txBody>
      </p:sp>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2057400" y="2203704"/>
            <a:ext cx="9058274" cy="4206240"/>
          </a:xfrm>
        </p:spPr>
        <p:txBody>
          <a:bodyPr/>
          <a:lstStyle/>
          <a:p>
            <a:pPr algn="ctr"/>
            <a:r>
              <a:rPr lang="nl-NL" sz="4000" dirty="0">
                <a:solidFill>
                  <a:srgbClr val="1A202C"/>
                </a:solidFill>
                <a:latin typeface="Arial Black" panose="020B0A04020102020204" pitchFamily="34" charset="0"/>
              </a:rPr>
              <a:t>Die stuur of ontvang van 'n seksueel suggestiewe tekste of foto’s, onder die ouderdom van 18, word beskou as kinderpornografie en kan lei tot kriminele aanklagte.[7]</a:t>
            </a:r>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449542" y="1921686"/>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609366" y="2046378"/>
            <a:ext cx="93392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p>
        </p:txBody>
      </p:sp>
      <p:sp>
        <p:nvSpPr>
          <p:cNvPr id="8" name="TextBox 7">
            <a:extLst>
              <a:ext uri="{FF2B5EF4-FFF2-40B4-BE49-F238E27FC236}">
                <a16:creationId xmlns:a16="http://schemas.microsoft.com/office/drawing/2014/main" id="{08EC52D5-E641-48C7-967B-A9685AF8FF9B}"/>
              </a:ext>
            </a:extLst>
          </p:cNvPr>
          <p:cNvSpPr txBox="1"/>
          <p:nvPr/>
        </p:nvSpPr>
        <p:spPr>
          <a:xfrm>
            <a:off x="3386137" y="6040612"/>
            <a:ext cx="8751093" cy="369332"/>
          </a:xfrm>
          <a:prstGeom prst="rect">
            <a:avLst/>
          </a:prstGeom>
          <a:noFill/>
        </p:spPr>
        <p:txBody>
          <a:bodyPr wrap="square">
            <a:spAutoFit/>
          </a:bodyPr>
          <a:lstStyle/>
          <a:p>
            <a:r>
              <a:rPr lang="en-ZA" dirty="0"/>
              <a:t>https://www.dosomething.org/us/facts/11-facts-about-sexting</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54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0AC-289F-4587-BB31-F3A63BABEC12}"/>
              </a:ext>
            </a:extLst>
          </p:cNvPr>
          <p:cNvSpPr>
            <a:spLocks noGrp="1"/>
          </p:cNvSpPr>
          <p:nvPr>
            <p:ph type="title"/>
          </p:nvPr>
        </p:nvSpPr>
        <p:spPr>
          <a:xfrm>
            <a:off x="3386137" y="815687"/>
            <a:ext cx="6400800" cy="685800"/>
          </a:xfrm>
        </p:spPr>
        <p:txBody>
          <a:bodyPr/>
          <a:lstStyle/>
          <a:p>
            <a:r>
              <a:rPr lang="en-ZA" dirty="0"/>
              <a:t>5 FEITE </a:t>
            </a:r>
            <a:r>
              <a:rPr lang="en-ZA" dirty="0" err="1"/>
              <a:t>oor</a:t>
            </a:r>
            <a:r>
              <a:rPr lang="en-ZA" dirty="0"/>
              <a:t> SEKSTEKS</a:t>
            </a:r>
          </a:p>
        </p:txBody>
      </p:sp>
      <p:sp>
        <p:nvSpPr>
          <p:cNvPr id="5" name="Text Placeholder 4">
            <a:extLst>
              <a:ext uri="{FF2B5EF4-FFF2-40B4-BE49-F238E27FC236}">
                <a16:creationId xmlns:a16="http://schemas.microsoft.com/office/drawing/2014/main" id="{C7CE8C10-7DCD-4473-9541-5E4495CE59DA}"/>
              </a:ext>
            </a:extLst>
          </p:cNvPr>
          <p:cNvSpPr>
            <a:spLocks noGrp="1"/>
          </p:cNvSpPr>
          <p:nvPr>
            <p:ph type="body" sz="quarter" idx="11"/>
          </p:nvPr>
        </p:nvSpPr>
        <p:spPr>
          <a:xfrm>
            <a:off x="2057400" y="1921686"/>
            <a:ext cx="9058274" cy="4206240"/>
          </a:xfrm>
        </p:spPr>
        <p:txBody>
          <a:bodyPr/>
          <a:lstStyle/>
          <a:p>
            <a:pPr algn="ctr"/>
            <a:r>
              <a:rPr lang="nl-NL" sz="4000" dirty="0">
                <a:solidFill>
                  <a:srgbClr val="1A202C"/>
                </a:solidFill>
                <a:latin typeface="Arial Black" panose="020B0A04020102020204" pitchFamily="34" charset="0"/>
              </a:rPr>
              <a:t>24% van hoërskool-ouderdom tieners (14- tot 17-jaar) en 33% van kollege-ouderdom studente (18- tot 24-jaar) was betrokke by 'n vorm van naak sekstekste.[8]</a:t>
            </a:r>
            <a:endParaRPr lang="en-ZA" dirty="0"/>
          </a:p>
        </p:txBody>
      </p:sp>
      <p:sp>
        <p:nvSpPr>
          <p:cNvPr id="6" name="Oval 5">
            <a:extLst>
              <a:ext uri="{FF2B5EF4-FFF2-40B4-BE49-F238E27FC236}">
                <a16:creationId xmlns:a16="http://schemas.microsoft.com/office/drawing/2014/main" id="{1AE0DC3C-2A5E-4C3A-94C7-6C3D25C3241F}"/>
              </a:ext>
              <a:ext uri="{C183D7F6-B498-43B3-948B-1728B52AA6E4}">
                <adec:decorative xmlns:adec="http://schemas.microsoft.com/office/drawing/2017/decorative" val="1"/>
              </a:ext>
            </a:extLst>
          </p:cNvPr>
          <p:cNvSpPr/>
          <p:nvPr/>
        </p:nvSpPr>
        <p:spPr>
          <a:xfrm>
            <a:off x="449542" y="1921686"/>
            <a:ext cx="1253568" cy="12535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F8BAC5-96AC-46D2-8AF0-9FE222734DFA}"/>
              </a:ext>
            </a:extLst>
          </p:cNvPr>
          <p:cNvSpPr/>
          <p:nvPr/>
        </p:nvSpPr>
        <p:spPr>
          <a:xfrm>
            <a:off x="609366" y="2046378"/>
            <a:ext cx="933920" cy="92333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8F641DAF-BC65-408F-B8D8-01DC46E0D741}"/>
              </a:ext>
            </a:extLst>
          </p:cNvPr>
          <p:cNvSpPr txBox="1"/>
          <p:nvPr/>
        </p:nvSpPr>
        <p:spPr>
          <a:xfrm>
            <a:off x="3386137" y="5758594"/>
            <a:ext cx="8751093" cy="369332"/>
          </a:xfrm>
          <a:prstGeom prst="rect">
            <a:avLst/>
          </a:prstGeom>
          <a:noFill/>
        </p:spPr>
        <p:txBody>
          <a:bodyPr wrap="square">
            <a:spAutoFit/>
          </a:bodyPr>
          <a:lstStyle/>
          <a:p>
            <a:r>
              <a:rPr lang="en-ZA" dirty="0"/>
              <a:t>https://www.dosomething.org/us/facts/11-facts-about-sexting</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564054"/>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984EED2D-C894-47C4-9CDD-55EC03B2713B}">
  <ds:schemaRefs>
    <ds:schemaRef ds:uri="http://www.w3.org/XML/1998/namespace"/>
    <ds:schemaRef ds:uri="http://schemas.microsoft.com/office/2006/metadata/properties"/>
    <ds:schemaRef ds:uri="71af3243-3dd4-4a8d-8c0d-dd76da1f02a5"/>
    <ds:schemaRef ds:uri="http://purl.org/dc/dcmitype/"/>
    <ds:schemaRef ds:uri="http://purl.org/dc/terms/"/>
    <ds:schemaRef ds:uri="http://schemas.microsoft.com/office/infopath/2007/PartnerControls"/>
    <ds:schemaRef ds:uri="16c05727-aa75-4e4a-9b5f-8a80a1165891"/>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2265</TotalTime>
  <Words>2718</Words>
  <Application>Microsoft Office PowerPoint</Application>
  <PresentationFormat>Widescreen</PresentationFormat>
  <Paragraphs>188</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Calibri</vt:lpstr>
      <vt:lpstr>inherit</vt:lpstr>
      <vt:lpstr>Kristen ITC</vt:lpstr>
      <vt:lpstr>Quire Sans</vt:lpstr>
      <vt:lpstr>Source Sans Pro</vt:lpstr>
      <vt:lpstr>Times New Roman</vt:lpstr>
      <vt:lpstr>Tw Cen MT</vt:lpstr>
      <vt:lpstr>Wingdings</vt:lpstr>
      <vt:lpstr>Office Theme</vt:lpstr>
      <vt:lpstr>Kwartaal 1 </vt:lpstr>
      <vt:lpstr>Norme: Wanneer mense in jou gemeenskap of familie ‘n stel reëls volg</vt:lpstr>
      <vt:lpstr>Media: Is dit régtig waar? </vt:lpstr>
      <vt:lpstr>Wat is SEKSTEKS (sexting)? </vt:lpstr>
      <vt:lpstr>5 FEITE oor SEKSTEKS</vt:lpstr>
      <vt:lpstr>5 FEITE oor SEKSTEKS</vt:lpstr>
      <vt:lpstr>5 FEITE oor SEKSTEKS</vt:lpstr>
      <vt:lpstr>5 FEITE oor SEKSTEKS</vt:lpstr>
      <vt:lpstr>5 FEITE oor SEKSTEKS</vt:lpstr>
      <vt:lpstr>PowerPoint Presentation</vt:lpstr>
      <vt:lpstr>PowerPoint Presentation</vt:lpstr>
      <vt:lpstr>Hoe om  </vt:lpstr>
      <vt:lpstr>Los dit op… </vt:lpstr>
      <vt:lpstr>REFLEKSIE  Hoe voel 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1</dc:title>
  <dc:creator>Leigh-Ann Pringle</dc:creator>
  <cp:lastModifiedBy>Carsten Gertz</cp:lastModifiedBy>
  <cp:revision>26</cp:revision>
  <dcterms:created xsi:type="dcterms:W3CDTF">2022-01-16T19:31:42Z</dcterms:created>
  <dcterms:modified xsi:type="dcterms:W3CDTF">2022-10-24T14:00:27Z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