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17" r:id="rId4"/>
  </p:sldMasterIdLst>
  <p:notesMasterIdLst>
    <p:notesMasterId r:id="rId17"/>
  </p:notesMasterIdLst>
  <p:handoutMasterIdLst>
    <p:handoutMasterId r:id="rId18"/>
  </p:handoutMasterIdLst>
  <p:sldIdLst>
    <p:sldId id="1865" r:id="rId5"/>
    <p:sldId id="1867" r:id="rId6"/>
    <p:sldId id="1866" r:id="rId7"/>
    <p:sldId id="1869" r:id="rId8"/>
    <p:sldId id="1871" r:id="rId9"/>
    <p:sldId id="1870" r:id="rId10"/>
    <p:sldId id="1874" r:id="rId11"/>
    <p:sldId id="1872" r:id="rId12"/>
    <p:sldId id="1873" r:id="rId13"/>
    <p:sldId id="1875" r:id="rId14"/>
    <p:sldId id="1876" r:id="rId15"/>
    <p:sldId id="1877" r:id="rId1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et 1" id="{1CA46CF7-019E-4A07-AEE4-E178E9B912FC}">
          <p14:sldIdLst>
            <p14:sldId id="1865"/>
            <p14:sldId id="1867"/>
            <p14:sldId id="1866"/>
            <p14:sldId id="1869"/>
            <p14:sldId id="1871"/>
            <p14:sldId id="1870"/>
            <p14:sldId id="1874"/>
            <p14:sldId id="1872"/>
            <p14:sldId id="1873"/>
            <p14:sldId id="1875"/>
            <p14:sldId id="1876"/>
            <p14:sldId id="1877"/>
          </p14:sldIdLst>
        </p14:section>
      </p14:sectionLst>
    </p:ext>
    <p:ext uri="{EFAFB233-063F-42B5-8137-9DF3F51BA10A}">
      <p15:sldGuideLst xmlns:p15="http://schemas.microsoft.com/office/powerpoint/2012/main">
        <p15:guide id="1" orient="horz" pos="2184" userDrawn="1">
          <p15:clr>
            <a:srgbClr val="A4A3A4"/>
          </p15:clr>
        </p15:guide>
        <p15:guide id="2" pos="552"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000"/>
    <a:srgbClr val="FF2625"/>
    <a:srgbClr val="007788"/>
    <a:srgbClr val="297C2A"/>
    <a:srgbClr val="FE4387"/>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1A59C-B28F-487D-ADAF-A96D052ED16A}" v="74" dt="2022-02-19T09:04:29.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651" autoAdjust="0"/>
  </p:normalViewPr>
  <p:slideViewPr>
    <p:cSldViewPr snapToGrid="0">
      <p:cViewPr varScale="1">
        <p:scale>
          <a:sx n="92" d="100"/>
          <a:sy n="92" d="100"/>
        </p:scale>
        <p:origin x="1314" y="78"/>
      </p:cViewPr>
      <p:guideLst>
        <p:guide orient="horz" pos="2184"/>
        <p:guide pos="552"/>
        <p:guide pos="7200"/>
        <p:guide pos="4368"/>
      </p:guideLst>
    </p:cSldViewPr>
  </p:slideViewPr>
  <p:outlineViewPr>
    <p:cViewPr>
      <p:scale>
        <a:sx n="33" d="100"/>
        <a:sy n="33" d="100"/>
      </p:scale>
      <p:origin x="0" y="-2448"/>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48" d="100"/>
          <a:sy n="48" d="100"/>
        </p:scale>
        <p:origin x="268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E63EFB-A45E-45D2-917C-2262C9B2BC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7B3576-EAA7-4886-8787-F094B8D8E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E40A2C-D4F8-447C-8646-65B623846323}" type="datetimeFigureOut">
              <a:rPr lang="en-US" smtClean="0"/>
              <a:t>11/21/2022</a:t>
            </a:fld>
            <a:endParaRPr lang="en-US" dirty="0"/>
          </a:p>
        </p:txBody>
      </p:sp>
      <p:sp>
        <p:nvSpPr>
          <p:cNvPr id="4" name="Footer Placeholder 3">
            <a:extLst>
              <a:ext uri="{FF2B5EF4-FFF2-40B4-BE49-F238E27FC236}">
                <a16:creationId xmlns:a16="http://schemas.microsoft.com/office/drawing/2014/main" id="{92269D18-8FB0-418D-B70C-328BCC8125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DE3EAB1-782C-4544-A059-833371A45B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CE8B11-E9E4-46BC-B69D-DFCBD15173AE}" type="slidenum">
              <a:rPr lang="en-US" smtClean="0"/>
              <a:t>‹#›</a:t>
            </a:fld>
            <a:endParaRPr lang="en-US" dirty="0"/>
          </a:p>
        </p:txBody>
      </p:sp>
    </p:spTree>
    <p:extLst>
      <p:ext uri="{BB962C8B-B14F-4D97-AF65-F5344CB8AC3E}">
        <p14:creationId xmlns:p14="http://schemas.microsoft.com/office/powerpoint/2010/main" val="3203814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Please use the </a:t>
            </a:r>
            <a:r>
              <a:rPr lang="en-US" altLang="en-US" b="1" i="1" dirty="0">
                <a:latin typeface="Arial" panose="020B0604020202020204" pitchFamily="34" charset="0"/>
              </a:rPr>
              <a:t>Lesson 1-3 Workbook and Content Summary </a:t>
            </a:r>
            <a:r>
              <a:rPr lang="en-US" altLang="en-US" dirty="0">
                <a:latin typeface="Arial" panose="020B0604020202020204" pitchFamily="34" charset="0"/>
              </a:rPr>
              <a:t>document for in detail explanations for the concepts discussed in these slides</a:t>
            </a:r>
          </a:p>
        </p:txBody>
      </p:sp>
    </p:spTree>
    <p:extLst>
      <p:ext uri="{BB962C8B-B14F-4D97-AF65-F5344CB8AC3E}">
        <p14:creationId xmlns:p14="http://schemas.microsoft.com/office/powerpoint/2010/main" val="3193350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dirty="0"/>
              <a:t>The next activity (on page 13 in the workbook) is about Kelsey and her time – give learners 5-minutes to complete this activity, let all the information covered “sink in”.</a:t>
            </a: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10</a:t>
            </a:fld>
            <a:endParaRPr lang="en-US" altLang="en-US" dirty="0"/>
          </a:p>
        </p:txBody>
      </p:sp>
    </p:spTree>
    <p:extLst>
      <p:ext uri="{BB962C8B-B14F-4D97-AF65-F5344CB8AC3E}">
        <p14:creationId xmlns:p14="http://schemas.microsoft.com/office/powerpoint/2010/main" val="1393910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page 14 in the workbook. </a:t>
            </a:r>
            <a:endParaRPr lang="en-ZA"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11</a:t>
            </a:fld>
            <a:endParaRPr lang="en-US" altLang="en-US" dirty="0"/>
          </a:p>
        </p:txBody>
      </p:sp>
    </p:spTree>
    <p:extLst>
      <p:ext uri="{BB962C8B-B14F-4D97-AF65-F5344CB8AC3E}">
        <p14:creationId xmlns:p14="http://schemas.microsoft.com/office/powerpoint/2010/main" val="117703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dirty="0"/>
              <a:t>Give learners a few moments to reflect on what TWO tips they could use and would suit them best and why they would use them. See page 14 in the workbook. </a:t>
            </a:r>
          </a:p>
          <a:p>
            <a:endParaRPr lang="en-ZA" dirty="0"/>
          </a:p>
          <a:p>
            <a:r>
              <a:rPr lang="en-ZA" dirty="0"/>
              <a:t>The next activity (page 15) in the workbook is a </a:t>
            </a:r>
            <a:r>
              <a:rPr lang="en-ZA" b="1" dirty="0"/>
              <a:t>Concept Map</a:t>
            </a:r>
            <a:r>
              <a:rPr lang="en-ZA" dirty="0"/>
              <a:t>– let learners complete that activity, let all the information covered “sink in”.</a:t>
            </a:r>
          </a:p>
          <a:p>
            <a:endParaRPr lang="en-ZA" dirty="0"/>
          </a:p>
          <a:p>
            <a:r>
              <a:rPr lang="en-ZA" dirty="0"/>
              <a:t>Finally, see if there are any questions and use the time to draw all the threads together. </a:t>
            </a:r>
          </a:p>
          <a:p>
            <a:endParaRPr lang="en-ZA"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12</a:t>
            </a:fld>
            <a:endParaRPr lang="en-US" altLang="en-US" dirty="0"/>
          </a:p>
        </p:txBody>
      </p:sp>
    </p:spTree>
    <p:extLst>
      <p:ext uri="{BB962C8B-B14F-4D97-AF65-F5344CB8AC3E}">
        <p14:creationId xmlns:p14="http://schemas.microsoft.com/office/powerpoint/2010/main" val="500905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a quick introductory discussion to start Learners thinking on how ORGANISATION can help them. Please feel free adjust the scenario and edit it to suit your Learners.</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a:t>
            </a:fld>
            <a:endParaRPr lang="en-US" altLang="en-US" dirty="0"/>
          </a:p>
        </p:txBody>
      </p:sp>
    </p:spTree>
    <p:extLst>
      <p:ext uri="{BB962C8B-B14F-4D97-AF65-F5344CB8AC3E}">
        <p14:creationId xmlns:p14="http://schemas.microsoft.com/office/powerpoint/2010/main" val="57067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Use this to show the link between being ORGANISED and TIME MANAGEMENT.</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a:t>
            </a:fld>
            <a:endParaRPr lang="en-US" altLang="en-US" dirty="0"/>
          </a:p>
        </p:txBody>
      </p:sp>
    </p:spTree>
    <p:extLst>
      <p:ext uri="{BB962C8B-B14F-4D97-AF65-F5344CB8AC3E}">
        <p14:creationId xmlns:p14="http://schemas.microsoft.com/office/powerpoint/2010/main" val="976402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used as a class task – use Sally’s situation to show how to manage time and </a:t>
            </a:r>
            <a:r>
              <a:rPr lang="en-US" dirty="0" err="1"/>
              <a:t>organise</a:t>
            </a:r>
            <a:r>
              <a:rPr lang="en-US" dirty="0"/>
              <a:t> our activities effectively. See page 10 in Workbook. </a:t>
            </a:r>
          </a:p>
          <a:p>
            <a:r>
              <a:rPr lang="en-US" dirty="0"/>
              <a:t>Ideally, learners can make the connection that by taking a few moments to </a:t>
            </a:r>
            <a:r>
              <a:rPr lang="en-US" dirty="0" err="1"/>
              <a:t>organise</a:t>
            </a:r>
            <a:r>
              <a:rPr lang="en-US" dirty="0"/>
              <a:t> what they will do when - will save them time in the long run.  </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4</a:t>
            </a:fld>
            <a:endParaRPr lang="en-US" altLang="en-US" dirty="0"/>
          </a:p>
        </p:txBody>
      </p:sp>
    </p:spTree>
    <p:extLst>
      <p:ext uri="{BB962C8B-B14F-4D97-AF65-F5344CB8AC3E}">
        <p14:creationId xmlns:p14="http://schemas.microsoft.com/office/powerpoint/2010/main" val="318773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878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800" b="1" i="1" u="sng" dirty="0">
                <a:solidFill>
                  <a:srgbClr val="000000"/>
                </a:solidFill>
                <a:effectLst/>
                <a:latin typeface="Arial" panose="020B0604020202020204" pitchFamily="34" charset="0"/>
                <a:ea typeface="Calibri" panose="020F0502020204030204" pitchFamily="34" charset="0"/>
              </a:rPr>
              <a:t>Example:</a:t>
            </a:r>
            <a:r>
              <a:rPr lang="en-ZA" sz="1800" b="1" i="1" u="none" dirty="0">
                <a:solidFill>
                  <a:srgbClr val="000000"/>
                </a:solidFill>
                <a:effectLst/>
                <a:latin typeface="Arial" panose="020B0604020202020204" pitchFamily="34" charset="0"/>
                <a:ea typeface="Calibri" panose="020F0502020204030204" pitchFamily="34" charset="0"/>
              </a:rPr>
              <a:t> </a:t>
            </a:r>
            <a:r>
              <a:rPr lang="en-ZA" sz="1800" i="1" dirty="0">
                <a:solidFill>
                  <a:srgbClr val="000000"/>
                </a:solidFill>
                <a:effectLst/>
                <a:latin typeface="Arial" panose="020B0604020202020204" pitchFamily="34" charset="0"/>
                <a:ea typeface="Calibri" panose="020F0502020204030204" pitchFamily="34" charset="0"/>
              </a:rPr>
              <a:t>Efficiency</a:t>
            </a:r>
            <a:r>
              <a:rPr lang="en-ZA" sz="1800" dirty="0">
                <a:solidFill>
                  <a:srgbClr val="000000"/>
                </a:solidFill>
                <a:effectLst/>
                <a:latin typeface="Arial" panose="020B0604020202020204" pitchFamily="34" charset="0"/>
                <a:ea typeface="Calibri" panose="020F0502020204030204" pitchFamily="34" charset="0"/>
              </a:rPr>
              <a:t> would be </a:t>
            </a:r>
            <a:r>
              <a:rPr lang="en-ZA" sz="1800" dirty="0">
                <a:effectLst/>
                <a:latin typeface="Arial" panose="020B0604020202020204" pitchFamily="34" charset="0"/>
                <a:ea typeface="Calibri" panose="020F0502020204030204" pitchFamily="34" charset="0"/>
                <a:cs typeface="Segoe UI" panose="020B0502040204020203" pitchFamily="34" charset="0"/>
              </a:rPr>
              <a:t>preparing the food </a:t>
            </a:r>
            <a:r>
              <a:rPr lang="en-ZA" sz="1800" b="1" dirty="0">
                <a:effectLst/>
                <a:latin typeface="Arial" panose="020B0604020202020204" pitchFamily="34" charset="0"/>
                <a:ea typeface="Calibri" panose="020F0502020204030204" pitchFamily="34" charset="0"/>
                <a:cs typeface="Segoe UI" panose="020B0502040204020203" pitchFamily="34" charset="0"/>
              </a:rPr>
              <a:t>quickly</a:t>
            </a:r>
            <a:r>
              <a:rPr lang="en-ZA" sz="1800" dirty="0">
                <a:effectLst/>
                <a:latin typeface="Arial" panose="020B0604020202020204" pitchFamily="34" charset="0"/>
                <a:ea typeface="Calibri" panose="020F0502020204030204" pitchFamily="34" charset="0"/>
                <a:cs typeface="Segoe UI" panose="020B0502040204020203" pitchFamily="34" charset="0"/>
              </a:rPr>
              <a:t> for your cat, dog, and hamster. But </a:t>
            </a:r>
            <a:r>
              <a:rPr lang="en-ZA" sz="1800" i="1" dirty="0">
                <a:effectLst/>
                <a:latin typeface="Arial" panose="020B0604020202020204" pitchFamily="34" charset="0"/>
                <a:ea typeface="Calibri" panose="020F0502020204030204" pitchFamily="34" charset="0"/>
                <a:cs typeface="Segoe UI" panose="020B0502040204020203" pitchFamily="34" charset="0"/>
              </a:rPr>
              <a:t>effectiveness</a:t>
            </a:r>
            <a:r>
              <a:rPr lang="en-ZA" sz="1800" dirty="0">
                <a:effectLst/>
                <a:latin typeface="Arial" panose="020B0604020202020204" pitchFamily="34" charset="0"/>
                <a:ea typeface="Calibri" panose="020F0502020204030204" pitchFamily="34" charset="0"/>
                <a:cs typeface="Segoe UI" panose="020B0502040204020203" pitchFamily="34" charset="0"/>
              </a:rPr>
              <a:t> is doing the </a:t>
            </a:r>
            <a:r>
              <a:rPr lang="en-ZA" sz="1800" b="1" dirty="0">
                <a:effectLst/>
                <a:latin typeface="Arial" panose="020B0604020202020204" pitchFamily="34" charset="0"/>
                <a:ea typeface="Calibri" panose="020F0502020204030204" pitchFamily="34" charset="0"/>
                <a:cs typeface="Segoe UI" panose="020B0502040204020203" pitchFamily="34" charset="0"/>
              </a:rPr>
              <a:t>right</a:t>
            </a:r>
            <a:r>
              <a:rPr lang="en-ZA" sz="1800" dirty="0">
                <a:effectLst/>
                <a:latin typeface="Arial" panose="020B0604020202020204" pitchFamily="34" charset="0"/>
                <a:ea typeface="Calibri" panose="020F0502020204030204" pitchFamily="34" charset="0"/>
                <a:cs typeface="Segoe UI" panose="020B0502040204020203" pitchFamily="34" charset="0"/>
              </a:rPr>
              <a:t> task, preparing the correct food, and then giving each food to the correct pet (dog, cat, hamster). It’s not just about getting food to each pet quickly, but about getting the right food to the right pet.</a:t>
            </a:r>
            <a:endParaRPr lang="en-ZA"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6</a:t>
            </a:fld>
            <a:endParaRPr lang="en-US" altLang="en-US" dirty="0"/>
          </a:p>
        </p:txBody>
      </p:sp>
    </p:spTree>
    <p:extLst>
      <p:ext uri="{BB962C8B-B14F-4D97-AF65-F5344CB8AC3E}">
        <p14:creationId xmlns:p14="http://schemas.microsoft.com/office/powerpoint/2010/main" val="90915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Give Learners a few moments to reflect on what they could do at school to be more efficient and effective – they can give ideas and spend a minute or two to talk about their ideas. </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7</a:t>
            </a:fld>
            <a:endParaRPr lang="en-US" altLang="en-US" dirty="0"/>
          </a:p>
        </p:txBody>
      </p:sp>
    </p:spTree>
    <p:extLst>
      <p:ext uri="{BB962C8B-B14F-4D97-AF65-F5344CB8AC3E}">
        <p14:creationId xmlns:p14="http://schemas.microsoft.com/office/powerpoint/2010/main" val="340139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9EB2300-EAE8-48C9-B798-B7B2B62E1980}"/>
              </a:ext>
            </a:extLst>
          </p:cNvPr>
          <p:cNvSpPr>
            <a:spLocks noGrp="1"/>
          </p:cNvSpPr>
          <p:nvPr>
            <p:ph type="body" idx="1"/>
          </p:nvPr>
        </p:nvSpPr>
        <p:spPr/>
        <p:txBody>
          <a:bodyPr/>
          <a:lstStyle/>
          <a:p>
            <a:pPr>
              <a:lnSpc>
                <a:spcPct val="115000"/>
              </a:lnSpc>
              <a:spcAft>
                <a:spcPts val="80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Sometimes it’s more exciting to see our friends and go out, catch up and be on video calls, make a </a:t>
            </a:r>
            <a:r>
              <a:rPr lang="en-ZA" sz="1800" dirty="0" err="1">
                <a:effectLst/>
                <a:latin typeface="Arial" panose="020B0604020202020204" pitchFamily="34" charset="0"/>
                <a:ea typeface="Calibri" panose="020F0502020204030204" pitchFamily="34" charset="0"/>
                <a:cs typeface="Times New Roman" panose="02020603050405020304" pitchFamily="18" charset="0"/>
              </a:rPr>
              <a:t>TikTok</a:t>
            </a:r>
            <a:r>
              <a:rPr lang="en-ZA" sz="1800" dirty="0">
                <a:effectLst/>
                <a:latin typeface="Arial" panose="020B0604020202020204" pitchFamily="34" charset="0"/>
                <a:ea typeface="Calibri" panose="020F0502020204030204" pitchFamily="34" charset="0"/>
                <a:cs typeface="Times New Roman" panose="02020603050405020304" pitchFamily="18" charset="0"/>
              </a:rPr>
              <a:t> or look at what's happening on social media. All of these can sometimes be distractions and stop us from using our time effectively and efficiently.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ZA" sz="1800" dirty="0">
                <a:effectLst/>
                <a:latin typeface="Arial" panose="020B0604020202020204" pitchFamily="34" charset="0"/>
                <a:ea typeface="Calibri" panose="020F0502020204030204" pitchFamily="34" charset="0"/>
              </a:rPr>
              <a:t>If we practice </a:t>
            </a:r>
            <a:r>
              <a:rPr lang="en-ZA" sz="1800" b="1" dirty="0">
                <a:effectLst/>
                <a:latin typeface="Arial" panose="020B0604020202020204" pitchFamily="34" charset="0"/>
                <a:ea typeface="Calibri" panose="020F0502020204030204" pitchFamily="34" charset="0"/>
              </a:rPr>
              <a:t>time management</a:t>
            </a:r>
            <a:r>
              <a:rPr lang="en-ZA" sz="1800" dirty="0">
                <a:effectLst/>
                <a:latin typeface="Arial" panose="020B0604020202020204" pitchFamily="34" charset="0"/>
                <a:ea typeface="Calibri" panose="020F0502020204030204" pitchFamily="34" charset="0"/>
              </a:rPr>
              <a:t> and put all these skills to use, then we can stay up to date with schoolwork and still do all the things that we enjoy and things that we find fun. See page 11 of Workbook.</a:t>
            </a:r>
            <a:endParaRPr lang="en-ZA" dirty="0"/>
          </a:p>
        </p:txBody>
      </p:sp>
    </p:spTree>
    <p:extLst>
      <p:ext uri="{BB962C8B-B14F-4D97-AF65-F5344CB8AC3E}">
        <p14:creationId xmlns:p14="http://schemas.microsoft.com/office/powerpoint/2010/main" val="4236441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dirty="0"/>
              <a:t>Give learners a few moments to reflect on which </a:t>
            </a:r>
            <a:r>
              <a:rPr lang="en-ZA" b="1" dirty="0"/>
              <a:t>time management strategy </a:t>
            </a:r>
            <a:r>
              <a:rPr lang="en-ZA" dirty="0"/>
              <a:t>(from the list of seven on page 11 to 12 in the Workbook) they could use and would suit them best. </a:t>
            </a:r>
          </a:p>
          <a:p>
            <a:endParaRPr lang="en-ZA" dirty="0"/>
          </a:p>
          <a:p>
            <a:r>
              <a:rPr lang="en-ZA" dirty="0"/>
              <a:t>The next activity in the workbook is about Kelsey and her time (page 13) – give learners a 5 minute break to complete this activity, let all the information covered “sink in”.</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9</a:t>
            </a:fld>
            <a:endParaRPr lang="en-US" altLang="en-US" dirty="0"/>
          </a:p>
        </p:txBody>
      </p:sp>
    </p:spTree>
    <p:extLst>
      <p:ext uri="{BB962C8B-B14F-4D97-AF65-F5344CB8AC3E}">
        <p14:creationId xmlns:p14="http://schemas.microsoft.com/office/powerpoint/2010/main" val="2952303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FA415FA-D077-4CB7-8CBC-8F39C7C51748}"/>
              </a:ext>
            </a:extLst>
          </p:cNvPr>
          <p:cNvSpPr>
            <a:spLocks noGrp="1"/>
          </p:cNvSpPr>
          <p:nvPr>
            <p:ph type="title" hasCustomPrompt="1"/>
          </p:nvPr>
        </p:nvSpPr>
        <p:spPr>
          <a:xfrm>
            <a:off x="3840480" y="2770632"/>
            <a:ext cx="7443216" cy="1325563"/>
          </a:xfrm>
        </p:spPr>
        <p:txBody>
          <a:bodyPr anchor="ctr">
            <a:normAutofit/>
          </a:bodyPr>
          <a:lstStyle>
            <a:lvl1pPr algn="ctr">
              <a:defRPr sz="4800" b="1"/>
            </a:lvl1pPr>
          </a:lstStyle>
          <a:p>
            <a:r>
              <a:rPr lang="en-US" dirty="0"/>
              <a:t>Click to add title</a:t>
            </a:r>
          </a:p>
        </p:txBody>
      </p:sp>
      <p:pic>
        <p:nvPicPr>
          <p:cNvPr id="2" name="Graphic 1">
            <a:extLst>
              <a:ext uri="{FF2B5EF4-FFF2-40B4-BE49-F238E27FC236}">
                <a16:creationId xmlns:a16="http://schemas.microsoft.com/office/drawing/2014/main" id="{4484D66F-7657-44F5-BAE9-F676B76CBA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00475" cy="6858000"/>
          </a:xfrm>
          <a:prstGeom prst="rect">
            <a:avLst/>
          </a:prstGeom>
        </p:spPr>
      </p:pic>
    </p:spTree>
    <p:extLst>
      <p:ext uri="{BB962C8B-B14F-4D97-AF65-F5344CB8AC3E}">
        <p14:creationId xmlns:p14="http://schemas.microsoft.com/office/powerpoint/2010/main" val="2950308505"/>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1"/>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Insert Text Here</a:t>
            </a:r>
          </a:p>
        </p:txBody>
      </p:sp>
      <p:pic>
        <p:nvPicPr>
          <p:cNvPr id="6" name="Graphic 5" hidden="1">
            <a:extLst>
              <a:ext uri="{FF2B5EF4-FFF2-40B4-BE49-F238E27FC236}">
                <a16:creationId xmlns:a16="http://schemas.microsoft.com/office/drawing/2014/main" id="{1979441F-BDF5-41C8-933A-7E284F6703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52905"/>
            <a:ext cx="12192000" cy="857250"/>
          </a:xfrm>
          <a:prstGeom prst="rect">
            <a:avLst/>
          </a:prstGeom>
        </p:spPr>
      </p:pic>
      <p:pic>
        <p:nvPicPr>
          <p:cNvPr id="2" name="Graphic 1">
            <a:extLst>
              <a:ext uri="{FF2B5EF4-FFF2-40B4-BE49-F238E27FC236}">
                <a16:creationId xmlns:a16="http://schemas.microsoft.com/office/drawing/2014/main" id="{E4C7544D-BD57-4504-AC5A-951E353C24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24187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j-lt"/>
                <a:ea typeface="+mn-ea"/>
                <a:cs typeface="Segoe UI" pitchFamily="34" charset="0"/>
              </a:defRPr>
            </a:lvl1pPr>
          </a:lstStyle>
          <a:p>
            <a:r>
              <a:rPr lang="en-US" dirty="0"/>
              <a:t>Insert text here</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12" name="Graphic 11">
            <a:extLst>
              <a:ext uri="{FF2B5EF4-FFF2-40B4-BE49-F238E27FC236}">
                <a16:creationId xmlns:a16="http://schemas.microsoft.com/office/drawing/2014/main" id="{9066358F-3531-4B96-B041-02BD184014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164420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2"/>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2" name="Title 1">
            <a:extLst>
              <a:ext uri="{FF2B5EF4-FFF2-40B4-BE49-F238E27FC236}">
                <a16:creationId xmlns:a16="http://schemas.microsoft.com/office/drawing/2014/main" id="{A07E4664-9EEE-4A2F-B223-5F295C6BFB16}"/>
              </a:ext>
            </a:extLst>
          </p:cNvPr>
          <p:cNvSpPr>
            <a:spLocks noGrp="1"/>
          </p:cNvSpPr>
          <p:nvPr>
            <p:ph type="title"/>
          </p:nvPr>
        </p:nvSpPr>
        <p:spPr>
          <a:xfrm>
            <a:off x="761999" y="715964"/>
            <a:ext cx="10667999" cy="646332"/>
          </a:xfrm>
        </p:spPr>
        <p:txBody>
          <a:bodyPr vert="horz" lIns="0" tIns="45720" rIns="91440" bIns="45720" rtlCol="0">
            <a:normAutofit/>
          </a:bodyPr>
          <a:lstStyle>
            <a:lvl1pPr>
              <a:defRPr lang="en-US" sz="4000" dirty="0">
                <a:solidFill>
                  <a:schemeClr val="accent3"/>
                </a:solidFill>
                <a:latin typeface="+mj-lt"/>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9815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11/21/2022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42032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7202624" y="715962"/>
            <a:ext cx="4227375" cy="4727907"/>
          </a:xfrm>
          <a:solidFill>
            <a:schemeClr val="accent3">
              <a:lumMod val="75000"/>
            </a:schemeClr>
          </a:solidFill>
        </p:spPr>
        <p:txBody>
          <a:bodyPr/>
          <a:lstStyle>
            <a:lvl1pPr algn="ctr">
              <a:buNone/>
              <a:defRPr sz="1600"/>
            </a:lvl1pPr>
          </a:lstStyle>
          <a:p>
            <a:r>
              <a:rPr lang="en-US"/>
              <a:t>Click icon to add picture</a:t>
            </a:r>
            <a:endParaRPr lang="en-US" dirty="0"/>
          </a:p>
        </p:txBody>
      </p:sp>
      <p:sp>
        <p:nvSpPr>
          <p:cNvPr id="3" name="Title 2">
            <a:extLst>
              <a:ext uri="{FF2B5EF4-FFF2-40B4-BE49-F238E27FC236}">
                <a16:creationId xmlns:a16="http://schemas.microsoft.com/office/drawing/2014/main" id="{164D0D78-72DF-43BD-8B4F-DE52DA013C52}"/>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pic>
        <p:nvPicPr>
          <p:cNvPr id="2" name="Graphic 1">
            <a:extLst>
              <a:ext uri="{FF2B5EF4-FFF2-40B4-BE49-F238E27FC236}">
                <a16:creationId xmlns:a16="http://schemas.microsoft.com/office/drawing/2014/main" id="{DAFD71A9-C105-43A7-88DA-9FFC5174CC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Tree>
    <p:extLst>
      <p:ext uri="{BB962C8B-B14F-4D97-AF65-F5344CB8AC3E}">
        <p14:creationId xmlns:p14="http://schemas.microsoft.com/office/powerpoint/2010/main" val="652059179"/>
      </p:ext>
    </p:extLst>
  </p:cSld>
  <p:clrMapOvr>
    <a:masterClrMapping/>
  </p:clrMapOvr>
  <p:extLst>
    <p:ext uri="{DCECCB84-F9BA-43D5-87BE-67443E8EF086}">
      <p15:sldGuideLst xmlns:p15="http://schemas.microsoft.com/office/powerpoint/2012/main">
        <p15:guide id="1" pos="4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a:solidFill>
            <a:schemeClr val="accent3">
              <a:lumMod val="75000"/>
            </a:schemeClr>
          </a:solidFill>
        </p:spPr>
        <p:txBody>
          <a:bodyPr/>
          <a:lstStyle>
            <a:lvl1pPr algn="ctr">
              <a:buNone/>
              <a:defRPr sz="16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solidFill>
            <a:schemeClr val="accent3">
              <a:lumMod val="75000"/>
            </a:schemeClr>
          </a:solidFill>
        </p:spPr>
        <p:txBody>
          <a:bodyPr/>
          <a:lstStyle>
            <a:lvl1pPr algn="ctr">
              <a:buNone/>
              <a:defRPr sz="1600"/>
            </a:lvl1pPr>
          </a:lstStyle>
          <a:p>
            <a:r>
              <a:rPr lang="en-US"/>
              <a:t>Click icon to add picture</a:t>
            </a:r>
            <a:endParaRPr lang="en-US" dirty="0"/>
          </a:p>
        </p:txBody>
      </p:sp>
      <p:pic>
        <p:nvPicPr>
          <p:cNvPr id="2" name="Graphic 1">
            <a:extLst>
              <a:ext uri="{FF2B5EF4-FFF2-40B4-BE49-F238E27FC236}">
                <a16:creationId xmlns:a16="http://schemas.microsoft.com/office/drawing/2014/main" id="{074AC9B3-247D-45E3-9C91-C248ADAFBA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
        <p:nvSpPr>
          <p:cNvPr id="3" name="Title 2">
            <a:extLst>
              <a:ext uri="{FF2B5EF4-FFF2-40B4-BE49-F238E27FC236}">
                <a16:creationId xmlns:a16="http://schemas.microsoft.com/office/drawing/2014/main" id="{BB8295CA-882D-4533-80DA-6D6EA01257A6}"/>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58729295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42928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0024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tx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20419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accent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75319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Purple">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3" name="Graphic 2">
            <a:extLst>
              <a:ext uri="{FF2B5EF4-FFF2-40B4-BE49-F238E27FC236}">
                <a16:creationId xmlns:a16="http://schemas.microsoft.com/office/drawing/2014/main" id="{EEE98737-74D2-46C7-8655-74871A4203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4" name="Graphic 3">
            <a:extLst>
              <a:ext uri="{FF2B5EF4-FFF2-40B4-BE49-F238E27FC236}">
                <a16:creationId xmlns:a16="http://schemas.microsoft.com/office/drawing/2014/main" id="{7146B861-BC3C-4898-95DE-944AB08755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284264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04" userDrawn="1">
          <p15:clr>
            <a:srgbClr val="FBAE40"/>
          </p15:clr>
        </p15:guide>
        <p15:guide id="2" pos="6127">
          <p15:clr>
            <a:srgbClr val="5ACBF0"/>
          </p15:clr>
        </p15:guide>
        <p15:guide id="3" orient="horz" pos="216" userDrawn="1">
          <p15:clr>
            <a:srgbClr val="5ACBF0"/>
          </p15:clr>
        </p15:guide>
        <p15:guide id="4" orient="horz" pos="1560" userDrawn="1">
          <p15:clr>
            <a:srgbClr val="5ACBF0"/>
          </p15:clr>
        </p15:guide>
        <p15:guide id="5" orient="horz" pos="39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fetti Content Blu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3" name="Graphic 2">
            <a:extLst>
              <a:ext uri="{FF2B5EF4-FFF2-40B4-BE49-F238E27FC236}">
                <a16:creationId xmlns:a16="http://schemas.microsoft.com/office/drawing/2014/main" id="{B4FBE5B2-2D6A-4DC6-9944-CF3D7EC50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8" name="Graphic 7">
            <a:extLst>
              <a:ext uri="{FF2B5EF4-FFF2-40B4-BE49-F238E27FC236}">
                <a16:creationId xmlns:a16="http://schemas.microsoft.com/office/drawing/2014/main" id="{B9407BD0-C2EE-44A7-8749-433953FD1F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370105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4" userDrawn="1">
          <p15:clr>
            <a:srgbClr val="FBAE40"/>
          </p15:clr>
        </p15:guide>
        <p15:guide id="2" pos="6127">
          <p15:clr>
            <a:srgbClr val="5ACBF0"/>
          </p15:clr>
        </p15:guide>
        <p15:guide id="3" orient="horz" pos="216" userDrawn="1">
          <p15:clr>
            <a:srgbClr val="5ACBF0"/>
          </p15:clr>
        </p15:guide>
        <p15:guide id="4" orient="horz" pos="4128" userDrawn="1">
          <p15:clr>
            <a:srgbClr val="5ACBF0"/>
          </p15:clr>
        </p15:guide>
        <p15:guide id="5" orient="horz" pos="39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11/21/2022</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595586410"/>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9" r:id="rId5"/>
    <p:sldLayoutId id="2147483730"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sossafetymagazine.com/health-and-well-being/5-time-management-tips-every-teen-should-know/" TargetMode="External"/><Relationship Id="rId7"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8.jp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rganization Management Structure Corporate Team Concept Stock Photo (Edit  Now) 382125727">
            <a:extLst>
              <a:ext uri="{FF2B5EF4-FFF2-40B4-BE49-F238E27FC236}">
                <a16:creationId xmlns:a16="http://schemas.microsoft.com/office/drawing/2014/main" id="{F0AB872F-98A2-4EBC-9998-B517FE11C0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07"/>
          <a:stretch/>
        </p:blipFill>
        <p:spPr bwMode="auto">
          <a:xfrm>
            <a:off x="2894543" y="619301"/>
            <a:ext cx="8516203" cy="56193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5CA7E8EA-FF4D-4A68-97F9-3EBE97F73E12}"/>
              </a:ext>
            </a:extLst>
          </p:cNvPr>
          <p:cNvSpPr>
            <a:spLocks noGrp="1"/>
          </p:cNvSpPr>
          <p:nvPr>
            <p:ph type="title"/>
          </p:nvPr>
        </p:nvSpPr>
        <p:spPr>
          <a:xfrm>
            <a:off x="4080681" y="2711627"/>
            <a:ext cx="5540991" cy="1164337"/>
          </a:xfrm>
          <a:solidFill>
            <a:schemeClr val="accent2"/>
          </a:solidFill>
        </p:spPr>
        <p:txBody>
          <a:bodyPr>
            <a:noAutofit/>
          </a:bodyPr>
          <a:lstStyle/>
          <a:p>
            <a:pPr algn="ctr"/>
            <a:r>
              <a:rPr lang="en-ZA" sz="4800" dirty="0">
                <a:solidFill>
                  <a:schemeClr val="accent3"/>
                </a:solidFill>
              </a:rPr>
              <a:t>ORGANISATION</a:t>
            </a:r>
            <a:endParaRPr lang="en-ZA" sz="4800" dirty="0">
              <a:solidFill>
                <a:schemeClr val="accent5"/>
              </a:solidFill>
            </a:endParaRPr>
          </a:p>
        </p:txBody>
      </p:sp>
      <p:pic>
        <p:nvPicPr>
          <p:cNvPr id="8" name="Picture 7" descr="Graphical user interface&#10;&#10;Description automatically generated with medium confidence">
            <a:extLst>
              <a:ext uri="{FF2B5EF4-FFF2-40B4-BE49-F238E27FC236}">
                <a16:creationId xmlns:a16="http://schemas.microsoft.com/office/drawing/2014/main" id="{561EEFED-3AFB-457C-99A0-8F0BA560150D}"/>
              </a:ext>
            </a:extLst>
          </p:cNvPr>
          <p:cNvPicPr>
            <a:picLocks noChangeAspect="1"/>
          </p:cNvPicPr>
          <p:nvPr/>
        </p:nvPicPr>
        <p:blipFill rotWithShape="1">
          <a:blip r:embed="rId4">
            <a:extLst>
              <a:ext uri="{28A0092B-C50C-407E-A947-70E740481C1C}">
                <a14:useLocalDpi xmlns:a14="http://schemas.microsoft.com/office/drawing/2010/main" val="0"/>
              </a:ext>
            </a:extLst>
          </a:blip>
          <a:srcRect l="5484" t="15233" r="50643" b="15528"/>
          <a:stretch/>
        </p:blipFill>
        <p:spPr bwMode="auto">
          <a:xfrm>
            <a:off x="386459" y="4943981"/>
            <a:ext cx="1831802" cy="1733736"/>
          </a:xfrm>
          <a:prstGeom prst="flowChartConnector">
            <a:avLst/>
          </a:prstGeom>
          <a:noFill/>
          <a:ln>
            <a:noFill/>
          </a:ln>
          <a:extLst>
            <a:ext uri="{53640926-AAD7-44D8-BBD7-CCE9431645EC}">
              <a14:shadowObscured xmlns:a14="http://schemas.microsoft.com/office/drawing/2010/main"/>
            </a:ext>
          </a:extLst>
        </p:spPr>
      </p:pic>
      <p:pic>
        <p:nvPicPr>
          <p:cNvPr id="9" name="Picture 8" descr="Graphical user interface&#10;&#10;Description automatically generated with medium confidence">
            <a:extLst>
              <a:ext uri="{FF2B5EF4-FFF2-40B4-BE49-F238E27FC236}">
                <a16:creationId xmlns:a16="http://schemas.microsoft.com/office/drawing/2014/main" id="{CCE96564-5E73-42EA-A7BE-CA923E92C697}"/>
              </a:ext>
            </a:extLst>
          </p:cNvPr>
          <p:cNvPicPr>
            <a:picLocks noChangeAspect="1"/>
          </p:cNvPicPr>
          <p:nvPr/>
        </p:nvPicPr>
        <p:blipFill rotWithShape="1">
          <a:blip r:embed="rId4">
            <a:extLst>
              <a:ext uri="{28A0092B-C50C-407E-A947-70E740481C1C}">
                <a14:useLocalDpi xmlns:a14="http://schemas.microsoft.com/office/drawing/2010/main" val="0"/>
              </a:ext>
            </a:extLst>
          </a:blip>
          <a:srcRect l="52514" t="15233" r="5773" b="15528"/>
          <a:stretch/>
        </p:blipFill>
        <p:spPr bwMode="auto">
          <a:xfrm>
            <a:off x="368092" y="3141476"/>
            <a:ext cx="1740921" cy="1733736"/>
          </a:xfrm>
          <a:prstGeom prst="flowChartConnector">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FFE126D4-9E2D-D31F-5D17-961665FDFA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52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a:xfrm>
            <a:off x="291676" y="392948"/>
            <a:ext cx="9141397" cy="615553"/>
          </a:xfrm>
        </p:spPr>
        <p:txBody>
          <a:bodyPr>
            <a:normAutofit/>
          </a:bodyPr>
          <a:lstStyle/>
          <a:p>
            <a:pPr algn="l"/>
            <a:r>
              <a:rPr lang="en-US" dirty="0"/>
              <a:t>Activity:</a:t>
            </a:r>
          </a:p>
        </p:txBody>
      </p:sp>
      <p:sp>
        <p:nvSpPr>
          <p:cNvPr id="7" name="Text Placeholder 6">
            <a:extLst>
              <a:ext uri="{FF2B5EF4-FFF2-40B4-BE49-F238E27FC236}">
                <a16:creationId xmlns:a16="http://schemas.microsoft.com/office/drawing/2014/main" id="{C3BC92DE-1779-4A44-AED9-0261C2497DD9}"/>
              </a:ext>
            </a:extLst>
          </p:cNvPr>
          <p:cNvSpPr>
            <a:spLocks noGrp="1"/>
          </p:cNvSpPr>
          <p:nvPr>
            <p:ph type="body" sz="quarter" idx="12"/>
          </p:nvPr>
        </p:nvSpPr>
        <p:spPr>
          <a:xfrm>
            <a:off x="2028480" y="1036314"/>
            <a:ext cx="9605647" cy="4484592"/>
          </a:xfrm>
        </p:spPr>
        <p:txBody>
          <a:bodyPr/>
          <a:lstStyle/>
          <a:p>
            <a:pPr algn="l">
              <a:lnSpc>
                <a:spcPct val="115000"/>
              </a:lnSpc>
              <a:spcAft>
                <a:spcPts val="800"/>
              </a:spcAft>
            </a:pPr>
            <a:r>
              <a:rPr lang="en-ZA" sz="2400" dirty="0">
                <a:effectLst/>
                <a:ea typeface="Calibri" panose="020F0502020204030204" pitchFamily="34" charset="0"/>
                <a:cs typeface="Times New Roman" panose="02020603050405020304" pitchFamily="18" charset="0"/>
              </a:rPr>
              <a:t>Kelsey has just been told that she has a Maths test in one weeks’ time. She struggles with Mathematics and must study hard for this test - but it's going to be such a busy week and she doesn't know how to fit everything in. She found out about the test on Monday the 30th of July and the test is on the 6th of August. </a:t>
            </a:r>
          </a:p>
          <a:p>
            <a:pPr marL="228600" algn="l">
              <a:lnSpc>
                <a:spcPct val="115000"/>
              </a:lnSpc>
              <a:spcAft>
                <a:spcPts val="800"/>
              </a:spcAft>
            </a:pPr>
            <a:r>
              <a:rPr lang="en-ZA" sz="2400" b="1" dirty="0">
                <a:effectLst/>
                <a:ea typeface="Calibri" panose="020F0502020204030204" pitchFamily="34" charset="0"/>
                <a:cs typeface="Times New Roman" panose="02020603050405020304" pitchFamily="18" charset="0"/>
              </a:rPr>
              <a:t>Draw up a weekly planner </a:t>
            </a:r>
          </a:p>
          <a:p>
            <a:pPr marL="228600" algn="l">
              <a:lnSpc>
                <a:spcPct val="115000"/>
              </a:lnSpc>
              <a:spcAft>
                <a:spcPts val="800"/>
              </a:spcAft>
            </a:pPr>
            <a:r>
              <a:rPr lang="en-ZA" sz="2400" b="1" dirty="0">
                <a:effectLst/>
                <a:ea typeface="Calibri" panose="020F0502020204030204" pitchFamily="34" charset="0"/>
                <a:cs typeface="Times New Roman" panose="02020603050405020304" pitchFamily="18" charset="0"/>
              </a:rPr>
              <a:t>for Kelsey to help her </a:t>
            </a:r>
          </a:p>
          <a:p>
            <a:pPr marL="228600" algn="l">
              <a:lnSpc>
                <a:spcPct val="115000"/>
              </a:lnSpc>
              <a:spcAft>
                <a:spcPts val="800"/>
              </a:spcAft>
            </a:pPr>
            <a:r>
              <a:rPr lang="en-ZA" sz="2400" b="1" dirty="0">
                <a:effectLst/>
                <a:ea typeface="Calibri" panose="020F0502020204030204" pitchFamily="34" charset="0"/>
                <a:cs typeface="Times New Roman" panose="02020603050405020304" pitchFamily="18" charset="0"/>
              </a:rPr>
              <a:t>organize her time efficiently </a:t>
            </a:r>
          </a:p>
          <a:p>
            <a:pPr marL="228600" algn="l">
              <a:lnSpc>
                <a:spcPct val="115000"/>
              </a:lnSpc>
              <a:spcAft>
                <a:spcPts val="800"/>
              </a:spcAft>
            </a:pPr>
            <a:r>
              <a:rPr lang="en-ZA" sz="2400" b="1" dirty="0">
                <a:effectLst/>
                <a:ea typeface="Calibri" panose="020F0502020204030204" pitchFamily="34" charset="0"/>
                <a:cs typeface="Times New Roman" panose="02020603050405020304" pitchFamily="18" charset="0"/>
              </a:rPr>
              <a:t>and effectively.</a:t>
            </a:r>
            <a:endParaRPr lang="en-ZA" sz="2400" dirty="0">
              <a:effectLst/>
              <a:ea typeface="Calibri" panose="020F0502020204030204" pitchFamily="34" charset="0"/>
              <a:cs typeface="Times New Roman" panose="02020603050405020304" pitchFamily="18" charset="0"/>
            </a:endParaRPr>
          </a:p>
          <a:p>
            <a:endParaRPr lang="en-US" dirty="0"/>
          </a:p>
        </p:txBody>
      </p:sp>
      <p:pic>
        <p:nvPicPr>
          <p:cNvPr id="5" name="Picture 4" descr="Graphical user interface&#10;&#10;Description automatically generated with medium confidence">
            <a:extLst>
              <a:ext uri="{FF2B5EF4-FFF2-40B4-BE49-F238E27FC236}">
                <a16:creationId xmlns:a16="http://schemas.microsoft.com/office/drawing/2014/main" id="{8C9A80EA-15FC-4388-A0EE-982657028D6A}"/>
              </a:ext>
            </a:extLst>
          </p:cNvPr>
          <p:cNvPicPr>
            <a:picLocks noChangeAspect="1"/>
          </p:cNvPicPr>
          <p:nvPr/>
        </p:nvPicPr>
        <p:blipFill rotWithShape="1">
          <a:blip r:embed="rId3">
            <a:extLst>
              <a:ext uri="{28A0092B-C50C-407E-A947-70E740481C1C}">
                <a14:useLocalDpi xmlns:a14="http://schemas.microsoft.com/office/drawing/2010/main" val="0"/>
              </a:ext>
            </a:extLst>
          </a:blip>
          <a:srcRect l="5484" t="15233" r="50643" b="15528"/>
          <a:stretch/>
        </p:blipFill>
        <p:spPr bwMode="auto">
          <a:xfrm>
            <a:off x="291676" y="4979461"/>
            <a:ext cx="1540235" cy="1457778"/>
          </a:xfrm>
          <a:prstGeom prst="flowChartConnector">
            <a:avLst/>
          </a:prstGeom>
          <a:noFill/>
          <a:ln>
            <a:noFill/>
          </a:ln>
          <a:extLst>
            <a:ext uri="{53640926-AAD7-44D8-BBD7-CCE9431645EC}">
              <a14:shadowObscured xmlns:a14="http://schemas.microsoft.com/office/drawing/2010/main"/>
            </a:ext>
          </a:extLst>
        </p:spPr>
      </p:pic>
      <p:pic>
        <p:nvPicPr>
          <p:cNvPr id="6" name="Picture 5" descr="Graphical user interface&#10;&#10;Description automatically generated with medium confidence">
            <a:extLst>
              <a:ext uri="{FF2B5EF4-FFF2-40B4-BE49-F238E27FC236}">
                <a16:creationId xmlns:a16="http://schemas.microsoft.com/office/drawing/2014/main" id="{FF93C8F2-82B5-4CD2-97B4-25D3DFCC8EF0}"/>
              </a:ext>
            </a:extLst>
          </p:cNvPr>
          <p:cNvPicPr>
            <a:picLocks noChangeAspect="1"/>
          </p:cNvPicPr>
          <p:nvPr/>
        </p:nvPicPr>
        <p:blipFill rotWithShape="1">
          <a:blip r:embed="rId3">
            <a:extLst>
              <a:ext uri="{28A0092B-C50C-407E-A947-70E740481C1C}">
                <a14:useLocalDpi xmlns:a14="http://schemas.microsoft.com/office/drawing/2010/main" val="0"/>
              </a:ext>
            </a:extLst>
          </a:blip>
          <a:srcRect l="52514" t="15233" r="5773" b="15528"/>
          <a:stretch/>
        </p:blipFill>
        <p:spPr bwMode="auto">
          <a:xfrm>
            <a:off x="368093" y="3428999"/>
            <a:ext cx="1463818" cy="1457777"/>
          </a:xfrm>
          <a:prstGeom prst="flowChartConnector">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C42C23CB-8D23-F87B-3B13-36D4558DF0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0A12A40-9AB9-B547-C487-CE2893B892EE}"/>
              </a:ext>
            </a:extLst>
          </p:cNvPr>
          <p:cNvPicPr>
            <a:picLocks noChangeAspect="1"/>
          </p:cNvPicPr>
          <p:nvPr/>
        </p:nvPicPr>
        <p:blipFill>
          <a:blip r:embed="rId5"/>
          <a:stretch>
            <a:fillRect/>
          </a:stretch>
        </p:blipFill>
        <p:spPr>
          <a:xfrm>
            <a:off x="7803572" y="2817764"/>
            <a:ext cx="2656115" cy="2890586"/>
          </a:xfrm>
          <a:prstGeom prst="rect">
            <a:avLst/>
          </a:prstGeom>
        </p:spPr>
      </p:pic>
    </p:spTree>
    <p:extLst>
      <p:ext uri="{BB962C8B-B14F-4D97-AF65-F5344CB8AC3E}">
        <p14:creationId xmlns:p14="http://schemas.microsoft.com/office/powerpoint/2010/main" val="244378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34254B-4837-4E59-8D24-19908000C6C3}"/>
              </a:ext>
            </a:extLst>
          </p:cNvPr>
          <p:cNvSpPr>
            <a:spLocks noGrp="1"/>
          </p:cNvSpPr>
          <p:nvPr>
            <p:ph type="title"/>
          </p:nvPr>
        </p:nvSpPr>
        <p:spPr>
          <a:xfrm>
            <a:off x="3895543" y="267388"/>
            <a:ext cx="6955735" cy="1189038"/>
          </a:xfrm>
        </p:spPr>
        <p:txBody>
          <a:bodyPr>
            <a:normAutofit/>
          </a:bodyPr>
          <a:lstStyle/>
          <a:p>
            <a:r>
              <a:rPr kumimoji="0" lang="en-ZA" altLang="en-US" sz="4000" b="1" i="0" u="none" strike="noStrike" cap="none" normalizeH="0" baseline="0" dirty="0">
                <a:ln>
                  <a:noFill/>
                </a:ln>
                <a:solidFill>
                  <a:srgbClr val="FF6600"/>
                </a:solidFill>
                <a:effectLst/>
                <a:latin typeface="+mj-lt"/>
                <a:ea typeface="Calibri" panose="020F0502020204030204" pitchFamily="34" charset="0"/>
                <a:cs typeface="Arial" panose="020B0604020202020204" pitchFamily="34" charset="0"/>
                <a:hlinkClick r:id="rId3" tooltip="5 Time-Management Tips Every Teen Should Know"/>
              </a:rPr>
              <a:t>5 TIME-MANAGEMENT TIPS EVERY TEEN SHOULD KNOW</a:t>
            </a:r>
            <a:endParaRPr lang="en-US" dirty="0">
              <a:latin typeface="+mj-lt"/>
            </a:endParaRPr>
          </a:p>
        </p:txBody>
      </p:sp>
      <p:pic>
        <p:nvPicPr>
          <p:cNvPr id="4" name="Picture 3" descr="Graphical user interface&#10;&#10;Description automatically generated with medium confidence">
            <a:extLst>
              <a:ext uri="{FF2B5EF4-FFF2-40B4-BE49-F238E27FC236}">
                <a16:creationId xmlns:a16="http://schemas.microsoft.com/office/drawing/2014/main" id="{1FDA502B-A29D-4012-8A8D-F5FBF3E52BAA}"/>
              </a:ext>
            </a:extLst>
          </p:cNvPr>
          <p:cNvPicPr>
            <a:picLocks noChangeAspect="1"/>
          </p:cNvPicPr>
          <p:nvPr/>
        </p:nvPicPr>
        <p:blipFill rotWithShape="1">
          <a:blip r:embed="rId4">
            <a:extLst>
              <a:ext uri="{28A0092B-C50C-407E-A947-70E740481C1C}">
                <a14:useLocalDpi xmlns:a14="http://schemas.microsoft.com/office/drawing/2010/main" val="0"/>
              </a:ext>
            </a:extLst>
          </a:blip>
          <a:srcRect l="5484" t="15233" r="50643" b="15528"/>
          <a:stretch/>
        </p:blipFill>
        <p:spPr bwMode="auto">
          <a:xfrm>
            <a:off x="386459" y="4943981"/>
            <a:ext cx="1831802" cy="1733736"/>
          </a:xfrm>
          <a:prstGeom prst="flowChartConnector">
            <a:avLst/>
          </a:prstGeom>
          <a:noFill/>
          <a:ln>
            <a:noFill/>
          </a:ln>
          <a:extLst>
            <a:ext uri="{53640926-AAD7-44D8-BBD7-CCE9431645EC}">
              <a14:shadowObscured xmlns:a14="http://schemas.microsoft.com/office/drawing/2010/main"/>
            </a:ext>
          </a:extLst>
        </p:spPr>
      </p:pic>
      <p:pic>
        <p:nvPicPr>
          <p:cNvPr id="5" name="Picture 4" descr="Graphical user interface&#10;&#10;Description automatically generated with medium confidence">
            <a:extLst>
              <a:ext uri="{FF2B5EF4-FFF2-40B4-BE49-F238E27FC236}">
                <a16:creationId xmlns:a16="http://schemas.microsoft.com/office/drawing/2014/main" id="{D076990C-1D2B-4041-A927-5F851254EB73}"/>
              </a:ext>
            </a:extLst>
          </p:cNvPr>
          <p:cNvPicPr>
            <a:picLocks noChangeAspect="1"/>
          </p:cNvPicPr>
          <p:nvPr/>
        </p:nvPicPr>
        <p:blipFill rotWithShape="1">
          <a:blip r:embed="rId4">
            <a:extLst>
              <a:ext uri="{28A0092B-C50C-407E-A947-70E740481C1C}">
                <a14:useLocalDpi xmlns:a14="http://schemas.microsoft.com/office/drawing/2010/main" val="0"/>
              </a:ext>
            </a:extLst>
          </a:blip>
          <a:srcRect l="52514" t="15233" r="5773" b="15528"/>
          <a:stretch/>
        </p:blipFill>
        <p:spPr bwMode="auto">
          <a:xfrm>
            <a:off x="368092" y="3141476"/>
            <a:ext cx="1740921" cy="1733736"/>
          </a:xfrm>
          <a:prstGeom prst="flowChartConnector">
            <a:avLst/>
          </a:prstGeom>
          <a:noFill/>
          <a:ln>
            <a:noFill/>
          </a:ln>
          <a:extLst>
            <a:ext uri="{53640926-AAD7-44D8-BBD7-CCE9431645EC}">
              <a14:shadowObscured xmlns:a14="http://schemas.microsoft.com/office/drawing/2010/main"/>
            </a:ext>
          </a:extLst>
        </p:spPr>
      </p:pic>
      <p:pic>
        <p:nvPicPr>
          <p:cNvPr id="7" name="Graphic 4506" descr="Megaphone1 with solid fill">
            <a:extLst>
              <a:ext uri="{FF2B5EF4-FFF2-40B4-BE49-F238E27FC236}">
                <a16:creationId xmlns:a16="http://schemas.microsoft.com/office/drawing/2014/main" id="{B6A3403B-2199-4220-9622-549F8EFF32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81644">
            <a:off x="2344960" y="6952375"/>
            <a:ext cx="619125" cy="619125"/>
          </a:xfrm>
          <a:prstGeom prst="rect">
            <a:avLst/>
          </a:prstGeom>
        </p:spPr>
      </p:pic>
      <p:sp>
        <p:nvSpPr>
          <p:cNvPr id="12" name="Text Placeholder 11">
            <a:extLst>
              <a:ext uri="{FF2B5EF4-FFF2-40B4-BE49-F238E27FC236}">
                <a16:creationId xmlns:a16="http://schemas.microsoft.com/office/drawing/2014/main" id="{8FB478A5-D178-4A2F-BB04-E0512DB7F24D}"/>
              </a:ext>
            </a:extLst>
          </p:cNvPr>
          <p:cNvSpPr>
            <a:spLocks noGrp="1"/>
          </p:cNvSpPr>
          <p:nvPr>
            <p:ph type="body" sz="quarter" idx="11"/>
          </p:nvPr>
        </p:nvSpPr>
        <p:spPr>
          <a:xfrm>
            <a:off x="4016315" y="1456425"/>
            <a:ext cx="7789226" cy="4961627"/>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2800" b="0" i="0" u="none" strike="noStrike" cap="none" normalizeH="0" baseline="0" dirty="0">
                <a:ln>
                  <a:noFill/>
                </a:ln>
                <a:solidFill>
                  <a:schemeClr val="tx1"/>
                </a:solidFill>
                <a:effectLst/>
                <a:ea typeface="Calibri" panose="020F0502020204030204" pitchFamily="34" charset="0"/>
                <a:cs typeface="Arial" panose="020B0604020202020204" pitchFamily="34" charset="0"/>
              </a:rPr>
              <a:t>Read the article in your workbook, once you’ve read through it – decide which tips will be most</a:t>
            </a:r>
            <a:endParaRPr kumimoji="0" lang="en-ZA"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2800" b="0" i="0" u="none" strike="noStrike" cap="none" normalizeH="0" baseline="0" dirty="0">
                <a:ln>
                  <a:noFill/>
                </a:ln>
                <a:solidFill>
                  <a:schemeClr val="tx1"/>
                </a:solidFill>
                <a:effectLst/>
                <a:ea typeface="Calibri" panose="020F0502020204030204" pitchFamily="34" charset="0"/>
                <a:cs typeface="Arial" panose="020B0604020202020204" pitchFamily="34" charset="0"/>
              </a:rPr>
              <a:t>beneficial for you and what you can apply in your daily activities in the space provided.</a:t>
            </a:r>
            <a:endParaRPr kumimoji="0" lang="en-ZA" altLang="en-US" sz="2400" b="0" i="0" u="none" strike="noStrike" cap="none" normalizeH="0" baseline="0" dirty="0">
              <a:ln>
                <a:noFill/>
              </a:ln>
              <a:solidFill>
                <a:schemeClr val="tx1"/>
              </a:solidFill>
              <a:effectLst/>
            </a:endParaRPr>
          </a:p>
          <a:p>
            <a:endParaRPr lang="en-ZA" dirty="0"/>
          </a:p>
          <a:p>
            <a:endParaRPr lang="en-ZA" dirty="0"/>
          </a:p>
        </p:txBody>
      </p:sp>
      <p:pic>
        <p:nvPicPr>
          <p:cNvPr id="6153" name="Picture 9" descr="Thinking Cartoon Images | Free Vectors, Stock Photos &amp;amp; PSD">
            <a:extLst>
              <a:ext uri="{FF2B5EF4-FFF2-40B4-BE49-F238E27FC236}">
                <a16:creationId xmlns:a16="http://schemas.microsoft.com/office/drawing/2014/main" id="{ABDCE085-7E4E-4726-A612-BAC5904173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5563" y="3501848"/>
            <a:ext cx="7554603" cy="28842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DBA12F0-5A79-0589-E06D-ABDE79CB86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0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4BA618-BF38-4C66-A054-AA45BAEA1C44}"/>
              </a:ext>
            </a:extLst>
          </p:cNvPr>
          <p:cNvSpPr>
            <a:spLocks noGrp="1"/>
          </p:cNvSpPr>
          <p:nvPr>
            <p:ph type="title"/>
          </p:nvPr>
        </p:nvSpPr>
        <p:spPr>
          <a:xfrm>
            <a:off x="5524841" y="1319629"/>
            <a:ext cx="5171913" cy="828214"/>
          </a:xfrm>
        </p:spPr>
        <p:txBody>
          <a:bodyPr>
            <a:normAutofit fontScale="90000"/>
          </a:bodyPr>
          <a:lstStyle/>
          <a:p>
            <a:r>
              <a:rPr lang="en-US" sz="6000" dirty="0"/>
              <a:t>Reflection:</a:t>
            </a:r>
            <a:endParaRPr lang="en-US" dirty="0"/>
          </a:p>
        </p:txBody>
      </p:sp>
      <p:pic>
        <p:nvPicPr>
          <p:cNvPr id="4" name="Picture 3" descr="Graphical user interface&#10;&#10;Description automatically generated with medium confidence">
            <a:extLst>
              <a:ext uri="{FF2B5EF4-FFF2-40B4-BE49-F238E27FC236}">
                <a16:creationId xmlns:a16="http://schemas.microsoft.com/office/drawing/2014/main" id="{01923A58-98E5-4890-9CF5-F53ED170DE3D}"/>
              </a:ext>
            </a:extLst>
          </p:cNvPr>
          <p:cNvPicPr>
            <a:picLocks noChangeAspect="1"/>
          </p:cNvPicPr>
          <p:nvPr/>
        </p:nvPicPr>
        <p:blipFill rotWithShape="1">
          <a:blip r:embed="rId3">
            <a:extLst>
              <a:ext uri="{28A0092B-C50C-407E-A947-70E740481C1C}">
                <a14:useLocalDpi xmlns:a14="http://schemas.microsoft.com/office/drawing/2010/main" val="0"/>
              </a:ext>
            </a:extLst>
          </a:blip>
          <a:srcRect l="5484" t="15233" r="50643" b="15528"/>
          <a:stretch/>
        </p:blipFill>
        <p:spPr bwMode="auto">
          <a:xfrm>
            <a:off x="10360198" y="4918938"/>
            <a:ext cx="1831802" cy="1733736"/>
          </a:xfrm>
          <a:prstGeom prst="flowChartConnector">
            <a:avLst/>
          </a:prstGeom>
          <a:noFill/>
          <a:ln>
            <a:noFill/>
          </a:ln>
          <a:extLst>
            <a:ext uri="{53640926-AAD7-44D8-BBD7-CCE9431645EC}">
              <a14:shadowObscured xmlns:a14="http://schemas.microsoft.com/office/drawing/2010/main"/>
            </a:ext>
          </a:extLst>
        </p:spPr>
      </p:pic>
      <p:pic>
        <p:nvPicPr>
          <p:cNvPr id="6" name="Picture 5" descr="Graphical user interface&#10;&#10;Description automatically generated with medium confidence">
            <a:extLst>
              <a:ext uri="{FF2B5EF4-FFF2-40B4-BE49-F238E27FC236}">
                <a16:creationId xmlns:a16="http://schemas.microsoft.com/office/drawing/2014/main" id="{C36E087A-8E6F-42AF-AC60-D3163E6049F7}"/>
              </a:ext>
            </a:extLst>
          </p:cNvPr>
          <p:cNvPicPr>
            <a:picLocks noChangeAspect="1"/>
          </p:cNvPicPr>
          <p:nvPr/>
        </p:nvPicPr>
        <p:blipFill rotWithShape="1">
          <a:blip r:embed="rId3">
            <a:extLst>
              <a:ext uri="{28A0092B-C50C-407E-A947-70E740481C1C}">
                <a14:useLocalDpi xmlns:a14="http://schemas.microsoft.com/office/drawing/2010/main" val="0"/>
              </a:ext>
            </a:extLst>
          </a:blip>
          <a:srcRect l="52514" t="15233" r="5773" b="15528"/>
          <a:stretch/>
        </p:blipFill>
        <p:spPr bwMode="auto">
          <a:xfrm>
            <a:off x="10321089" y="781744"/>
            <a:ext cx="1740921" cy="1733736"/>
          </a:xfrm>
          <a:prstGeom prst="flowChartConnector">
            <a:avLst/>
          </a:prstGeom>
          <a:noFill/>
          <a:ln>
            <a:noFill/>
          </a:ln>
          <a:extLst>
            <a:ext uri="{53640926-AAD7-44D8-BBD7-CCE9431645EC}">
              <a14:shadowObscured xmlns:a14="http://schemas.microsoft.com/office/drawing/2010/main"/>
            </a:ext>
          </a:extLst>
        </p:spPr>
      </p:pic>
      <p:sp>
        <p:nvSpPr>
          <p:cNvPr id="9" name="Text Placeholder 2">
            <a:extLst>
              <a:ext uri="{FF2B5EF4-FFF2-40B4-BE49-F238E27FC236}">
                <a16:creationId xmlns:a16="http://schemas.microsoft.com/office/drawing/2014/main" id="{0194C89A-59A5-4117-AE53-248A9508C142}"/>
              </a:ext>
            </a:extLst>
          </p:cNvPr>
          <p:cNvSpPr txBox="1">
            <a:spLocks/>
          </p:cNvSpPr>
          <p:nvPr/>
        </p:nvSpPr>
        <p:spPr>
          <a:xfrm>
            <a:off x="5524842" y="2424861"/>
            <a:ext cx="5474644" cy="354884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n-lt"/>
                <a:ea typeface="+mn-ea"/>
                <a:cs typeface="+mn-cs"/>
              </a:defRPr>
            </a:lvl1pPr>
            <a:lvl2pPr marL="283464" indent="-283464" algn="l" defTabSz="914400" rtl="0" eaLnBrk="1" latinLnBrk="0" hangingPunct="1">
              <a:lnSpc>
                <a:spcPct val="90000"/>
              </a:lnSpc>
              <a:spcBef>
                <a:spcPts val="1000"/>
              </a:spcBef>
              <a:buFont typeface="Arial" panose="020B0604020202020204"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7000"/>
              </a:lnSpc>
              <a:spcAft>
                <a:spcPts val="800"/>
              </a:spcAft>
            </a:pPr>
            <a:r>
              <a:rPr lang="en-ZA" sz="3200" dirty="0">
                <a:solidFill>
                  <a:schemeClr val="accent5">
                    <a:lumMod val="50000"/>
                  </a:schemeClr>
                </a:solidFill>
                <a:effectLst/>
                <a:ea typeface="Times New Roman" panose="02020603050405020304" pitchFamily="18" charset="0"/>
                <a:cs typeface="Times New Roman" panose="02020603050405020304" pitchFamily="18" charset="0"/>
              </a:rPr>
              <a:t>Which TWO tips from the article could be most beneficial for YOU?</a:t>
            </a:r>
            <a:endParaRPr lang="en-ZA" sz="3200" dirty="0">
              <a:solidFill>
                <a:schemeClr val="accent5">
                  <a:lumMod val="50000"/>
                </a:schemeClr>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en-ZA" sz="3200" dirty="0">
                <a:solidFill>
                  <a:schemeClr val="accent5">
                    <a:lumMod val="50000"/>
                  </a:schemeClr>
                </a:solidFill>
                <a:effectLst/>
                <a:ea typeface="Times New Roman" panose="02020603050405020304" pitchFamily="18" charset="0"/>
                <a:cs typeface="Times New Roman" panose="02020603050405020304" pitchFamily="18" charset="0"/>
              </a:rPr>
              <a:t>Why did you choose those TWO tips?</a:t>
            </a:r>
            <a:endParaRPr lang="en-ZA" sz="3200" dirty="0">
              <a:solidFill>
                <a:schemeClr val="accent5">
                  <a:lumMod val="50000"/>
                </a:schemeClr>
              </a:solidFill>
              <a:effectLs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F645A19F-C230-5132-58CC-C95FC5634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metalware, chain, necklet&#10;&#10;Description automatically generated">
            <a:extLst>
              <a:ext uri="{FF2B5EF4-FFF2-40B4-BE49-F238E27FC236}">
                <a16:creationId xmlns:a16="http://schemas.microsoft.com/office/drawing/2014/main" id="{6FFA6B96-D6A3-7BD2-46BD-C2ECB2DA3C51}"/>
              </a:ext>
            </a:extLst>
          </p:cNvPr>
          <p:cNvPicPr>
            <a:picLocks noChangeAspect="1"/>
          </p:cNvPicPr>
          <p:nvPr/>
        </p:nvPicPr>
        <p:blipFill>
          <a:blip r:embed="rId5"/>
          <a:stretch>
            <a:fillRect/>
          </a:stretch>
        </p:blipFill>
        <p:spPr>
          <a:xfrm>
            <a:off x="255027" y="1648612"/>
            <a:ext cx="5098923" cy="3542689"/>
          </a:xfrm>
          <a:prstGeom prst="rect">
            <a:avLst/>
          </a:prstGeom>
        </p:spPr>
      </p:pic>
    </p:spTree>
    <p:extLst>
      <p:ext uri="{BB962C8B-B14F-4D97-AF65-F5344CB8AC3E}">
        <p14:creationId xmlns:p14="http://schemas.microsoft.com/office/powerpoint/2010/main" val="252397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559259"/>
            <a:ext cx="9141397" cy="615553"/>
          </a:xfrm>
        </p:spPr>
        <p:txBody>
          <a:bodyPr>
            <a:normAutofit fontScale="90000"/>
          </a:bodyPr>
          <a:lstStyle/>
          <a:p>
            <a:r>
              <a:rPr lang="en-US" sz="4400" dirty="0"/>
              <a:t>Consider this:</a:t>
            </a:r>
          </a:p>
        </p:txBody>
      </p:sp>
      <p:pic>
        <p:nvPicPr>
          <p:cNvPr id="5" name="Picture 4" descr="Graphical user interface&#10;&#10;Description automatically generated with medium confidence">
            <a:extLst>
              <a:ext uri="{FF2B5EF4-FFF2-40B4-BE49-F238E27FC236}">
                <a16:creationId xmlns:a16="http://schemas.microsoft.com/office/drawing/2014/main" id="{56DA56C0-B7B5-4625-9FDD-E57CD8B9B653}"/>
              </a:ext>
            </a:extLst>
          </p:cNvPr>
          <p:cNvPicPr>
            <a:picLocks noChangeAspect="1"/>
          </p:cNvPicPr>
          <p:nvPr/>
        </p:nvPicPr>
        <p:blipFill rotWithShape="1">
          <a:blip r:embed="rId3">
            <a:extLst>
              <a:ext uri="{28A0092B-C50C-407E-A947-70E740481C1C}">
                <a14:useLocalDpi xmlns:a14="http://schemas.microsoft.com/office/drawing/2010/main" val="0"/>
              </a:ext>
            </a:extLst>
          </a:blip>
          <a:srcRect l="5484" t="15233" r="50643" b="15528"/>
          <a:stretch/>
        </p:blipFill>
        <p:spPr bwMode="auto">
          <a:xfrm>
            <a:off x="179784" y="1902543"/>
            <a:ext cx="1831802" cy="1733736"/>
          </a:xfrm>
          <a:prstGeom prst="flowChartConnector">
            <a:avLst/>
          </a:prstGeom>
          <a:noFill/>
          <a:ln>
            <a:noFill/>
          </a:ln>
          <a:extLst>
            <a:ext uri="{53640926-AAD7-44D8-BBD7-CCE9431645EC}">
              <a14:shadowObscured xmlns:a14="http://schemas.microsoft.com/office/drawing/2010/main"/>
            </a:ext>
          </a:extLst>
        </p:spPr>
      </p:pic>
      <p:pic>
        <p:nvPicPr>
          <p:cNvPr id="7" name="Picture 6" descr="Graphical user interface&#10;&#10;Description automatically generated with medium confidence">
            <a:extLst>
              <a:ext uri="{FF2B5EF4-FFF2-40B4-BE49-F238E27FC236}">
                <a16:creationId xmlns:a16="http://schemas.microsoft.com/office/drawing/2014/main" id="{F205A468-B237-4518-9B51-E45960E929D8}"/>
              </a:ext>
            </a:extLst>
          </p:cNvPr>
          <p:cNvPicPr>
            <a:picLocks noChangeAspect="1"/>
          </p:cNvPicPr>
          <p:nvPr/>
        </p:nvPicPr>
        <p:blipFill rotWithShape="1">
          <a:blip r:embed="rId3">
            <a:extLst>
              <a:ext uri="{28A0092B-C50C-407E-A947-70E740481C1C}">
                <a14:useLocalDpi xmlns:a14="http://schemas.microsoft.com/office/drawing/2010/main" val="0"/>
              </a:ext>
            </a:extLst>
          </a:blip>
          <a:srcRect l="52514" t="15233" r="5773" b="15528"/>
          <a:stretch/>
        </p:blipFill>
        <p:spPr bwMode="auto">
          <a:xfrm>
            <a:off x="179784" y="307944"/>
            <a:ext cx="1740921" cy="1733736"/>
          </a:xfrm>
          <a:prstGeom prst="flowChartConnector">
            <a:avLst/>
          </a:prstGeom>
          <a:noFill/>
          <a:ln>
            <a:noFill/>
          </a:ln>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981574BC-915D-4057-9086-A338AEA98C5C}"/>
              </a:ext>
            </a:extLst>
          </p:cNvPr>
          <p:cNvSpPr>
            <a:spLocks noGrp="1"/>
          </p:cNvSpPr>
          <p:nvPr>
            <p:ph type="body" sz="quarter" idx="12"/>
          </p:nvPr>
        </p:nvSpPr>
        <p:spPr>
          <a:xfrm>
            <a:off x="2005883" y="1174813"/>
            <a:ext cx="10006332" cy="727730"/>
          </a:xfrm>
        </p:spPr>
        <p:txBody>
          <a:bodyPr/>
          <a:lstStyle/>
          <a:p>
            <a:r>
              <a:rPr lang="en-ZA" b="1" dirty="0"/>
              <a:t>You’re going to visit your relatives for the school holidays – look at these two suitcases…</a:t>
            </a:r>
          </a:p>
          <a:p>
            <a:r>
              <a:rPr lang="en-ZA" b="1" dirty="0"/>
              <a:t>Which one will you be able to find what you’ve packed easily? Why?</a:t>
            </a:r>
          </a:p>
        </p:txBody>
      </p:sp>
      <p:pic>
        <p:nvPicPr>
          <p:cNvPr id="8" name="Picture 7" descr="high angle view of clothes in suitcase - open suitcase on floor stock pictures, royalty-free photos &amp; images">
            <a:extLst>
              <a:ext uri="{FF2B5EF4-FFF2-40B4-BE49-F238E27FC236}">
                <a16:creationId xmlns:a16="http://schemas.microsoft.com/office/drawing/2014/main" id="{E98BFF9D-0913-479C-8E8B-91331B2B46F4}"/>
              </a:ext>
            </a:extLst>
          </p:cNvPr>
          <p:cNvPicPr>
            <a:picLocks noChangeAspect="1"/>
          </p:cNvPicPr>
          <p:nvPr/>
        </p:nvPicPr>
        <p:blipFill rotWithShape="1">
          <a:blip r:embed="rId4">
            <a:extLst>
              <a:ext uri="{28A0092B-C50C-407E-A947-70E740481C1C}">
                <a14:useLocalDpi xmlns:a14="http://schemas.microsoft.com/office/drawing/2010/main" val="0"/>
              </a:ext>
            </a:extLst>
          </a:blip>
          <a:srcRect l="13160" r="14241" b="4379"/>
          <a:stretch/>
        </p:blipFill>
        <p:spPr bwMode="auto">
          <a:xfrm>
            <a:off x="2005883" y="2199801"/>
            <a:ext cx="4136820" cy="4086828"/>
          </a:xfrm>
          <a:prstGeom prst="rect">
            <a:avLst/>
          </a:prstGeom>
          <a:noFill/>
          <a:ln>
            <a:noFill/>
          </a:ln>
          <a:extLst>
            <a:ext uri="{53640926-AAD7-44D8-BBD7-CCE9431645EC}">
              <a14:shadowObscured xmlns:a14="http://schemas.microsoft.com/office/drawing/2010/main"/>
            </a:ext>
          </a:extLst>
        </p:spPr>
      </p:pic>
      <p:pic>
        <p:nvPicPr>
          <p:cNvPr id="9" name="Picture 8" descr="Some smart, space-saving ways to pack your suitcase before traveling |  NewsBytes">
            <a:extLst>
              <a:ext uri="{FF2B5EF4-FFF2-40B4-BE49-F238E27FC236}">
                <a16:creationId xmlns:a16="http://schemas.microsoft.com/office/drawing/2014/main" id="{12FD1374-D049-4B50-8BFF-39392519CB4A}"/>
              </a:ext>
            </a:extLst>
          </p:cNvPr>
          <p:cNvPicPr>
            <a:picLocks noChangeAspect="1"/>
          </p:cNvPicPr>
          <p:nvPr/>
        </p:nvPicPr>
        <p:blipFill rotWithShape="1">
          <a:blip r:embed="rId5">
            <a:extLst>
              <a:ext uri="{28A0092B-C50C-407E-A947-70E740481C1C}">
                <a14:useLocalDpi xmlns:a14="http://schemas.microsoft.com/office/drawing/2010/main" val="0"/>
              </a:ext>
            </a:extLst>
          </a:blip>
          <a:srcRect l="3230" r="12213" b="-4"/>
          <a:stretch/>
        </p:blipFill>
        <p:spPr bwMode="auto">
          <a:xfrm>
            <a:off x="6287476" y="2338765"/>
            <a:ext cx="5724740" cy="3808900"/>
          </a:xfrm>
          <a:prstGeom prst="rect">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01301A48-1CD9-778D-2C2A-8B0CDF65A5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62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A302849-2A9A-47A4-A0EB-5A3FA8BE70DB}"/>
              </a:ext>
            </a:extLst>
          </p:cNvPr>
          <p:cNvSpPr>
            <a:spLocks noGrp="1"/>
          </p:cNvSpPr>
          <p:nvPr>
            <p:ph type="title"/>
          </p:nvPr>
        </p:nvSpPr>
        <p:spPr>
          <a:xfrm>
            <a:off x="762000" y="715961"/>
            <a:ext cx="6477000" cy="1189038"/>
          </a:xfrm>
        </p:spPr>
        <p:txBody>
          <a:bodyPr/>
          <a:lstStyle/>
          <a:p>
            <a:r>
              <a:rPr lang="en-ZA" dirty="0">
                <a:solidFill>
                  <a:srgbClr val="F69000"/>
                </a:solidFill>
              </a:rPr>
              <a:t>Organisation</a:t>
            </a:r>
            <a:r>
              <a:rPr lang="en-US" dirty="0">
                <a:solidFill>
                  <a:srgbClr val="F69000"/>
                </a:solidFill>
              </a:rPr>
              <a:t>:</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1758286" y="1310480"/>
            <a:ext cx="6477000" cy="5318334"/>
          </a:xfrm>
        </p:spPr>
        <p:txBody>
          <a:bodyPr vert="horz" lIns="91440" tIns="45720" rIns="91440" bIns="45720" rtlCol="0" anchor="t">
            <a:normAutofit/>
          </a:bodyPr>
          <a:lstStyle/>
          <a:p>
            <a:r>
              <a:rPr lang="en-US" sz="2400" b="0" i="0" dirty="0">
                <a:solidFill>
                  <a:schemeClr val="bg1"/>
                </a:solidFill>
                <a:effectLst/>
              </a:rPr>
              <a:t>The two main benefits with respect to </a:t>
            </a:r>
            <a:r>
              <a:rPr lang="en-ZA" sz="2400" b="0" i="0" dirty="0">
                <a:solidFill>
                  <a:schemeClr val="bg1"/>
                </a:solidFill>
                <a:effectLst/>
              </a:rPr>
              <a:t>organisation</a:t>
            </a:r>
            <a:r>
              <a:rPr lang="en-US" sz="2400" b="0" i="0" dirty="0">
                <a:solidFill>
                  <a:schemeClr val="bg1"/>
                </a:solidFill>
                <a:effectLst/>
              </a:rPr>
              <a:t> and time management is that </a:t>
            </a:r>
            <a:r>
              <a:rPr lang="en-ZA" sz="2400" b="1" i="0" dirty="0">
                <a:solidFill>
                  <a:schemeClr val="bg1"/>
                </a:solidFill>
                <a:effectLst/>
              </a:rPr>
              <a:t>organisation</a:t>
            </a:r>
            <a:r>
              <a:rPr lang="en-US" sz="2400" b="1" i="0" dirty="0">
                <a:solidFill>
                  <a:schemeClr val="bg1"/>
                </a:solidFill>
                <a:effectLst/>
              </a:rPr>
              <a:t> saves time directly by </a:t>
            </a:r>
            <a:r>
              <a:rPr lang="en-ZA" sz="2400" b="1" i="0" dirty="0">
                <a:solidFill>
                  <a:schemeClr val="bg1"/>
                </a:solidFill>
                <a:effectLst/>
              </a:rPr>
              <a:t>minimising</a:t>
            </a:r>
            <a:r>
              <a:rPr lang="en-US" sz="2400" b="1" i="0" dirty="0">
                <a:solidFill>
                  <a:schemeClr val="bg1"/>
                </a:solidFill>
                <a:effectLst/>
              </a:rPr>
              <a:t> the amount of </a:t>
            </a:r>
            <a:r>
              <a:rPr lang="en-ZA" sz="2400" b="1" i="0" dirty="0">
                <a:solidFill>
                  <a:schemeClr val="bg1"/>
                </a:solidFill>
                <a:effectLst/>
              </a:rPr>
              <a:t>time</a:t>
            </a:r>
            <a:r>
              <a:rPr lang="en-US" sz="2400" b="1" i="0" dirty="0">
                <a:solidFill>
                  <a:schemeClr val="bg1"/>
                </a:solidFill>
                <a:effectLst/>
              </a:rPr>
              <a:t> you need to complete your task and making it easier to achieve your task.</a:t>
            </a:r>
          </a:p>
          <a:p>
            <a:endParaRPr lang="en-US" sz="2400" dirty="0">
              <a:solidFill>
                <a:schemeClr val="bg1"/>
              </a:solidFill>
            </a:endParaRPr>
          </a:p>
          <a:p>
            <a:r>
              <a:rPr lang="en-US" sz="2400" b="0" dirty="0">
                <a:solidFill>
                  <a:schemeClr val="bg1"/>
                </a:solidFill>
              </a:rPr>
              <a:t>If you had</a:t>
            </a:r>
            <a:r>
              <a:rPr lang="en-US" sz="2400" b="0" i="0" dirty="0">
                <a:solidFill>
                  <a:schemeClr val="bg1"/>
                </a:solidFill>
                <a:effectLst/>
              </a:rPr>
              <a:t> two suitcases – the one that was packed and organised would make it easier to find what we need. We can apply the same logic to time management. By using the skills, we looked at in our last lesson and using organisation we are can achieve so much. </a:t>
            </a:r>
          </a:p>
          <a:p>
            <a:endParaRPr lang="en-US" sz="2400" dirty="0">
              <a:solidFill>
                <a:schemeClr val="bg1"/>
              </a:solidFill>
            </a:endParaRPr>
          </a:p>
          <a:p>
            <a:endParaRPr lang="en-ZA" sz="2400" dirty="0">
              <a:solidFill>
                <a:schemeClr val="bg1"/>
              </a:solidFill>
            </a:endParaRPr>
          </a:p>
        </p:txBody>
      </p:sp>
      <p:pic>
        <p:nvPicPr>
          <p:cNvPr id="4" name="Picture 3" descr="Graphical user interface&#10;&#10;Description automatically generated with medium confidence">
            <a:extLst>
              <a:ext uri="{FF2B5EF4-FFF2-40B4-BE49-F238E27FC236}">
                <a16:creationId xmlns:a16="http://schemas.microsoft.com/office/drawing/2014/main" id="{0800F4C8-17A3-45D7-BBE8-5D64E1AFA035}"/>
              </a:ext>
            </a:extLst>
          </p:cNvPr>
          <p:cNvPicPr>
            <a:picLocks noChangeAspect="1"/>
          </p:cNvPicPr>
          <p:nvPr/>
        </p:nvPicPr>
        <p:blipFill rotWithShape="1">
          <a:blip r:embed="rId3">
            <a:extLst>
              <a:ext uri="{28A0092B-C50C-407E-A947-70E740481C1C}">
                <a14:useLocalDpi xmlns:a14="http://schemas.microsoft.com/office/drawing/2010/main" val="0"/>
              </a:ext>
            </a:extLst>
          </a:blip>
          <a:srcRect l="5484" t="15233" r="50643" b="15528"/>
          <a:stretch/>
        </p:blipFill>
        <p:spPr bwMode="auto">
          <a:xfrm>
            <a:off x="63828" y="4953002"/>
            <a:ext cx="1546359" cy="1463574"/>
          </a:xfrm>
          <a:prstGeom prst="flowChartConnector">
            <a:avLst/>
          </a:prstGeom>
          <a:noFill/>
          <a:ln>
            <a:noFill/>
          </a:ln>
          <a:extLst>
            <a:ext uri="{53640926-AAD7-44D8-BBD7-CCE9431645EC}">
              <a14:shadowObscured xmlns:a14="http://schemas.microsoft.com/office/drawing/2010/main"/>
            </a:ext>
          </a:extLst>
        </p:spPr>
      </p:pic>
      <p:pic>
        <p:nvPicPr>
          <p:cNvPr id="5" name="Picture 4" descr="Graphical user interface&#10;&#10;Description automatically generated with medium confidence">
            <a:extLst>
              <a:ext uri="{FF2B5EF4-FFF2-40B4-BE49-F238E27FC236}">
                <a16:creationId xmlns:a16="http://schemas.microsoft.com/office/drawing/2014/main" id="{56F325F0-8817-4D65-9C54-37971425EB55}"/>
              </a:ext>
            </a:extLst>
          </p:cNvPr>
          <p:cNvPicPr>
            <a:picLocks noChangeAspect="1"/>
          </p:cNvPicPr>
          <p:nvPr/>
        </p:nvPicPr>
        <p:blipFill rotWithShape="1">
          <a:blip r:embed="rId3">
            <a:extLst>
              <a:ext uri="{28A0092B-C50C-407E-A947-70E740481C1C}">
                <a14:useLocalDpi xmlns:a14="http://schemas.microsoft.com/office/drawing/2010/main" val="0"/>
              </a:ext>
            </a:extLst>
          </a:blip>
          <a:srcRect l="52514" t="15233" r="5773" b="15528"/>
          <a:stretch/>
        </p:blipFill>
        <p:spPr bwMode="auto">
          <a:xfrm>
            <a:off x="99856" y="3420413"/>
            <a:ext cx="1469638" cy="1463573"/>
          </a:xfrm>
          <a:prstGeom prst="flowChartConnector">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ED204397-9B4D-B4C2-9123-2C2E3D67C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90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FBE6B-DC67-4E64-80F4-CADE978D2FE3}"/>
              </a:ext>
            </a:extLst>
          </p:cNvPr>
          <p:cNvSpPr>
            <a:spLocks noGrp="1"/>
          </p:cNvSpPr>
          <p:nvPr>
            <p:ph type="title"/>
          </p:nvPr>
        </p:nvSpPr>
        <p:spPr>
          <a:xfrm>
            <a:off x="256867" y="249692"/>
            <a:ext cx="10417629" cy="639979"/>
          </a:xfrm>
        </p:spPr>
        <p:txBody>
          <a:bodyPr>
            <a:normAutofit/>
          </a:bodyPr>
          <a:lstStyle/>
          <a:p>
            <a:r>
              <a:rPr lang="en-US" dirty="0">
                <a:solidFill>
                  <a:schemeClr val="accent3"/>
                </a:solidFill>
              </a:rPr>
              <a:t>Let's look at Sally’s situation: </a:t>
            </a:r>
          </a:p>
        </p:txBody>
      </p:sp>
      <p:sp>
        <p:nvSpPr>
          <p:cNvPr id="10" name="Text Placeholder 9">
            <a:extLst>
              <a:ext uri="{FF2B5EF4-FFF2-40B4-BE49-F238E27FC236}">
                <a16:creationId xmlns:a16="http://schemas.microsoft.com/office/drawing/2014/main" id="{3E90A16C-1235-4DE1-9AE7-2F7599C83F90}"/>
              </a:ext>
            </a:extLst>
          </p:cNvPr>
          <p:cNvSpPr>
            <a:spLocks noGrp="1"/>
          </p:cNvSpPr>
          <p:nvPr>
            <p:ph type="body" sz="quarter" idx="13"/>
          </p:nvPr>
        </p:nvSpPr>
        <p:spPr>
          <a:xfrm>
            <a:off x="201568" y="993217"/>
            <a:ext cx="10753149" cy="4640667"/>
          </a:xfrm>
        </p:spPr>
        <p:txBody>
          <a:bodyPr>
            <a:normAutofit lnSpcReduction="10000"/>
          </a:bodyPr>
          <a:lstStyle/>
          <a:p>
            <a:pPr>
              <a:lnSpc>
                <a:spcPct val="115000"/>
              </a:lnSpc>
              <a:spcAft>
                <a:spcPts val="800"/>
              </a:spcAft>
            </a:pPr>
            <a:r>
              <a:rPr lang="en-ZA" sz="1800" dirty="0">
                <a:effectLst/>
                <a:ea typeface="Calibri" panose="020F0502020204030204" pitchFamily="34" charset="0"/>
                <a:cs typeface="Times New Roman" panose="02020603050405020304" pitchFamily="18" charset="0"/>
              </a:rPr>
              <a:t>Let's have a look at Sally, she has drawn up a timetable for her week. She has included in the timetable, all of her schoolwork (including her homework) and all of her activities (including after school). It is close to the end of the term and assignments are due for her report. Sally likes to be organised so let's look at what she does:</a:t>
            </a:r>
          </a:p>
          <a:p>
            <a:pPr marL="342900" lvl="0" indent="-342900">
              <a:lnSpc>
                <a:spcPct val="115000"/>
              </a:lnSpc>
              <a:buFont typeface="Symbol" panose="05050102010706020507" pitchFamily="18" charset="2"/>
              <a:buChar char=""/>
            </a:pPr>
            <a:r>
              <a:rPr lang="en-ZA" sz="1800" i="1" dirty="0">
                <a:effectLst/>
                <a:ea typeface="Calibri" panose="020F0502020204030204" pitchFamily="34" charset="0"/>
                <a:cs typeface="Calibri" panose="020F0502020204030204" pitchFamily="34" charset="0"/>
              </a:rPr>
              <a:t>Sally has worked out that on a Monday to Thursday she is busy with extracurricular activities until approximately 5 PM.</a:t>
            </a:r>
            <a:endParaRPr lang="en-ZA" sz="1800" dirty="0">
              <a:effectLs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i="1" dirty="0">
                <a:effectLst/>
                <a:ea typeface="Calibri" panose="020F0502020204030204" pitchFamily="34" charset="0"/>
                <a:cs typeface="Calibri" panose="020F0502020204030204" pitchFamily="34" charset="0"/>
              </a:rPr>
              <a:t>She is also scheduled when she is most likely to eat supper.</a:t>
            </a:r>
            <a:endParaRPr lang="en-ZA" sz="1800" dirty="0">
              <a:effectLs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i="1" dirty="0">
                <a:effectLst/>
                <a:ea typeface="Calibri" panose="020F0502020204030204" pitchFamily="34" charset="0"/>
                <a:cs typeface="Calibri" panose="020F0502020204030204" pitchFamily="34" charset="0"/>
              </a:rPr>
              <a:t>From roughly 5:30 to 7:00 PM Sally can do all of her homework.</a:t>
            </a:r>
            <a:endParaRPr lang="en-ZA" sz="1800" dirty="0">
              <a:effectLs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i="1" dirty="0">
                <a:effectLst/>
                <a:ea typeface="Calibri" panose="020F0502020204030204" pitchFamily="34" charset="0"/>
                <a:cs typeface="Calibri" panose="020F0502020204030204" pitchFamily="34" charset="0"/>
              </a:rPr>
              <a:t>After supper she watches TV and helps around the house.</a:t>
            </a:r>
            <a:endParaRPr lang="en-ZA" sz="1800" dirty="0">
              <a:effectLs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i="1" dirty="0">
                <a:effectLst/>
                <a:ea typeface="Calibri" panose="020F0502020204030204" pitchFamily="34" charset="0"/>
                <a:cs typeface="Calibri" panose="020F0502020204030204" pitchFamily="34" charset="0"/>
              </a:rPr>
              <a:t>From 8:00 PM she is free to do some revision if all her assignments are completed.</a:t>
            </a:r>
            <a:endParaRPr lang="en-ZA" sz="1800" dirty="0">
              <a:effectLs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i="1" dirty="0">
                <a:effectLst/>
                <a:ea typeface="Calibri" panose="020F0502020204030204" pitchFamily="34" charset="0"/>
                <a:cs typeface="Calibri" panose="020F0502020204030204" pitchFamily="34" charset="0"/>
              </a:rPr>
              <a:t>Sally has really struggled with Maths this year, so she's decided to dedicate at least 45 minutes per day after supper to doing Maths revision. She has realized that because of the vast amount of work in Maths, she needs to revise as much as she can.</a:t>
            </a:r>
            <a:endParaRPr lang="en-ZA" sz="1800" dirty="0">
              <a:effectLst/>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800" i="1" dirty="0">
                <a:effectLst/>
                <a:ea typeface="Calibri" panose="020F0502020204030204" pitchFamily="34" charset="0"/>
                <a:cs typeface="Calibri" panose="020F0502020204030204" pitchFamily="34" charset="0"/>
              </a:rPr>
              <a:t>Sally gets into bed every night at around 9:30 PM and reads her English novel. She likes to keep up to date with what's being read in class so that she does not fall behind.</a:t>
            </a:r>
            <a:endParaRPr lang="en-ZA" sz="1800" dirty="0">
              <a:effectLst/>
              <a:ea typeface="Calibri" panose="020F0502020204030204" pitchFamily="34" charset="0"/>
              <a:cs typeface="Times New Roman" panose="02020603050405020304" pitchFamily="18" charset="0"/>
            </a:endParaRPr>
          </a:p>
        </p:txBody>
      </p:sp>
      <p:pic>
        <p:nvPicPr>
          <p:cNvPr id="5" name="Picture 4" descr="Graphical user interface&#10;&#10;Description automatically generated with medium confidence">
            <a:extLst>
              <a:ext uri="{FF2B5EF4-FFF2-40B4-BE49-F238E27FC236}">
                <a16:creationId xmlns:a16="http://schemas.microsoft.com/office/drawing/2014/main" id="{52DA0A6B-3646-451A-A846-D2B563C9BB69}"/>
              </a:ext>
            </a:extLst>
          </p:cNvPr>
          <p:cNvPicPr>
            <a:picLocks noChangeAspect="1"/>
          </p:cNvPicPr>
          <p:nvPr/>
        </p:nvPicPr>
        <p:blipFill rotWithShape="1">
          <a:blip r:embed="rId3">
            <a:extLst>
              <a:ext uri="{28A0092B-C50C-407E-A947-70E740481C1C}">
                <a14:useLocalDpi xmlns:a14="http://schemas.microsoft.com/office/drawing/2010/main" val="0"/>
              </a:ext>
            </a:extLst>
          </a:blip>
          <a:srcRect l="5484" t="15233" r="50643" b="15528"/>
          <a:stretch/>
        </p:blipFill>
        <p:spPr bwMode="auto">
          <a:xfrm>
            <a:off x="10314757" y="2128698"/>
            <a:ext cx="1831802" cy="1733736"/>
          </a:xfrm>
          <a:prstGeom prst="flowChartConnector">
            <a:avLst/>
          </a:prstGeom>
          <a:noFill/>
          <a:ln>
            <a:noFill/>
          </a:ln>
          <a:extLst>
            <a:ext uri="{53640926-AAD7-44D8-BBD7-CCE9431645EC}">
              <a14:shadowObscured xmlns:a14="http://schemas.microsoft.com/office/drawing/2010/main"/>
            </a:ext>
          </a:extLst>
        </p:spPr>
      </p:pic>
      <p:pic>
        <p:nvPicPr>
          <p:cNvPr id="6" name="Picture 5" descr="Graphical user interface&#10;&#10;Description automatically generated with medium confidence">
            <a:extLst>
              <a:ext uri="{FF2B5EF4-FFF2-40B4-BE49-F238E27FC236}">
                <a16:creationId xmlns:a16="http://schemas.microsoft.com/office/drawing/2014/main" id="{4901291B-E3B9-456F-A72E-E69ACACCF540}"/>
              </a:ext>
            </a:extLst>
          </p:cNvPr>
          <p:cNvPicPr>
            <a:picLocks noChangeAspect="1"/>
          </p:cNvPicPr>
          <p:nvPr/>
        </p:nvPicPr>
        <p:blipFill rotWithShape="1">
          <a:blip r:embed="rId3">
            <a:extLst>
              <a:ext uri="{28A0092B-C50C-407E-A947-70E740481C1C}">
                <a14:useLocalDpi xmlns:a14="http://schemas.microsoft.com/office/drawing/2010/main" val="0"/>
              </a:ext>
            </a:extLst>
          </a:blip>
          <a:srcRect l="52514" t="15233" r="5773" b="15528"/>
          <a:stretch/>
        </p:blipFill>
        <p:spPr bwMode="auto">
          <a:xfrm>
            <a:off x="10360198" y="4997915"/>
            <a:ext cx="1740921" cy="1733736"/>
          </a:xfrm>
          <a:prstGeom prst="flowChartConnector">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860548FC-484C-9751-8667-E2600F6E87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78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7F19C7-A729-492B-8603-0651B356C0B1}"/>
              </a:ext>
            </a:extLst>
          </p:cNvPr>
          <p:cNvSpPr>
            <a:spLocks noGrp="1"/>
          </p:cNvSpPr>
          <p:nvPr>
            <p:ph type="title"/>
          </p:nvPr>
        </p:nvSpPr>
        <p:spPr>
          <a:xfrm>
            <a:off x="386459" y="252694"/>
            <a:ext cx="10667999" cy="646332"/>
          </a:xfrm>
        </p:spPr>
        <p:txBody>
          <a:bodyPr/>
          <a:lstStyle/>
          <a:p>
            <a:r>
              <a:rPr lang="en-US" dirty="0"/>
              <a:t>How can she </a:t>
            </a:r>
            <a:r>
              <a:rPr lang="en-ZA" dirty="0"/>
              <a:t>organise</a:t>
            </a:r>
            <a:r>
              <a:rPr lang="en-US" dirty="0"/>
              <a:t> her time? </a:t>
            </a:r>
          </a:p>
        </p:txBody>
      </p:sp>
      <p:pic>
        <p:nvPicPr>
          <p:cNvPr id="6" name="Picture 5" descr="Graphical user interface&#10;&#10;Description automatically generated with medium confidence">
            <a:extLst>
              <a:ext uri="{FF2B5EF4-FFF2-40B4-BE49-F238E27FC236}">
                <a16:creationId xmlns:a16="http://schemas.microsoft.com/office/drawing/2014/main" id="{E61F8B69-903C-43F7-B4C5-A7728FB60A5C}"/>
              </a:ext>
            </a:extLst>
          </p:cNvPr>
          <p:cNvPicPr>
            <a:picLocks noChangeAspect="1"/>
          </p:cNvPicPr>
          <p:nvPr/>
        </p:nvPicPr>
        <p:blipFill rotWithShape="1">
          <a:blip r:embed="rId3">
            <a:extLst>
              <a:ext uri="{28A0092B-C50C-407E-A947-70E740481C1C}">
                <a14:useLocalDpi xmlns:a14="http://schemas.microsoft.com/office/drawing/2010/main" val="0"/>
              </a:ext>
            </a:extLst>
          </a:blip>
          <a:srcRect l="5484" t="15233" r="50643" b="15528"/>
          <a:stretch/>
        </p:blipFill>
        <p:spPr bwMode="auto">
          <a:xfrm>
            <a:off x="150201" y="5139329"/>
            <a:ext cx="1663850" cy="1574775"/>
          </a:xfrm>
          <a:prstGeom prst="flowChartConnector">
            <a:avLst/>
          </a:prstGeom>
          <a:noFill/>
          <a:ln>
            <a:noFill/>
          </a:ln>
          <a:extLst>
            <a:ext uri="{53640926-AAD7-44D8-BBD7-CCE9431645EC}">
              <a14:shadowObscured xmlns:a14="http://schemas.microsoft.com/office/drawing/2010/main"/>
            </a:ext>
          </a:extLst>
        </p:spPr>
      </p:pic>
      <p:pic>
        <p:nvPicPr>
          <p:cNvPr id="7" name="Picture 6" descr="Graphical user interface&#10;&#10;Description automatically generated with medium confidence">
            <a:extLst>
              <a:ext uri="{FF2B5EF4-FFF2-40B4-BE49-F238E27FC236}">
                <a16:creationId xmlns:a16="http://schemas.microsoft.com/office/drawing/2014/main" id="{C3B86590-E764-4EDC-B735-E9E1D2EF3E73}"/>
              </a:ext>
            </a:extLst>
          </p:cNvPr>
          <p:cNvPicPr>
            <a:picLocks noChangeAspect="1"/>
          </p:cNvPicPr>
          <p:nvPr/>
        </p:nvPicPr>
        <p:blipFill rotWithShape="1">
          <a:blip r:embed="rId3">
            <a:extLst>
              <a:ext uri="{28A0092B-C50C-407E-A947-70E740481C1C}">
                <a14:useLocalDpi xmlns:a14="http://schemas.microsoft.com/office/drawing/2010/main" val="0"/>
              </a:ext>
            </a:extLst>
          </a:blip>
          <a:srcRect l="52514" t="15233" r="5773" b="15528"/>
          <a:stretch/>
        </p:blipFill>
        <p:spPr bwMode="auto">
          <a:xfrm>
            <a:off x="256024" y="3693117"/>
            <a:ext cx="1452205" cy="1446212"/>
          </a:xfrm>
          <a:prstGeom prst="flowChartConnector">
            <a:avLst/>
          </a:prstGeom>
          <a:noFill/>
          <a:ln>
            <a:noFill/>
          </a:ln>
          <a:extLst>
            <a:ext uri="{53640926-AAD7-44D8-BBD7-CCE9431645EC}">
              <a14:shadowObscured xmlns:a14="http://schemas.microsoft.com/office/drawing/2010/main"/>
            </a:ext>
          </a:extLst>
        </p:spPr>
      </p:pic>
      <p:graphicFrame>
        <p:nvGraphicFramePr>
          <p:cNvPr id="2" name="Table 1">
            <a:extLst>
              <a:ext uri="{FF2B5EF4-FFF2-40B4-BE49-F238E27FC236}">
                <a16:creationId xmlns:a16="http://schemas.microsoft.com/office/drawing/2014/main" id="{F23B24C8-F8ED-4D96-9A97-4A014D280EC2}"/>
              </a:ext>
            </a:extLst>
          </p:cNvPr>
          <p:cNvGraphicFramePr>
            <a:graphicFrameLocks noGrp="1"/>
          </p:cNvGraphicFramePr>
          <p:nvPr>
            <p:extLst>
              <p:ext uri="{D42A27DB-BD31-4B8C-83A1-F6EECF244321}">
                <p14:modId xmlns:p14="http://schemas.microsoft.com/office/powerpoint/2010/main" val="3909983284"/>
              </p:ext>
            </p:extLst>
          </p:nvPr>
        </p:nvGraphicFramePr>
        <p:xfrm>
          <a:off x="1814051" y="1032618"/>
          <a:ext cx="9991490" cy="5561351"/>
        </p:xfrm>
        <a:graphic>
          <a:graphicData uri="http://schemas.openxmlformats.org/drawingml/2006/table">
            <a:tbl>
              <a:tblPr firstRow="1" firstCol="1" bandRow="1">
                <a:tableStyleId>{5C22544A-7EE6-4342-B048-85BDC9FD1C3A}</a:tableStyleId>
              </a:tblPr>
              <a:tblGrid>
                <a:gridCol w="1350227">
                  <a:extLst>
                    <a:ext uri="{9D8B030D-6E8A-4147-A177-3AD203B41FA5}">
                      <a16:colId xmlns:a16="http://schemas.microsoft.com/office/drawing/2014/main" val="360099236"/>
                    </a:ext>
                  </a:extLst>
                </a:gridCol>
                <a:gridCol w="1727679">
                  <a:extLst>
                    <a:ext uri="{9D8B030D-6E8A-4147-A177-3AD203B41FA5}">
                      <a16:colId xmlns:a16="http://schemas.microsoft.com/office/drawing/2014/main" val="1201441042"/>
                    </a:ext>
                  </a:extLst>
                </a:gridCol>
                <a:gridCol w="1728635">
                  <a:extLst>
                    <a:ext uri="{9D8B030D-6E8A-4147-A177-3AD203B41FA5}">
                      <a16:colId xmlns:a16="http://schemas.microsoft.com/office/drawing/2014/main" val="3242664980"/>
                    </a:ext>
                  </a:extLst>
                </a:gridCol>
                <a:gridCol w="1727679">
                  <a:extLst>
                    <a:ext uri="{9D8B030D-6E8A-4147-A177-3AD203B41FA5}">
                      <a16:colId xmlns:a16="http://schemas.microsoft.com/office/drawing/2014/main" val="4106097228"/>
                    </a:ext>
                  </a:extLst>
                </a:gridCol>
                <a:gridCol w="1728635">
                  <a:extLst>
                    <a:ext uri="{9D8B030D-6E8A-4147-A177-3AD203B41FA5}">
                      <a16:colId xmlns:a16="http://schemas.microsoft.com/office/drawing/2014/main" val="4259322956"/>
                    </a:ext>
                  </a:extLst>
                </a:gridCol>
                <a:gridCol w="1728635">
                  <a:extLst>
                    <a:ext uri="{9D8B030D-6E8A-4147-A177-3AD203B41FA5}">
                      <a16:colId xmlns:a16="http://schemas.microsoft.com/office/drawing/2014/main" val="3157050516"/>
                    </a:ext>
                  </a:extLst>
                </a:gridCol>
              </a:tblGrid>
              <a:tr h="279752">
                <a:tc>
                  <a:txBody>
                    <a:bodyPr/>
                    <a:lstStyle/>
                    <a:p>
                      <a:pPr>
                        <a:lnSpc>
                          <a:spcPct val="115000"/>
                        </a:lnSpc>
                        <a:spcAft>
                          <a:spcPts val="800"/>
                        </a:spcAft>
                      </a:pPr>
                      <a:r>
                        <a:rPr lang="en-ZA" sz="1800" dirty="0">
                          <a:effectLst/>
                        </a:rPr>
                        <a:t>Time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a:effectLst/>
                        </a:rPr>
                        <a:t>Monday</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a:effectLst/>
                        </a:rPr>
                        <a:t>Tuesday</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a:effectLst/>
                        </a:rPr>
                        <a:t>Wednesday</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a:effectLst/>
                        </a:rPr>
                        <a:t>Thursday</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a:effectLst/>
                        </a:rPr>
                        <a:t>Friday</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015151"/>
                  </a:ext>
                </a:extLst>
              </a:tr>
              <a:tr h="877711">
                <a:tc>
                  <a:txBody>
                    <a:bodyPr/>
                    <a:lstStyle/>
                    <a:p>
                      <a:pPr>
                        <a:lnSpc>
                          <a:spcPct val="115000"/>
                        </a:lnSpc>
                        <a:spcAft>
                          <a:spcPts val="800"/>
                        </a:spcAft>
                      </a:pPr>
                      <a:r>
                        <a:rPr lang="en-ZA" sz="1800" dirty="0">
                          <a:effectLst/>
                        </a:rPr>
                        <a:t>4:00 PM to 5:00 PM</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dirty="0">
                          <a:effectLst/>
                        </a:rPr>
                        <a:t>Dancing</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a:effectLst/>
                        </a:rPr>
                        <a:t>Netball Practice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a:effectLst/>
                        </a:rPr>
                        <a:t>Dancing</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a:effectLst/>
                        </a:rPr>
                        <a:t>Netball Matches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4489926"/>
                  </a:ext>
                </a:extLst>
              </a:tr>
              <a:tr h="877711">
                <a:tc>
                  <a:txBody>
                    <a:bodyPr/>
                    <a:lstStyle/>
                    <a:p>
                      <a:pPr>
                        <a:lnSpc>
                          <a:spcPct val="115000"/>
                        </a:lnSpc>
                        <a:spcAft>
                          <a:spcPts val="800"/>
                        </a:spcAft>
                      </a:pPr>
                      <a:r>
                        <a:rPr lang="en-ZA" sz="1800">
                          <a:effectLst/>
                        </a:rPr>
                        <a:t>5:00 PM to 6:00 PM</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a:effectLst/>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a:effectLst/>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a:effectLst/>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4577089"/>
                  </a:ext>
                </a:extLst>
              </a:tr>
              <a:tr h="877711">
                <a:tc>
                  <a:txBody>
                    <a:bodyPr/>
                    <a:lstStyle/>
                    <a:p>
                      <a:pPr>
                        <a:lnSpc>
                          <a:spcPct val="115000"/>
                        </a:lnSpc>
                        <a:spcAft>
                          <a:spcPts val="800"/>
                        </a:spcAft>
                      </a:pPr>
                      <a:r>
                        <a:rPr lang="en-ZA" sz="1800">
                          <a:effectLst/>
                        </a:rPr>
                        <a:t>6:00 PM to 7:00 PM</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a:effectLst/>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a:effectLst/>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9334610"/>
                  </a:ext>
                </a:extLst>
              </a:tr>
              <a:tr h="877711">
                <a:tc>
                  <a:txBody>
                    <a:bodyPr/>
                    <a:lstStyle/>
                    <a:p>
                      <a:pPr>
                        <a:lnSpc>
                          <a:spcPct val="115000"/>
                        </a:lnSpc>
                        <a:spcAft>
                          <a:spcPts val="800"/>
                        </a:spcAft>
                      </a:pPr>
                      <a:r>
                        <a:rPr lang="en-ZA" sz="1800">
                          <a:effectLst/>
                        </a:rPr>
                        <a:t>7:00 PM to 8:00 PM</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a:effectLst/>
                        </a:rPr>
                        <a:t>Eat Supper</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a:effectLst/>
                        </a:rPr>
                        <a:t>Eat Supper</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a:effectLst/>
                        </a:rPr>
                        <a:t>Eat Supper</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dirty="0">
                          <a:effectLst/>
                        </a:rPr>
                        <a:t>Eat Supper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1800" dirty="0">
                          <a:effectLst/>
                        </a:rPr>
                        <a:t>Eat Supper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5770607"/>
                  </a:ext>
                </a:extLst>
              </a:tr>
              <a:tr h="877711">
                <a:tc>
                  <a:txBody>
                    <a:bodyPr/>
                    <a:lstStyle/>
                    <a:p>
                      <a:pPr>
                        <a:lnSpc>
                          <a:spcPct val="115000"/>
                        </a:lnSpc>
                        <a:spcAft>
                          <a:spcPts val="800"/>
                        </a:spcAft>
                      </a:pPr>
                      <a:r>
                        <a:rPr lang="en-ZA" sz="1800">
                          <a:effectLst/>
                        </a:rPr>
                        <a:t>8:00 PM to 9:00 PM</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ZA" sz="1800">
                          <a:effectLst/>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ZA" sz="1800">
                          <a:effectLst/>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ZA" sz="1800">
                          <a:effectLst/>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ZA" sz="1800">
                          <a:effectLst/>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ZA" sz="18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7395381"/>
                  </a:ext>
                </a:extLst>
              </a:tr>
              <a:tr h="877711">
                <a:tc>
                  <a:txBody>
                    <a:bodyPr/>
                    <a:lstStyle/>
                    <a:p>
                      <a:pPr>
                        <a:lnSpc>
                          <a:spcPct val="115000"/>
                        </a:lnSpc>
                        <a:spcAft>
                          <a:spcPts val="800"/>
                        </a:spcAft>
                      </a:pPr>
                      <a:r>
                        <a:rPr lang="en-ZA" sz="1800">
                          <a:effectLst/>
                        </a:rPr>
                        <a:t>9:00 PM to 10:00 PM</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ZA" sz="1800">
                          <a:effectLst/>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ZA" sz="1800">
                          <a:effectLst/>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ZA" sz="1800">
                          <a:effectLst/>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ZA" sz="1800">
                          <a:effectLst/>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ZA" sz="18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3311265"/>
                  </a:ext>
                </a:extLst>
              </a:tr>
            </a:tbl>
          </a:graphicData>
        </a:graphic>
      </p:graphicFrame>
      <p:pic>
        <p:nvPicPr>
          <p:cNvPr id="3" name="Picture 2">
            <a:extLst>
              <a:ext uri="{FF2B5EF4-FFF2-40B4-BE49-F238E27FC236}">
                <a16:creationId xmlns:a16="http://schemas.microsoft.com/office/drawing/2014/main" id="{E1EA7362-98A0-7CC6-A940-F02D75316E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79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4BA618-BF38-4C66-A054-AA45BAEA1C44}"/>
              </a:ext>
            </a:extLst>
          </p:cNvPr>
          <p:cNvSpPr>
            <a:spLocks noGrp="1"/>
          </p:cNvSpPr>
          <p:nvPr>
            <p:ph type="title"/>
          </p:nvPr>
        </p:nvSpPr>
        <p:spPr>
          <a:xfrm>
            <a:off x="3952874" y="205326"/>
            <a:ext cx="7536758" cy="828214"/>
          </a:xfrm>
        </p:spPr>
        <p:txBody>
          <a:bodyPr>
            <a:normAutofit fontScale="90000"/>
          </a:bodyPr>
          <a:lstStyle/>
          <a:p>
            <a:r>
              <a:rPr lang="en-US" sz="6000" dirty="0"/>
              <a:t>Effective vs Efficient</a:t>
            </a:r>
            <a:br>
              <a:rPr lang="en-US" sz="6000" dirty="0"/>
            </a:br>
            <a:br>
              <a:rPr lang="en-US" dirty="0"/>
            </a:br>
            <a:endParaRPr lang="en-US" dirty="0"/>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6199239" y="2007731"/>
            <a:ext cx="5442156" cy="2143124"/>
          </a:xfrm>
        </p:spPr>
        <p:txBody>
          <a:bodyPr vert="horz" lIns="91440" tIns="45720" rIns="91440" bIns="45720" rtlCol="0" anchor="t">
            <a:noAutofit/>
          </a:bodyPr>
          <a:lstStyle/>
          <a:p>
            <a:pPr>
              <a:lnSpc>
                <a:spcPct val="115000"/>
              </a:lnSpc>
              <a:spcAft>
                <a:spcPts val="800"/>
              </a:spcAft>
            </a:pPr>
            <a:r>
              <a:rPr lang="en-ZA" sz="2400" b="1" dirty="0">
                <a:solidFill>
                  <a:schemeClr val="accent2">
                    <a:lumMod val="75000"/>
                  </a:schemeClr>
                </a:solidFill>
                <a:effectLst/>
                <a:ea typeface="Calibri" panose="020F0502020204030204" pitchFamily="34" charset="0"/>
                <a:cs typeface="Times New Roman" panose="02020603050405020304" pitchFamily="18" charset="0"/>
              </a:rPr>
              <a:t>Effectiveness</a:t>
            </a:r>
            <a:r>
              <a:rPr lang="en-ZA" sz="2400" dirty="0">
                <a:solidFill>
                  <a:schemeClr val="accent2">
                    <a:lumMod val="75000"/>
                  </a:schemeClr>
                </a:solidFill>
                <a:effectLst/>
                <a:ea typeface="Calibri" panose="020F0502020204030204" pitchFamily="34" charset="0"/>
                <a:cs typeface="Times New Roman" panose="02020603050405020304" pitchFamily="18" charset="0"/>
              </a:rPr>
              <a:t> is defined as the degree to which something is successful in producing a desired result, success.</a:t>
            </a:r>
          </a:p>
        </p:txBody>
      </p:sp>
      <p:pic>
        <p:nvPicPr>
          <p:cNvPr id="4" name="Picture 3" descr="Graphical user interface&#10;&#10;Description automatically generated with medium confidence">
            <a:extLst>
              <a:ext uri="{FF2B5EF4-FFF2-40B4-BE49-F238E27FC236}">
                <a16:creationId xmlns:a16="http://schemas.microsoft.com/office/drawing/2014/main" id="{01923A58-98E5-4890-9CF5-F53ED170DE3D}"/>
              </a:ext>
            </a:extLst>
          </p:cNvPr>
          <p:cNvPicPr>
            <a:picLocks noChangeAspect="1"/>
          </p:cNvPicPr>
          <p:nvPr/>
        </p:nvPicPr>
        <p:blipFill rotWithShape="1">
          <a:blip r:embed="rId3">
            <a:extLst>
              <a:ext uri="{28A0092B-C50C-407E-A947-70E740481C1C}">
                <a14:useLocalDpi xmlns:a14="http://schemas.microsoft.com/office/drawing/2010/main" val="0"/>
              </a:ext>
            </a:extLst>
          </a:blip>
          <a:srcRect l="5484" t="15233" r="50643" b="15528"/>
          <a:stretch/>
        </p:blipFill>
        <p:spPr bwMode="auto">
          <a:xfrm>
            <a:off x="159224" y="5124264"/>
            <a:ext cx="1831802" cy="1733736"/>
          </a:xfrm>
          <a:prstGeom prst="flowChartConnector">
            <a:avLst/>
          </a:prstGeom>
          <a:noFill/>
          <a:ln>
            <a:noFill/>
          </a:ln>
          <a:extLst>
            <a:ext uri="{53640926-AAD7-44D8-BBD7-CCE9431645EC}">
              <a14:shadowObscured xmlns:a14="http://schemas.microsoft.com/office/drawing/2010/main"/>
            </a:ext>
          </a:extLst>
        </p:spPr>
      </p:pic>
      <p:pic>
        <p:nvPicPr>
          <p:cNvPr id="6" name="Picture 5" descr="Graphical user interface&#10;&#10;Description automatically generated with medium confidence">
            <a:extLst>
              <a:ext uri="{FF2B5EF4-FFF2-40B4-BE49-F238E27FC236}">
                <a16:creationId xmlns:a16="http://schemas.microsoft.com/office/drawing/2014/main" id="{C36E087A-8E6F-42AF-AC60-D3163E6049F7}"/>
              </a:ext>
            </a:extLst>
          </p:cNvPr>
          <p:cNvPicPr>
            <a:picLocks noChangeAspect="1"/>
          </p:cNvPicPr>
          <p:nvPr/>
        </p:nvPicPr>
        <p:blipFill rotWithShape="1">
          <a:blip r:embed="rId3">
            <a:extLst>
              <a:ext uri="{28A0092B-C50C-407E-A947-70E740481C1C}">
                <a14:useLocalDpi xmlns:a14="http://schemas.microsoft.com/office/drawing/2010/main" val="0"/>
              </a:ext>
            </a:extLst>
          </a:blip>
          <a:srcRect l="52514" t="15233" r="5773" b="15528"/>
          <a:stretch/>
        </p:blipFill>
        <p:spPr bwMode="auto">
          <a:xfrm>
            <a:off x="159224" y="3283987"/>
            <a:ext cx="1740921" cy="1733736"/>
          </a:xfrm>
          <a:prstGeom prst="flowChartConnector">
            <a:avLst/>
          </a:prstGeom>
          <a:noFill/>
          <a:ln>
            <a:noFill/>
          </a:ln>
          <a:extLst>
            <a:ext uri="{53640926-AAD7-44D8-BBD7-CCE9431645EC}">
              <a14:shadowObscured xmlns:a14="http://schemas.microsoft.com/office/drawing/2010/main"/>
            </a:ext>
          </a:extLst>
        </p:spPr>
      </p:pic>
      <p:pic>
        <p:nvPicPr>
          <p:cNvPr id="2050" name="Picture 2" descr="✓ cost effective word free vector eps, cdr, ai, svg vector illustration  graphic art">
            <a:extLst>
              <a:ext uri="{FF2B5EF4-FFF2-40B4-BE49-F238E27FC236}">
                <a16:creationId xmlns:a16="http://schemas.microsoft.com/office/drawing/2014/main" id="{328C9ABD-5830-4936-A752-12B6301EA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74" y="200773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unge Rubber Stamp With Word Efficient,vector Illustration Royalty Free  Cliparts, Vectors, And Stock Illustration. Image 26731285.">
            <a:extLst>
              <a:ext uri="{FF2B5EF4-FFF2-40B4-BE49-F238E27FC236}">
                <a16:creationId xmlns:a16="http://schemas.microsoft.com/office/drawing/2014/main" id="{8F90DEE0-DC8B-4C41-A2AC-56E9F25FB9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75" y="443056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557EDF6E-E2F2-4F47-8094-8A634A34E335}"/>
              </a:ext>
            </a:extLst>
          </p:cNvPr>
          <p:cNvSpPr txBox="1">
            <a:spLocks/>
          </p:cNvSpPr>
          <p:nvPr/>
        </p:nvSpPr>
        <p:spPr>
          <a:xfrm>
            <a:off x="6199239" y="4400440"/>
            <a:ext cx="5442156" cy="18381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n-lt"/>
                <a:ea typeface="+mn-ea"/>
                <a:cs typeface="+mn-cs"/>
              </a:defRPr>
            </a:lvl1pPr>
            <a:lvl2pPr marL="283464" indent="-283464" algn="l" defTabSz="914400" rtl="0" eaLnBrk="1" latinLnBrk="0" hangingPunct="1">
              <a:lnSpc>
                <a:spcPct val="90000"/>
              </a:lnSpc>
              <a:spcBef>
                <a:spcPts val="1000"/>
              </a:spcBef>
              <a:buFont typeface="Arial" panose="020B0604020202020204"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pPr>
            <a:r>
              <a:rPr lang="en-ZA" sz="2400" dirty="0">
                <a:solidFill>
                  <a:schemeClr val="accent2">
                    <a:lumMod val="75000"/>
                  </a:schemeClr>
                </a:solidFill>
                <a:effectLst/>
                <a:ea typeface="Calibri" panose="020F0502020204030204" pitchFamily="34" charset="0"/>
                <a:cs typeface="Times New Roman" panose="02020603050405020304" pitchFamily="18" charset="0"/>
              </a:rPr>
              <a:t>Efficiency is defined as the ability to accomplish something with the least amount of wasted time, money, and effort or competency in performance</a:t>
            </a:r>
            <a:r>
              <a:rPr lang="en-ZA" sz="2400" dirty="0">
                <a:solidFill>
                  <a:schemeClr val="accent2">
                    <a:lumMod val="75000"/>
                  </a:schemeClr>
                </a:solidFill>
                <a:ea typeface="Calibri" panose="020F0502020204030204" pitchFamily="34" charset="0"/>
                <a:cs typeface="Times New Roman" panose="02020603050405020304" pitchFamily="18" charset="0"/>
              </a:rPr>
              <a:t>.</a:t>
            </a:r>
            <a:endParaRPr lang="en-ZA" sz="2400" dirty="0">
              <a:solidFill>
                <a:schemeClr val="accent2">
                  <a:lumMod val="75000"/>
                </a:schemeClr>
              </a:solidFill>
              <a:effectLst/>
              <a:ea typeface="Calibri" panose="020F0502020204030204" pitchFamily="34" charset="0"/>
              <a:cs typeface="Times New Roman" panose="02020603050405020304" pitchFamily="18" charset="0"/>
            </a:endParaRPr>
          </a:p>
        </p:txBody>
      </p:sp>
      <p:sp>
        <p:nvSpPr>
          <p:cNvPr id="9" name="Text Placeholder 2">
            <a:extLst>
              <a:ext uri="{FF2B5EF4-FFF2-40B4-BE49-F238E27FC236}">
                <a16:creationId xmlns:a16="http://schemas.microsoft.com/office/drawing/2014/main" id="{0194C89A-59A5-4117-AE53-248A9508C142}"/>
              </a:ext>
            </a:extLst>
          </p:cNvPr>
          <p:cNvSpPr txBox="1">
            <a:spLocks/>
          </p:cNvSpPr>
          <p:nvPr/>
        </p:nvSpPr>
        <p:spPr>
          <a:xfrm>
            <a:off x="3952873" y="974737"/>
            <a:ext cx="8067061" cy="82821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n-lt"/>
                <a:ea typeface="+mn-ea"/>
                <a:cs typeface="+mn-cs"/>
              </a:defRPr>
            </a:lvl1pPr>
            <a:lvl2pPr marL="283464" indent="-283464" algn="l" defTabSz="914400" rtl="0" eaLnBrk="1" latinLnBrk="0" hangingPunct="1">
              <a:lnSpc>
                <a:spcPct val="90000"/>
              </a:lnSpc>
              <a:spcBef>
                <a:spcPts val="1000"/>
              </a:spcBef>
              <a:buFont typeface="Arial" panose="020B0604020202020204"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15000"/>
              </a:lnSpc>
              <a:spcAft>
                <a:spcPts val="800"/>
              </a:spcAft>
            </a:pPr>
            <a:r>
              <a:rPr lang="en-ZA" sz="2400" dirty="0">
                <a:solidFill>
                  <a:schemeClr val="bg1"/>
                </a:solidFill>
                <a:ea typeface="Calibri" panose="020F0502020204030204" pitchFamily="34" charset="0"/>
                <a:cs typeface="Times New Roman" panose="02020603050405020304" pitchFamily="18" charset="0"/>
              </a:rPr>
              <a:t>These two words, although similar have two different meanings: </a:t>
            </a:r>
          </a:p>
        </p:txBody>
      </p:sp>
      <p:pic>
        <p:nvPicPr>
          <p:cNvPr id="2" name="Picture 1">
            <a:extLst>
              <a:ext uri="{FF2B5EF4-FFF2-40B4-BE49-F238E27FC236}">
                <a16:creationId xmlns:a16="http://schemas.microsoft.com/office/drawing/2014/main" id="{CBD75134-B370-7915-CA6E-BE882EA0B8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67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386459" y="633084"/>
            <a:ext cx="11225809" cy="1280936"/>
          </a:xfrm>
        </p:spPr>
        <p:txBody>
          <a:bodyPr>
            <a:normAutofit fontScale="90000"/>
          </a:bodyPr>
          <a:lstStyle/>
          <a:p>
            <a:r>
              <a:rPr lang="en-ZA" sz="4400" b="1" dirty="0">
                <a:solidFill>
                  <a:srgbClr val="FFFFFF"/>
                </a:solidFill>
                <a:effectLst/>
                <a:ea typeface="Times New Roman" panose="02020603050405020304" pitchFamily="18" charset="0"/>
                <a:cs typeface="Times New Roman" panose="02020603050405020304" pitchFamily="18" charset="0"/>
              </a:rPr>
              <a:t>What could YOU do to be more EFFICIENT and EFFECTIVE at school?</a:t>
            </a:r>
            <a:endParaRPr lang="en-US" b="1" dirty="0">
              <a:solidFill>
                <a:schemeClr val="tx1"/>
              </a:solidFill>
            </a:endParaRPr>
          </a:p>
        </p:txBody>
      </p:sp>
      <p:pic>
        <p:nvPicPr>
          <p:cNvPr id="5" name="Picture 4" descr="Graphical user interface&#10;&#10;Description automatically generated with medium confidence">
            <a:extLst>
              <a:ext uri="{FF2B5EF4-FFF2-40B4-BE49-F238E27FC236}">
                <a16:creationId xmlns:a16="http://schemas.microsoft.com/office/drawing/2014/main" id="{D020533D-84D4-47F5-BC79-8C4A1B4D9F69}"/>
              </a:ext>
            </a:extLst>
          </p:cNvPr>
          <p:cNvPicPr>
            <a:picLocks noChangeAspect="1"/>
          </p:cNvPicPr>
          <p:nvPr/>
        </p:nvPicPr>
        <p:blipFill rotWithShape="1">
          <a:blip r:embed="rId3">
            <a:extLst>
              <a:ext uri="{28A0092B-C50C-407E-A947-70E740481C1C}">
                <a14:useLocalDpi xmlns:a14="http://schemas.microsoft.com/office/drawing/2010/main" val="0"/>
              </a:ext>
            </a:extLst>
          </a:blip>
          <a:srcRect l="5484" t="15233" r="50643" b="15528"/>
          <a:stretch/>
        </p:blipFill>
        <p:spPr bwMode="auto">
          <a:xfrm>
            <a:off x="386459" y="4943981"/>
            <a:ext cx="1831802" cy="1733736"/>
          </a:xfrm>
          <a:prstGeom prst="flowChartConnector">
            <a:avLst/>
          </a:prstGeom>
          <a:noFill/>
          <a:ln>
            <a:noFill/>
          </a:ln>
          <a:extLst>
            <a:ext uri="{53640926-AAD7-44D8-BBD7-CCE9431645EC}">
              <a14:shadowObscured xmlns:a14="http://schemas.microsoft.com/office/drawing/2010/main"/>
            </a:ext>
          </a:extLst>
        </p:spPr>
      </p:pic>
      <p:pic>
        <p:nvPicPr>
          <p:cNvPr id="6" name="Picture 5" descr="Graphical user interface&#10;&#10;Description automatically generated with medium confidence">
            <a:extLst>
              <a:ext uri="{FF2B5EF4-FFF2-40B4-BE49-F238E27FC236}">
                <a16:creationId xmlns:a16="http://schemas.microsoft.com/office/drawing/2014/main" id="{2C7AB214-43B9-49E6-8AF6-721838DC0247}"/>
              </a:ext>
            </a:extLst>
          </p:cNvPr>
          <p:cNvPicPr>
            <a:picLocks noChangeAspect="1"/>
          </p:cNvPicPr>
          <p:nvPr/>
        </p:nvPicPr>
        <p:blipFill rotWithShape="1">
          <a:blip r:embed="rId3">
            <a:extLst>
              <a:ext uri="{28A0092B-C50C-407E-A947-70E740481C1C}">
                <a14:useLocalDpi xmlns:a14="http://schemas.microsoft.com/office/drawing/2010/main" val="0"/>
              </a:ext>
            </a:extLst>
          </a:blip>
          <a:srcRect l="52514" t="15233" r="5773" b="15528"/>
          <a:stretch/>
        </p:blipFill>
        <p:spPr bwMode="auto">
          <a:xfrm>
            <a:off x="368092" y="3141476"/>
            <a:ext cx="1740921" cy="1733736"/>
          </a:xfrm>
          <a:prstGeom prst="flowChartConnector">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FA8CA6A9-C4AD-95CD-3F1C-F619922BB3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close-up of a pen&#10;&#10;Description automatically generated with medium confidence">
            <a:extLst>
              <a:ext uri="{FF2B5EF4-FFF2-40B4-BE49-F238E27FC236}">
                <a16:creationId xmlns:a16="http://schemas.microsoft.com/office/drawing/2014/main" id="{6915A058-F3B8-AB6C-806E-740CA9B27763}"/>
              </a:ext>
            </a:extLst>
          </p:cNvPr>
          <p:cNvPicPr>
            <a:picLocks noChangeAspect="1"/>
          </p:cNvPicPr>
          <p:nvPr/>
        </p:nvPicPr>
        <p:blipFill>
          <a:blip r:embed="rId5"/>
          <a:stretch>
            <a:fillRect/>
          </a:stretch>
        </p:blipFill>
        <p:spPr>
          <a:xfrm>
            <a:off x="2552699" y="2091231"/>
            <a:ext cx="4936889" cy="3291259"/>
          </a:xfrm>
          <a:prstGeom prst="rect">
            <a:avLst/>
          </a:prstGeom>
        </p:spPr>
      </p:pic>
      <p:pic>
        <p:nvPicPr>
          <p:cNvPr id="7" name="Picture 6" descr="A picture containing outdoor, sky, sunset, person&#10;&#10;Description automatically generated">
            <a:extLst>
              <a:ext uri="{FF2B5EF4-FFF2-40B4-BE49-F238E27FC236}">
                <a16:creationId xmlns:a16="http://schemas.microsoft.com/office/drawing/2014/main" id="{289A2FC8-B292-A034-D9F3-ACC57C97A2A3}"/>
              </a:ext>
            </a:extLst>
          </p:cNvPr>
          <p:cNvPicPr>
            <a:picLocks noChangeAspect="1"/>
          </p:cNvPicPr>
          <p:nvPr/>
        </p:nvPicPr>
        <p:blipFill>
          <a:blip r:embed="rId6"/>
          <a:stretch>
            <a:fillRect/>
          </a:stretch>
        </p:blipFill>
        <p:spPr>
          <a:xfrm>
            <a:off x="7672638" y="3141476"/>
            <a:ext cx="4319154" cy="2879436"/>
          </a:xfrm>
          <a:prstGeom prst="rect">
            <a:avLst/>
          </a:prstGeom>
        </p:spPr>
      </p:pic>
    </p:spTree>
    <p:extLst>
      <p:ext uri="{BB962C8B-B14F-4D97-AF65-F5344CB8AC3E}">
        <p14:creationId xmlns:p14="http://schemas.microsoft.com/office/powerpoint/2010/main" val="372448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081DA-4028-4204-A51C-7F62D45B6450}"/>
              </a:ext>
            </a:extLst>
          </p:cNvPr>
          <p:cNvSpPr>
            <a:spLocks noGrp="1"/>
          </p:cNvSpPr>
          <p:nvPr>
            <p:ph type="title"/>
          </p:nvPr>
        </p:nvSpPr>
        <p:spPr>
          <a:xfrm>
            <a:off x="157322" y="254010"/>
            <a:ext cx="10045554" cy="1049964"/>
          </a:xfrm>
        </p:spPr>
        <p:txBody>
          <a:bodyPr>
            <a:noAutofit/>
          </a:bodyPr>
          <a:lstStyle/>
          <a:p>
            <a:pPr>
              <a:lnSpc>
                <a:spcPct val="115000"/>
              </a:lnSpc>
              <a:spcAft>
                <a:spcPts val="800"/>
              </a:spcAft>
            </a:pPr>
            <a:r>
              <a:rPr lang="en-ZA" sz="3200" b="1" dirty="0">
                <a:solidFill>
                  <a:schemeClr val="bg1"/>
                </a:solidFill>
                <a:effectLst/>
                <a:latin typeface="+mj-lt"/>
                <a:ea typeface="Calibri" panose="020F0502020204030204" pitchFamily="34" charset="0"/>
                <a:cs typeface="Times New Roman" panose="02020603050405020304" pitchFamily="18" charset="0"/>
              </a:rPr>
              <a:t>Things we can do to manage our time effectively and efficiently:</a:t>
            </a:r>
            <a:endParaRPr lang="en-ZA" sz="3200" dirty="0">
              <a:solidFill>
                <a:schemeClr val="bg1"/>
              </a:solidFill>
              <a:effectLst/>
              <a:latin typeface="+mj-lt"/>
              <a:ea typeface="Calibri" panose="020F0502020204030204" pitchFamily="34" charset="0"/>
              <a:cs typeface="Times New Roman" panose="02020603050405020304" pitchFamily="18" charset="0"/>
            </a:endParaRPr>
          </a:p>
        </p:txBody>
      </p:sp>
      <p:sp>
        <p:nvSpPr>
          <p:cNvPr id="9219" name="Rectangle 8">
            <a:extLst>
              <a:ext uri="{FF2B5EF4-FFF2-40B4-BE49-F238E27FC236}">
                <a16:creationId xmlns:a16="http://schemas.microsoft.com/office/drawing/2014/main" id="{A17D04F1-4318-4DD6-B27E-D66AE4D426B2}"/>
              </a:ext>
            </a:extLst>
          </p:cNvPr>
          <p:cNvSpPr>
            <a:spLocks noGrp="1" noChangeArrowheads="1"/>
          </p:cNvSpPr>
          <p:nvPr>
            <p:ph type="body" sz="quarter" idx="11"/>
          </p:nvPr>
        </p:nvSpPr>
        <p:spPr>
          <a:xfrm>
            <a:off x="500343" y="1552755"/>
            <a:ext cx="9506299" cy="4337452"/>
          </a:xfrm>
        </p:spPr>
        <p:txBody>
          <a:bodyPr wrap="square" anchor="t">
            <a:normAutofit fontScale="92500" lnSpcReduction="20000"/>
          </a:bodyPr>
          <a:lstStyle/>
          <a:p>
            <a:pPr marL="342900" lvl="0" indent="-342900">
              <a:lnSpc>
                <a:spcPct val="115000"/>
              </a:lnSpc>
              <a:buFont typeface="+mj-lt"/>
              <a:buAutoNum type="arabicPeriod"/>
            </a:pPr>
            <a:r>
              <a:rPr lang="en-ZA" sz="3200" b="0" dirty="0">
                <a:effectLst/>
                <a:ea typeface="Calibri" panose="020F0502020204030204" pitchFamily="34" charset="0"/>
                <a:cs typeface="Times New Roman" panose="02020603050405020304" pitchFamily="18" charset="0"/>
              </a:rPr>
              <a:t>Use a notepad or a diary.</a:t>
            </a:r>
          </a:p>
          <a:p>
            <a:pPr marL="342900" lvl="0" indent="-342900">
              <a:lnSpc>
                <a:spcPct val="115000"/>
              </a:lnSpc>
              <a:buFont typeface="+mj-lt"/>
              <a:buAutoNum type="arabicPeriod"/>
            </a:pPr>
            <a:r>
              <a:rPr lang="en-ZA" sz="3200" b="0" dirty="0">
                <a:effectLst/>
                <a:ea typeface="Calibri" panose="020F0502020204030204" pitchFamily="34" charset="0"/>
                <a:cs typeface="Times New Roman" panose="02020603050405020304" pitchFamily="18" charset="0"/>
              </a:rPr>
              <a:t>Getting enough sleep.</a:t>
            </a:r>
          </a:p>
          <a:p>
            <a:pPr marL="342900" lvl="0" indent="-342900">
              <a:lnSpc>
                <a:spcPct val="115000"/>
              </a:lnSpc>
              <a:buFont typeface="+mj-lt"/>
              <a:buAutoNum type="arabicPeriod"/>
            </a:pPr>
            <a:r>
              <a:rPr lang="en-ZA" sz="3200" b="0" dirty="0">
                <a:effectLst/>
                <a:ea typeface="Calibri" panose="020F0502020204030204" pitchFamily="34" charset="0"/>
                <a:cs typeface="Times New Roman" panose="02020603050405020304" pitchFamily="18" charset="0"/>
              </a:rPr>
              <a:t>Listening and concentrating during class.</a:t>
            </a:r>
          </a:p>
          <a:p>
            <a:pPr marL="342900" lvl="0" indent="-342900">
              <a:lnSpc>
                <a:spcPct val="115000"/>
              </a:lnSpc>
              <a:buFont typeface="+mj-lt"/>
              <a:buAutoNum type="arabicPeriod"/>
            </a:pPr>
            <a:r>
              <a:rPr lang="en-ZA" sz="3200" b="0" dirty="0">
                <a:effectLst/>
                <a:ea typeface="Calibri" panose="020F0502020204030204" pitchFamily="34" charset="0"/>
                <a:cs typeface="Times New Roman" panose="02020603050405020304" pitchFamily="18" charset="0"/>
              </a:rPr>
              <a:t>Revision.</a:t>
            </a:r>
          </a:p>
          <a:p>
            <a:pPr marL="342900" lvl="0" indent="-342900">
              <a:lnSpc>
                <a:spcPct val="115000"/>
              </a:lnSpc>
              <a:spcAft>
                <a:spcPts val="800"/>
              </a:spcAft>
              <a:buFont typeface="+mj-lt"/>
              <a:buAutoNum type="arabicPeriod"/>
            </a:pPr>
            <a:r>
              <a:rPr lang="en-ZA" sz="3200" b="0" dirty="0">
                <a:effectLst/>
                <a:ea typeface="Calibri" panose="020F0502020204030204" pitchFamily="34" charset="0"/>
                <a:cs typeface="Times New Roman" panose="02020603050405020304" pitchFamily="18" charset="0"/>
              </a:rPr>
              <a:t>Organising and planning.</a:t>
            </a:r>
          </a:p>
          <a:p>
            <a:pPr marL="342900" indent="-342900">
              <a:lnSpc>
                <a:spcPct val="107000"/>
              </a:lnSpc>
              <a:spcAft>
                <a:spcPts val="800"/>
              </a:spcAft>
              <a:buFont typeface="+mj-lt"/>
              <a:buAutoNum type="arabicPeriod"/>
            </a:pPr>
            <a:r>
              <a:rPr lang="en-ZA" sz="3200" b="0" dirty="0">
                <a:effectLst/>
                <a:ea typeface="Calibri" panose="020F0502020204030204" pitchFamily="34" charset="0"/>
                <a:cs typeface="Times New Roman" panose="02020603050405020304" pitchFamily="18" charset="0"/>
              </a:rPr>
              <a:t>Trying to enjoy studying</a:t>
            </a:r>
          </a:p>
          <a:p>
            <a:pPr marL="342900" lvl="0" indent="-342900">
              <a:lnSpc>
                <a:spcPct val="115000"/>
              </a:lnSpc>
              <a:spcAft>
                <a:spcPts val="800"/>
              </a:spcAft>
              <a:buFont typeface="+mj-lt"/>
              <a:buAutoNum type="arabicPeriod"/>
            </a:pPr>
            <a:r>
              <a:rPr lang="en-ZA" sz="3200" b="0" dirty="0">
                <a:effectLst/>
                <a:ea typeface="Calibri" panose="020F0502020204030204" pitchFamily="34" charset="0"/>
                <a:cs typeface="Times New Roman" panose="02020603050405020304" pitchFamily="18" charset="0"/>
              </a:rPr>
              <a:t>Not procrastinating.</a:t>
            </a:r>
          </a:p>
          <a:p>
            <a:endParaRPr lang="en-US" altLang="en-US" dirty="0"/>
          </a:p>
        </p:txBody>
      </p:sp>
      <p:pic>
        <p:nvPicPr>
          <p:cNvPr id="6" name="Picture 5" descr="Graphical user interface&#10;&#10;Description automatically generated with medium confidence">
            <a:extLst>
              <a:ext uri="{FF2B5EF4-FFF2-40B4-BE49-F238E27FC236}">
                <a16:creationId xmlns:a16="http://schemas.microsoft.com/office/drawing/2014/main" id="{5B7E1CBF-2FFC-4D73-AD84-5F95DFA0D844}"/>
              </a:ext>
            </a:extLst>
          </p:cNvPr>
          <p:cNvPicPr>
            <a:picLocks noChangeAspect="1"/>
          </p:cNvPicPr>
          <p:nvPr/>
        </p:nvPicPr>
        <p:blipFill rotWithShape="1">
          <a:blip r:embed="rId3">
            <a:extLst>
              <a:ext uri="{28A0092B-C50C-407E-A947-70E740481C1C}">
                <a14:useLocalDpi xmlns:a14="http://schemas.microsoft.com/office/drawing/2010/main" val="0"/>
              </a:ext>
            </a:extLst>
          </a:blip>
          <a:srcRect l="5484" t="15233" r="50643" b="15528"/>
          <a:stretch/>
        </p:blipFill>
        <p:spPr bwMode="auto">
          <a:xfrm>
            <a:off x="10293757" y="2562132"/>
            <a:ext cx="1831802" cy="1733736"/>
          </a:xfrm>
          <a:prstGeom prst="flowChartConnector">
            <a:avLst/>
          </a:prstGeom>
          <a:noFill/>
          <a:ln>
            <a:noFill/>
          </a:ln>
          <a:extLst>
            <a:ext uri="{53640926-AAD7-44D8-BBD7-CCE9431645EC}">
              <a14:shadowObscured xmlns:a14="http://schemas.microsoft.com/office/drawing/2010/main"/>
            </a:ext>
          </a:extLst>
        </p:spPr>
      </p:pic>
      <p:pic>
        <p:nvPicPr>
          <p:cNvPr id="7" name="Picture 6" descr="Graphical user interface&#10;&#10;Description automatically generated with medium confidence">
            <a:extLst>
              <a:ext uri="{FF2B5EF4-FFF2-40B4-BE49-F238E27FC236}">
                <a16:creationId xmlns:a16="http://schemas.microsoft.com/office/drawing/2014/main" id="{F795CE4D-8538-43CD-B68A-ACDC0E7A1D28}"/>
              </a:ext>
            </a:extLst>
          </p:cNvPr>
          <p:cNvPicPr>
            <a:picLocks noChangeAspect="1"/>
          </p:cNvPicPr>
          <p:nvPr/>
        </p:nvPicPr>
        <p:blipFill rotWithShape="1">
          <a:blip r:embed="rId3">
            <a:extLst>
              <a:ext uri="{28A0092B-C50C-407E-A947-70E740481C1C}">
                <a14:useLocalDpi xmlns:a14="http://schemas.microsoft.com/office/drawing/2010/main" val="0"/>
              </a:ext>
            </a:extLst>
          </a:blip>
          <a:srcRect l="52514" t="15233" r="5773" b="15528"/>
          <a:stretch/>
        </p:blipFill>
        <p:spPr bwMode="auto">
          <a:xfrm>
            <a:off x="10293757" y="778992"/>
            <a:ext cx="1740921" cy="1733736"/>
          </a:xfrm>
          <a:prstGeom prst="flowChartConnector">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D1E985EE-ABD2-E967-46FB-2EF437A8F9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66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839344-185E-41C8-994C-A1BD976EF113}"/>
              </a:ext>
            </a:extLst>
          </p:cNvPr>
          <p:cNvSpPr>
            <a:spLocks noGrp="1"/>
          </p:cNvSpPr>
          <p:nvPr>
            <p:ph type="title"/>
          </p:nvPr>
        </p:nvSpPr>
        <p:spPr>
          <a:xfrm>
            <a:off x="212816" y="408883"/>
            <a:ext cx="8189312" cy="1267517"/>
          </a:xfrm>
        </p:spPr>
        <p:txBody>
          <a:bodyPr>
            <a:noAutofit/>
          </a:bodyPr>
          <a:lstStyle/>
          <a:p>
            <a:pPr>
              <a:lnSpc>
                <a:spcPct val="107000"/>
              </a:lnSpc>
              <a:spcAft>
                <a:spcPts val="800"/>
              </a:spcAft>
            </a:pPr>
            <a:r>
              <a:rPr lang="en-ZA" sz="3200" b="1" dirty="0">
                <a:solidFill>
                  <a:srgbClr val="FFFFFF"/>
                </a:solidFill>
                <a:effectLst/>
                <a:latin typeface="+mj-lt"/>
                <a:ea typeface="Times New Roman" panose="02020603050405020304" pitchFamily="18" charset="0"/>
                <a:cs typeface="Times New Roman" panose="02020603050405020304" pitchFamily="18" charset="0"/>
              </a:rPr>
              <a:t>Which of the 7 strategies above could YOU put in place to assist you in Grade 9?</a:t>
            </a:r>
            <a:endParaRPr lang="en-ZA" sz="3200" dirty="0">
              <a:effectLst/>
              <a:latin typeface="+mj-lt"/>
              <a:ea typeface="Calibri" panose="020F0502020204030204" pitchFamily="34" charset="0"/>
              <a:cs typeface="Times New Roman" panose="02020603050405020304" pitchFamily="18" charset="0"/>
            </a:endParaRPr>
          </a:p>
        </p:txBody>
      </p:sp>
      <p:pic>
        <p:nvPicPr>
          <p:cNvPr id="4" name="Picture 3" descr="Graphical user interface&#10;&#10;Description automatically generated with medium confidence">
            <a:extLst>
              <a:ext uri="{FF2B5EF4-FFF2-40B4-BE49-F238E27FC236}">
                <a16:creationId xmlns:a16="http://schemas.microsoft.com/office/drawing/2014/main" id="{0F6C7052-E002-47B4-9CAF-80B524C43000}"/>
              </a:ext>
            </a:extLst>
          </p:cNvPr>
          <p:cNvPicPr>
            <a:picLocks noChangeAspect="1"/>
          </p:cNvPicPr>
          <p:nvPr/>
        </p:nvPicPr>
        <p:blipFill rotWithShape="1">
          <a:blip r:embed="rId3">
            <a:extLst>
              <a:ext uri="{28A0092B-C50C-407E-A947-70E740481C1C}">
                <a14:useLocalDpi xmlns:a14="http://schemas.microsoft.com/office/drawing/2010/main" val="0"/>
              </a:ext>
            </a:extLst>
          </a:blip>
          <a:srcRect l="5484" t="15233" r="50643" b="15528"/>
          <a:stretch/>
        </p:blipFill>
        <p:spPr bwMode="auto">
          <a:xfrm>
            <a:off x="10117055" y="3210245"/>
            <a:ext cx="1831802" cy="1733736"/>
          </a:xfrm>
          <a:prstGeom prst="flowChartConnector">
            <a:avLst/>
          </a:prstGeom>
          <a:noFill/>
          <a:ln>
            <a:noFill/>
          </a:ln>
          <a:extLst>
            <a:ext uri="{53640926-AAD7-44D8-BBD7-CCE9431645EC}">
              <a14:shadowObscured xmlns:a14="http://schemas.microsoft.com/office/drawing/2010/main"/>
            </a:ext>
          </a:extLst>
        </p:spPr>
      </p:pic>
      <p:pic>
        <p:nvPicPr>
          <p:cNvPr id="5" name="Picture 4" descr="Graphical user interface&#10;&#10;Description automatically generated with medium confidence">
            <a:extLst>
              <a:ext uri="{FF2B5EF4-FFF2-40B4-BE49-F238E27FC236}">
                <a16:creationId xmlns:a16="http://schemas.microsoft.com/office/drawing/2014/main" id="{DE35DFF6-3F4A-41ED-827F-9BB4C3C191CD}"/>
              </a:ext>
            </a:extLst>
          </p:cNvPr>
          <p:cNvPicPr>
            <a:picLocks noChangeAspect="1"/>
          </p:cNvPicPr>
          <p:nvPr/>
        </p:nvPicPr>
        <p:blipFill rotWithShape="1">
          <a:blip r:embed="rId3">
            <a:extLst>
              <a:ext uri="{28A0092B-C50C-407E-A947-70E740481C1C}">
                <a14:useLocalDpi xmlns:a14="http://schemas.microsoft.com/office/drawing/2010/main" val="0"/>
              </a:ext>
            </a:extLst>
          </a:blip>
          <a:srcRect l="52514" t="15233" r="5773" b="15528"/>
          <a:stretch/>
        </p:blipFill>
        <p:spPr bwMode="auto">
          <a:xfrm>
            <a:off x="10211618" y="4943981"/>
            <a:ext cx="1740921" cy="1733736"/>
          </a:xfrm>
          <a:prstGeom prst="flowChartConnector">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B1173DBC-A145-FABC-3ADB-B99AC7CE71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hape&#10;&#10;Description automatically generated">
            <a:extLst>
              <a:ext uri="{FF2B5EF4-FFF2-40B4-BE49-F238E27FC236}">
                <a16:creationId xmlns:a16="http://schemas.microsoft.com/office/drawing/2014/main" id="{6CF426F2-B3C4-AFD1-A446-7D2947BBD576}"/>
              </a:ext>
            </a:extLst>
          </p:cNvPr>
          <p:cNvPicPr>
            <a:picLocks noChangeAspect="1"/>
          </p:cNvPicPr>
          <p:nvPr/>
        </p:nvPicPr>
        <p:blipFill>
          <a:blip r:embed="rId5"/>
          <a:stretch>
            <a:fillRect/>
          </a:stretch>
        </p:blipFill>
        <p:spPr>
          <a:xfrm>
            <a:off x="239461" y="1690754"/>
            <a:ext cx="7709584" cy="4772717"/>
          </a:xfrm>
          <a:prstGeom prst="rect">
            <a:avLst/>
          </a:prstGeom>
        </p:spPr>
      </p:pic>
    </p:spTree>
    <p:extLst>
      <p:ext uri="{BB962C8B-B14F-4D97-AF65-F5344CB8AC3E}">
        <p14:creationId xmlns:p14="http://schemas.microsoft.com/office/powerpoint/2010/main" val="309943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Custom 24">
      <a:dk1>
        <a:srgbClr val="000000"/>
      </a:dk1>
      <a:lt1>
        <a:srgbClr val="FFFFFF"/>
      </a:lt1>
      <a:dk2>
        <a:srgbClr val="000000"/>
      </a:dk2>
      <a:lt2>
        <a:srgbClr val="E6E6E6"/>
      </a:lt2>
      <a:accent1>
        <a:srgbClr val="264653"/>
      </a:accent1>
      <a:accent2>
        <a:srgbClr val="2A9D8F"/>
      </a:accent2>
      <a:accent3>
        <a:srgbClr val="E9C46A"/>
      </a:accent3>
      <a:accent4>
        <a:srgbClr val="F4A261"/>
      </a:accent4>
      <a:accent5>
        <a:srgbClr val="E76F51"/>
      </a:accent5>
      <a:accent6>
        <a:srgbClr val="FFFFFF"/>
      </a:accent6>
      <a:hlink>
        <a:srgbClr val="FFFFFF"/>
      </a:hlink>
      <a:folHlink>
        <a:srgbClr val="FFFFFF"/>
      </a:folHlink>
    </a:clrScheme>
    <a:fontScheme name="Heritage and History">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ck History Month_TM10103076_Win32_LH_v4" id="{5AE25372-5B71-4B3F-A332-C4D84C968E46}" vid="{07F4610E-88B6-4CC8-AAA7-899DFEA9E17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FAAC47-BD84-465D-B982-7A75BCC08F7D}">
  <ds:schemaRefs>
    <ds:schemaRef ds:uri="http://schemas.microsoft.com/sharepoint/v3/contenttype/forms"/>
  </ds:schemaRefs>
</ds:datastoreItem>
</file>

<file path=customXml/itemProps2.xml><?xml version="1.0" encoding="utf-8"?>
<ds:datastoreItem xmlns:ds="http://schemas.openxmlformats.org/officeDocument/2006/customXml" ds:itemID="{0F89EEA4-141F-4066-B57B-E44468FB3D6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A8A967B1-A0A0-415E-82CC-A85AEE3A67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Black History Month presentation</Template>
  <TotalTime>3570</TotalTime>
  <Words>1276</Words>
  <Application>Microsoft Office PowerPoint</Application>
  <PresentationFormat>Widescreen</PresentationFormat>
  <Paragraphs>115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Segoe UI</vt:lpstr>
      <vt:lpstr>Symbol</vt:lpstr>
      <vt:lpstr>2_Office Theme</vt:lpstr>
      <vt:lpstr>ORGANISATION</vt:lpstr>
      <vt:lpstr>Consider this:</vt:lpstr>
      <vt:lpstr>Organisation:</vt:lpstr>
      <vt:lpstr>Let's look at Sally’s situation: </vt:lpstr>
      <vt:lpstr>How can she organise her time? </vt:lpstr>
      <vt:lpstr>Effective vs Efficient  </vt:lpstr>
      <vt:lpstr>What could YOU do to be more EFFICIENT and EFFECTIVE at school?</vt:lpstr>
      <vt:lpstr>Things we can do to manage our time effectively and efficiently:</vt:lpstr>
      <vt:lpstr>Which of the 7 strategies above could YOU put in place to assist you in Grade 9?</vt:lpstr>
      <vt:lpstr>Activity:</vt:lpstr>
      <vt:lpstr>5 TIME-MANAGEMENT TIPS EVERY TEEN SHOULD KNOW</vt:lpstr>
      <vt:lpstr>Reflection: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History Month</dc:title>
  <dc:subject/>
  <dc:creator>Kerri Cunningham</dc:creator>
  <cp:keywords/>
  <dc:description/>
  <cp:lastModifiedBy>Carsten Gertz</cp:lastModifiedBy>
  <cp:revision>11</cp:revision>
  <dcterms:created xsi:type="dcterms:W3CDTF">2022-02-13T12:18:09Z</dcterms:created>
  <dcterms:modified xsi:type="dcterms:W3CDTF">2022-11-21T06:24:34Z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