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2" r:id="rId2"/>
    <p:sldId id="273" r:id="rId3"/>
    <p:sldId id="288" r:id="rId4"/>
    <p:sldId id="266" r:id="rId5"/>
    <p:sldId id="284" r:id="rId6"/>
    <p:sldId id="286" r:id="rId7"/>
    <p:sldId id="287" r:id="rId8"/>
    <p:sldId id="285"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ANN PRINGLE" initials="LP" lastIdx="1" clrIdx="0">
    <p:extLst>
      <p:ext uri="{19B8F6BF-5375-455C-9EA6-DF929625EA0E}">
        <p15:presenceInfo xmlns:p15="http://schemas.microsoft.com/office/powerpoint/2012/main" userId="LEIGH-ANN PRING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74023" autoAdjust="0"/>
  </p:normalViewPr>
  <p:slideViewPr>
    <p:cSldViewPr snapToGrid="0">
      <p:cViewPr varScale="1">
        <p:scale>
          <a:sx n="84" d="100"/>
          <a:sy n="84" d="100"/>
        </p:scale>
        <p:origin x="1632" y="120"/>
      </p:cViewPr>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1-3 </a:t>
            </a:r>
            <a:r>
              <a:rPr lang="en-ZA" dirty="0" err="1"/>
              <a:t>Ineiding</a:t>
            </a:r>
            <a:r>
              <a:rPr lang="en-ZA" baseline="0" dirty="0"/>
              <a:t> </a:t>
            </a:r>
            <a:r>
              <a:rPr lang="en-ZA" dirty="0"/>
              <a:t>- 5min</a:t>
            </a:r>
          </a:p>
          <a:p>
            <a:r>
              <a:rPr lang="en-ZA" dirty="0"/>
              <a:t>Welkom</a:t>
            </a:r>
            <a:r>
              <a:rPr lang="en-ZA" baseline="0" dirty="0"/>
              <a:t> </a:t>
            </a:r>
            <a:r>
              <a:rPr lang="en-ZA" baseline="0" dirty="0" err="1"/>
              <a:t>terug</a:t>
            </a:r>
            <a:r>
              <a:rPr lang="en-ZA" baseline="0" dirty="0"/>
              <a:t> in die </a:t>
            </a:r>
            <a:r>
              <a:rPr lang="en-ZA" baseline="0" dirty="0" err="1"/>
              <a:t>klas</a:t>
            </a:r>
            <a:r>
              <a:rPr lang="en-ZA" dirty="0"/>
              <a:t>. </a:t>
            </a:r>
            <a:r>
              <a:rPr lang="en-ZA" dirty="0" err="1"/>
              <a:t>Kom</a:t>
            </a:r>
            <a:r>
              <a:rPr lang="en-ZA" baseline="0" dirty="0"/>
              <a:t> </a:t>
            </a:r>
            <a:r>
              <a:rPr lang="en-ZA" baseline="0" dirty="0" err="1"/>
              <a:t>ons</a:t>
            </a:r>
            <a:r>
              <a:rPr lang="en-ZA" baseline="0" dirty="0"/>
              <a:t> begin</a:t>
            </a:r>
            <a:r>
              <a:rPr lang="en-ZA" dirty="0"/>
              <a:t>!</a:t>
            </a:r>
          </a:p>
          <a:p>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1</a:t>
            </a:fld>
            <a:endParaRPr lang="en-ZA"/>
          </a:p>
        </p:txBody>
      </p:sp>
    </p:spTree>
    <p:extLst>
      <p:ext uri="{BB962C8B-B14F-4D97-AF65-F5344CB8AC3E}">
        <p14:creationId xmlns:p14="http://schemas.microsoft.com/office/powerpoint/2010/main" val="353057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a:t>
            </a:r>
          </a:p>
          <a:p>
            <a:endParaRPr lang="en-ZA" dirty="0"/>
          </a:p>
          <a:p>
            <a:r>
              <a:rPr lang="af-ZA" dirty="0"/>
              <a:t>In</a:t>
            </a:r>
            <a:r>
              <a:rPr lang="af-ZA" baseline="0" dirty="0"/>
              <a:t> die l</a:t>
            </a:r>
            <a:r>
              <a:rPr lang="af-ZA" dirty="0"/>
              <a:t>aaste les het ons gekyk na die verskillende soorte stressors en hoe hulle jou kan beïnvloed. Kom ons neem twee minute om te sien hoe dit met jou gaan. Kies in julle groepe EEN van die gesigte uit </a:t>
            </a:r>
            <a:r>
              <a:rPr lang="af-ZA" b="1" i="1" u="sng" dirty="0"/>
              <a:t>Les 1 – Werkkaart</a:t>
            </a:r>
            <a:r>
              <a:rPr lang="af-ZA" b="1" i="1" u="sng" baseline="0" dirty="0"/>
              <a:t> </a:t>
            </a:r>
            <a:r>
              <a:rPr lang="af-ZA" b="1" i="1" u="sng" dirty="0"/>
              <a:t>Aktiwiteit 2</a:t>
            </a:r>
            <a:r>
              <a:rPr lang="af-ZA" b="1" i="1" u="none" dirty="0"/>
              <a:t> </a:t>
            </a:r>
            <a:r>
              <a:rPr lang="af-ZA" b="0" u="none" dirty="0"/>
              <a:t>(</a:t>
            </a:r>
            <a:r>
              <a:rPr lang="af-ZA" dirty="0"/>
              <a:t>wat ons tydens</a:t>
            </a:r>
            <a:r>
              <a:rPr lang="af-ZA" baseline="0" dirty="0"/>
              <a:t> die vorige les vltooi het)</a:t>
            </a:r>
            <a:r>
              <a:rPr lang="af-ZA" dirty="0"/>
              <a:t> om te beoordeel hoe julle tans vaar in die volgende areas:</a:t>
            </a:r>
          </a:p>
          <a:p>
            <a:endParaRPr lang="en-ZA" dirty="0"/>
          </a:p>
          <a:p>
            <a:r>
              <a:rPr lang="en-ZA" dirty="0" err="1"/>
              <a:t>Onthou</a:t>
            </a:r>
            <a:r>
              <a:rPr lang="en-ZA" dirty="0"/>
              <a:t>:</a:t>
            </a:r>
          </a:p>
          <a:p>
            <a:r>
              <a:rPr lang="en-ZA" dirty="0"/>
              <a:t>1 = </a:t>
            </a:r>
            <a:r>
              <a:rPr lang="en-ZA" dirty="0" err="1"/>
              <a:t>Ek</a:t>
            </a:r>
            <a:r>
              <a:rPr lang="en-ZA" dirty="0"/>
              <a:t> </a:t>
            </a:r>
            <a:r>
              <a:rPr lang="en-ZA" dirty="0" err="1"/>
              <a:t>voel</a:t>
            </a:r>
            <a:r>
              <a:rPr lang="en-ZA" dirty="0"/>
              <a:t> </a:t>
            </a:r>
            <a:r>
              <a:rPr lang="en-ZA" dirty="0" err="1"/>
              <a:t>kalm</a:t>
            </a:r>
            <a:r>
              <a:rPr lang="en-ZA" baseline="0" dirty="0"/>
              <a:t> </a:t>
            </a:r>
            <a:r>
              <a:rPr lang="en-ZA" baseline="0" dirty="0" err="1"/>
              <a:t>en</a:t>
            </a:r>
            <a:r>
              <a:rPr lang="en-ZA" baseline="0" dirty="0"/>
              <a:t> </a:t>
            </a:r>
            <a:r>
              <a:rPr lang="en-ZA" baseline="0" dirty="0" err="1"/>
              <a:t>ontspanne</a:t>
            </a:r>
            <a:r>
              <a:rPr lang="en-ZA" baseline="0" dirty="0"/>
              <a:t>.</a:t>
            </a:r>
            <a:endParaRPr lang="en-ZA" dirty="0"/>
          </a:p>
          <a:p>
            <a:r>
              <a:rPr lang="en-ZA" dirty="0"/>
              <a:t>2 = </a:t>
            </a:r>
            <a:r>
              <a:rPr lang="en-ZA" dirty="0" err="1"/>
              <a:t>Ek</a:t>
            </a:r>
            <a:r>
              <a:rPr lang="en-ZA" dirty="0"/>
              <a:t> </a:t>
            </a:r>
            <a:r>
              <a:rPr lang="en-ZA" dirty="0" err="1"/>
              <a:t>voel</a:t>
            </a:r>
            <a:r>
              <a:rPr lang="en-ZA" dirty="0"/>
              <a:t> 'n </a:t>
            </a:r>
            <a:r>
              <a:rPr lang="en-ZA" dirty="0" err="1"/>
              <a:t>bietjie</a:t>
            </a:r>
            <a:r>
              <a:rPr lang="en-ZA" dirty="0"/>
              <a:t> </a:t>
            </a:r>
            <a:r>
              <a:rPr lang="en-ZA" dirty="0" err="1"/>
              <a:t>ongemaklik</a:t>
            </a:r>
            <a:r>
              <a:rPr lang="en-ZA" dirty="0"/>
              <a:t> </a:t>
            </a:r>
            <a:r>
              <a:rPr lang="en-ZA" dirty="0" err="1"/>
              <a:t>en</a:t>
            </a:r>
            <a:r>
              <a:rPr lang="en-ZA" dirty="0"/>
              <a:t> </a:t>
            </a:r>
            <a:r>
              <a:rPr lang="en-ZA" dirty="0" err="1"/>
              <a:t>daar</a:t>
            </a:r>
            <a:r>
              <a:rPr lang="en-ZA" dirty="0"/>
              <a:t> is 'n </a:t>
            </a:r>
            <a:r>
              <a:rPr lang="en-ZA" dirty="0" err="1"/>
              <a:t>paar</a:t>
            </a:r>
            <a:r>
              <a:rPr lang="en-ZA" dirty="0"/>
              <a:t> dinge in my </a:t>
            </a:r>
            <a:r>
              <a:rPr lang="en-ZA" dirty="0" err="1"/>
              <a:t>gedagtes</a:t>
            </a:r>
            <a:r>
              <a:rPr lang="en-ZA" dirty="0"/>
              <a:t>.</a:t>
            </a:r>
          </a:p>
          <a:p>
            <a:r>
              <a:rPr lang="en-ZA" dirty="0"/>
              <a:t>3 = </a:t>
            </a:r>
            <a:r>
              <a:rPr lang="en-ZA" dirty="0" err="1"/>
              <a:t>Ek</a:t>
            </a:r>
            <a:r>
              <a:rPr lang="en-ZA" dirty="0"/>
              <a:t> </a:t>
            </a:r>
            <a:r>
              <a:rPr lang="en-ZA" dirty="0" err="1"/>
              <a:t>voel</a:t>
            </a:r>
            <a:r>
              <a:rPr lang="en-ZA" dirty="0"/>
              <a:t> 'n </a:t>
            </a:r>
            <a:r>
              <a:rPr lang="en-ZA" dirty="0" err="1"/>
              <a:t>bietjie</a:t>
            </a:r>
            <a:r>
              <a:rPr lang="en-ZA" dirty="0"/>
              <a:t> </a:t>
            </a:r>
            <a:r>
              <a:rPr lang="en-ZA" dirty="0" err="1"/>
              <a:t>gestres</a:t>
            </a:r>
            <a:r>
              <a:rPr lang="en-ZA" dirty="0"/>
              <a:t>.</a:t>
            </a:r>
          </a:p>
          <a:p>
            <a:r>
              <a:rPr lang="en-ZA" dirty="0"/>
              <a:t>4 = </a:t>
            </a:r>
            <a:r>
              <a:rPr lang="en-ZA" dirty="0" err="1"/>
              <a:t>Ek</a:t>
            </a:r>
            <a:r>
              <a:rPr lang="en-ZA" dirty="0"/>
              <a:t> is </a:t>
            </a:r>
            <a:r>
              <a:rPr lang="en-ZA" dirty="0" err="1"/>
              <a:t>nou</a:t>
            </a:r>
            <a:r>
              <a:rPr lang="en-ZA" dirty="0"/>
              <a:t> </a:t>
            </a:r>
            <a:r>
              <a:rPr lang="en-ZA" dirty="0" err="1"/>
              <a:t>eintlik</a:t>
            </a:r>
            <a:r>
              <a:rPr lang="en-ZA" dirty="0"/>
              <a:t> </a:t>
            </a:r>
            <a:r>
              <a:rPr lang="en-ZA" dirty="0" err="1"/>
              <a:t>nogal</a:t>
            </a:r>
            <a:r>
              <a:rPr lang="en-ZA" dirty="0"/>
              <a:t> </a:t>
            </a:r>
            <a:r>
              <a:rPr lang="en-ZA" dirty="0" err="1"/>
              <a:t>ontsteld</a:t>
            </a:r>
            <a:r>
              <a:rPr lang="en-ZA" dirty="0"/>
              <a:t>.</a:t>
            </a:r>
          </a:p>
          <a:p>
            <a:r>
              <a:rPr lang="en-ZA" dirty="0"/>
              <a:t>5 = </a:t>
            </a:r>
            <a:r>
              <a:rPr lang="en-ZA" dirty="0" err="1"/>
              <a:t>Ek</a:t>
            </a:r>
            <a:r>
              <a:rPr lang="en-ZA" dirty="0"/>
              <a:t> </a:t>
            </a:r>
            <a:r>
              <a:rPr lang="en-ZA" dirty="0" err="1"/>
              <a:t>gaan</a:t>
            </a:r>
            <a:r>
              <a:rPr lang="en-ZA" dirty="0"/>
              <a:t> </a:t>
            </a:r>
            <a:r>
              <a:rPr lang="en-ZA" dirty="0" err="1"/>
              <a:t>ontplof</a:t>
            </a:r>
            <a:r>
              <a:rPr lang="en-ZA" dirty="0"/>
              <a:t>!</a:t>
            </a:r>
          </a:p>
          <a:p>
            <a:endParaRPr lang="en-ZA" dirty="0"/>
          </a:p>
          <a:p>
            <a:r>
              <a:rPr lang="en-ZA" b="1" dirty="0" err="1"/>
              <a:t>Oordeelareas</a:t>
            </a:r>
            <a:r>
              <a:rPr lang="en-ZA" b="1" dirty="0"/>
              <a:t>:</a:t>
            </a:r>
          </a:p>
          <a:p>
            <a:pPr marL="171450" indent="-171450">
              <a:buFont typeface="Arial" panose="020B0604020202020204" pitchFamily="34" charset="0"/>
              <a:buChar char="•"/>
            </a:pPr>
            <a:r>
              <a:rPr lang="en-ZA" dirty="0" err="1"/>
              <a:t>Vriendskappe</a:t>
            </a:r>
            <a:endParaRPr lang="en-ZA" dirty="0"/>
          </a:p>
          <a:p>
            <a:pPr marL="171450" indent="-171450">
              <a:buFont typeface="Arial" panose="020B0604020202020204" pitchFamily="34" charset="0"/>
              <a:buChar char="•"/>
            </a:pPr>
            <a:r>
              <a:rPr lang="en-ZA" dirty="0" err="1"/>
              <a:t>Skoolwerk</a:t>
            </a:r>
            <a:endParaRPr lang="en-ZA" dirty="0"/>
          </a:p>
          <a:p>
            <a:pPr marL="171450" indent="-171450">
              <a:buFont typeface="Arial" panose="020B0604020202020204" pitchFamily="34" charset="0"/>
              <a:buChar char="•"/>
            </a:pPr>
            <a:r>
              <a:rPr lang="en-ZA" dirty="0" err="1"/>
              <a:t>Familie</a:t>
            </a:r>
            <a:endParaRPr lang="en-ZA" dirty="0"/>
          </a:p>
          <a:p>
            <a:pPr marL="171450" indent="-171450">
              <a:buFont typeface="Arial" panose="020B0604020202020204" pitchFamily="34" charset="0"/>
              <a:buChar char="•"/>
            </a:pPr>
            <a:r>
              <a:rPr lang="en-ZA" dirty="0" err="1"/>
              <a:t>Finansiële</a:t>
            </a:r>
            <a:r>
              <a:rPr lang="en-ZA" dirty="0"/>
              <a:t> </a:t>
            </a:r>
            <a:r>
              <a:rPr lang="en-ZA" dirty="0" err="1"/>
              <a:t>bekommernisse</a:t>
            </a:r>
            <a:endParaRPr lang="en-ZA" dirty="0"/>
          </a:p>
          <a:p>
            <a:pPr marL="171450" indent="-171450">
              <a:buFont typeface="Arial" panose="020B0604020202020204" pitchFamily="34" charset="0"/>
              <a:buChar char="•"/>
            </a:pPr>
            <a:r>
              <a:rPr lang="en-ZA" dirty="0" err="1"/>
              <a:t>Omgewing</a:t>
            </a:r>
            <a:r>
              <a:rPr lang="en-ZA" dirty="0"/>
              <a:t>,</a:t>
            </a:r>
            <a:r>
              <a:rPr lang="en-ZA" baseline="0" dirty="0"/>
              <a:t> </a:t>
            </a:r>
            <a:r>
              <a:rPr lang="en-ZA" dirty="0" err="1"/>
              <a:t>bv</a:t>
            </a:r>
            <a:r>
              <a:rPr lang="en-ZA" dirty="0"/>
              <a:t>. die</a:t>
            </a:r>
            <a:r>
              <a:rPr lang="en-ZA" baseline="0" dirty="0"/>
              <a:t> </a:t>
            </a:r>
            <a:r>
              <a:rPr lang="en-ZA" dirty="0" err="1"/>
              <a:t>pandemie</a:t>
            </a:r>
            <a:endParaRPr lang="en-ZA" dirty="0"/>
          </a:p>
          <a:p>
            <a:pPr marL="171450" indent="-171450">
              <a:buFont typeface="Arial" panose="020B0604020202020204" pitchFamily="34" charset="0"/>
              <a:buChar char="•"/>
            </a:pPr>
            <a:r>
              <a:rPr lang="en-ZA" dirty="0" err="1"/>
              <a:t>Toekomsplanne</a:t>
            </a: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2</a:t>
            </a:fld>
            <a:endParaRPr lang="en-ZA"/>
          </a:p>
        </p:txBody>
      </p:sp>
    </p:spTree>
    <p:extLst>
      <p:ext uri="{BB962C8B-B14F-4D97-AF65-F5344CB8AC3E}">
        <p14:creationId xmlns:p14="http://schemas.microsoft.com/office/powerpoint/2010/main" val="202758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a:t>
            </a:r>
          </a:p>
          <a:p>
            <a:endParaRPr lang="en-ZA" dirty="0"/>
          </a:p>
          <a:p>
            <a:r>
              <a:rPr lang="af-ZA" dirty="0"/>
              <a:t>Werk deur die inligting op hierdie skyfie. (Hierdie aantekeninge is in die </a:t>
            </a:r>
            <a:r>
              <a:rPr lang="af-ZA" b="1" u="sng" dirty="0"/>
              <a:t>Inhoudsopsomming </a:t>
            </a:r>
            <a:r>
              <a:rPr lang="af-ZA" dirty="0"/>
              <a:t>vir leerders ingesluit.) Maak seker dat hulle die verskil tussen eustres en nood verstaan.</a:t>
            </a:r>
            <a:endParaRPr lang="en-ZA" i="1" dirty="0"/>
          </a:p>
        </p:txBody>
      </p:sp>
      <p:sp>
        <p:nvSpPr>
          <p:cNvPr id="4" name="Slide Number Placeholder 3"/>
          <p:cNvSpPr>
            <a:spLocks noGrp="1"/>
          </p:cNvSpPr>
          <p:nvPr>
            <p:ph type="sldNum" sz="quarter" idx="5"/>
          </p:nvPr>
        </p:nvSpPr>
        <p:spPr/>
        <p:txBody>
          <a:bodyPr/>
          <a:lstStyle/>
          <a:p>
            <a:fld id="{C8DC57A8-AE18-4654-B6AF-04B3577165BE}" type="slidenum">
              <a:rPr lang="en-ZA" smtClean="0"/>
              <a:t>3</a:t>
            </a:fld>
            <a:endParaRPr lang="en-ZA"/>
          </a:p>
        </p:txBody>
      </p:sp>
    </p:spTree>
    <p:extLst>
      <p:ext uri="{BB962C8B-B14F-4D97-AF65-F5344CB8AC3E}">
        <p14:creationId xmlns:p14="http://schemas.microsoft.com/office/powerpoint/2010/main" val="323269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a:t>
            </a:r>
          </a:p>
          <a:p>
            <a:endParaRPr lang="en-ZA" dirty="0"/>
          </a:p>
          <a:p>
            <a:r>
              <a:rPr lang="af-ZA" dirty="0"/>
              <a:t>Vorm groepe van VIER en maak 'n lys van 5 POSITIEWE verskillende dinge wat elke persoon doen om hul stres te bestuur. Vra een persoon uit elke groep om hul lys vir die klas voor te lees. Het jy opgelet hoe elke persoon sy eie hanteringstegnieke / -meganismes het - hierdie tegnieke verskil vir almal. Nie alle hanteringstegnieke is nuttig nie, bv. dwelms of die gebruik van alkohol. </a:t>
            </a:r>
          </a:p>
          <a:p>
            <a:r>
              <a:rPr lang="af-ZA" dirty="0"/>
              <a:t>Voltooi </a:t>
            </a:r>
            <a:r>
              <a:rPr lang="af-ZA" b="1" i="1" u="sng" dirty="0"/>
              <a:t>Les 2 - Werkkaart Aktiwiteit 1</a:t>
            </a:r>
            <a:r>
              <a:rPr lang="af-ZA" dirty="0"/>
              <a:t>. Dui VYF streshanteringsmetodes aan wat jy graag wil probeer wat jou maats gebruik het.</a:t>
            </a: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4</a:t>
            </a:fld>
            <a:endParaRPr lang="en-ZA"/>
          </a:p>
        </p:txBody>
      </p:sp>
    </p:spTree>
    <p:extLst>
      <p:ext uri="{BB962C8B-B14F-4D97-AF65-F5344CB8AC3E}">
        <p14:creationId xmlns:p14="http://schemas.microsoft.com/office/powerpoint/2010/main" val="342997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a:t>
            </a:r>
          </a:p>
          <a:p>
            <a:endParaRPr lang="en-ZA" dirty="0"/>
          </a:p>
          <a:p>
            <a:r>
              <a:rPr lang="af-ZA" dirty="0"/>
              <a:t>Vra leerders om nog TWEE stresbestuurstegnieke uit hierdie lys te kies wat hulle graag wil probeer insluit in hul </a:t>
            </a:r>
            <a:r>
              <a:rPr lang="af-ZA" b="1" i="1" u="sng" dirty="0"/>
              <a:t>Les</a:t>
            </a:r>
            <a:r>
              <a:rPr lang="af-ZA" b="1" i="1" u="sng" baseline="0" dirty="0"/>
              <a:t> 2 – Werkkaart </a:t>
            </a:r>
            <a:r>
              <a:rPr lang="af-ZA" b="1" i="1" u="sng" dirty="0"/>
              <a:t>Aktiwiteit 1</a:t>
            </a:r>
            <a:r>
              <a:rPr lang="af-ZA" dirty="0"/>
              <a:t>.</a:t>
            </a: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5</a:t>
            </a:fld>
            <a:endParaRPr lang="en-ZA"/>
          </a:p>
        </p:txBody>
      </p:sp>
    </p:spTree>
    <p:extLst>
      <p:ext uri="{BB962C8B-B14F-4D97-AF65-F5344CB8AC3E}">
        <p14:creationId xmlns:p14="http://schemas.microsoft.com/office/powerpoint/2010/main" val="195105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6-7 10 min</a:t>
            </a:r>
          </a:p>
          <a:p>
            <a:endParaRPr lang="en-ZA" dirty="0"/>
          </a:p>
          <a:p>
            <a:r>
              <a:rPr lang="af-ZA" dirty="0"/>
              <a:t>Het jy al ooit probeer om jou stres soos hierdie beeld te hanteer? Om die persoon wat die stres veroorsaak aan</a:t>
            </a:r>
            <a:r>
              <a:rPr lang="af-ZA" baseline="0" dirty="0"/>
              <a:t> te val</a:t>
            </a:r>
            <a:r>
              <a:rPr lang="af-ZA" dirty="0"/>
              <a:t> of op iemand te skree? Was dit effektief? </a:t>
            </a:r>
          </a:p>
          <a:p>
            <a:endParaRPr lang="af-ZA" dirty="0"/>
          </a:p>
          <a:p>
            <a:r>
              <a:rPr lang="af-ZA" dirty="0"/>
              <a:t>Wanneer onenigheid tussen individue ontstaan, het ons konflik. Konflik is dikwels die gevolg van verskillende standpunte. Wat dink jy was die oorsaak van konflik in hierdie beeld? </a:t>
            </a:r>
          </a:p>
          <a:p>
            <a:endParaRPr lang="af-ZA" dirty="0"/>
          </a:p>
          <a:p>
            <a:r>
              <a:rPr lang="af-ZA" dirty="0"/>
              <a:t>In hierdie beeld sien ons 'n voorbeeld van </a:t>
            </a:r>
            <a:r>
              <a:rPr lang="af-ZA" u="sng" dirty="0"/>
              <a:t>interpersoonlike konflik </a:t>
            </a:r>
            <a:r>
              <a:rPr lang="af-ZA" dirty="0"/>
              <a:t>soos dit tussen verskillende mense voorkom. </a:t>
            </a:r>
            <a:r>
              <a:rPr lang="af-ZA" u="sng" dirty="0"/>
              <a:t>Intrapersoonlike konflik </a:t>
            </a:r>
            <a:r>
              <a:rPr lang="af-ZA" dirty="0"/>
              <a:t>vind in jouself plaas wanneer jy sukkel om 'n besluit te neem. Byvoorbeeld, jou kêrel wil hê jy moet saam met hom kuier, maar jou ma wil hê jy moet die dag saam met jou</a:t>
            </a:r>
            <a:r>
              <a:rPr lang="af-ZA" baseline="0" dirty="0"/>
              <a:t> gesin</a:t>
            </a:r>
            <a:r>
              <a:rPr lang="af-ZA" dirty="0"/>
              <a:t> bestee aangesien dit jou 18de verjaardag is. Jou kêrel wil jou vir homself hê. Wat gaan jy doen? </a:t>
            </a:r>
          </a:p>
          <a:p>
            <a:endParaRPr lang="af-ZA" dirty="0"/>
          </a:p>
          <a:p>
            <a:r>
              <a:rPr lang="af-ZA" dirty="0"/>
              <a:t>In beide hierdie situasies het ons 'n konflikhantering nodig - dit beteken 'n oplossing of ooreenkoms wat die konflik sal oplos. Maar hoe kom jy daar?</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6</a:t>
            </a:fld>
            <a:endParaRPr lang="en-ZA"/>
          </a:p>
        </p:txBody>
      </p:sp>
    </p:spTree>
    <p:extLst>
      <p:ext uri="{BB962C8B-B14F-4D97-AF65-F5344CB8AC3E}">
        <p14:creationId xmlns:p14="http://schemas.microsoft.com/office/powerpoint/2010/main" val="39763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7</a:t>
            </a:r>
          </a:p>
          <a:p>
            <a:endParaRPr lang="en-ZA" dirty="0"/>
          </a:p>
          <a:p>
            <a:r>
              <a:rPr lang="af-ZA" dirty="0"/>
              <a:t>Werk deur die tabel en laat leerders toe om die </a:t>
            </a:r>
            <a:r>
              <a:rPr lang="af-ZA" i="1" dirty="0"/>
              <a:t>RESOLVE</a:t>
            </a:r>
            <a:r>
              <a:rPr lang="af-ZA" dirty="0"/>
              <a:t>-akroniem hierbo in </a:t>
            </a:r>
            <a:r>
              <a:rPr lang="af-ZA" b="1" i="1" u="sng" dirty="0"/>
              <a:t>Les 2 – Werkkaart Aktiwiteit</a:t>
            </a:r>
            <a:r>
              <a:rPr lang="af-ZA" b="1" i="1" u="sng" baseline="0" dirty="0"/>
              <a:t> 2</a:t>
            </a:r>
            <a:r>
              <a:rPr lang="af-ZA" b="1" i="1" u="none" dirty="0"/>
              <a:t> </a:t>
            </a:r>
            <a:r>
              <a:rPr lang="af-ZA" dirty="0"/>
              <a:t>te voltooi.</a:t>
            </a:r>
          </a:p>
          <a:p>
            <a:endParaRPr lang="en-ZA" sz="1800" dirty="0">
              <a:solidFill>
                <a:srgbClr val="595959"/>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8DC57A8-AE18-4654-B6AF-04B3577165BE}" type="slidenum">
              <a:rPr lang="en-ZA" smtClean="0"/>
              <a:t>7</a:t>
            </a:fld>
            <a:endParaRPr lang="en-ZA"/>
          </a:p>
        </p:txBody>
      </p:sp>
    </p:spTree>
    <p:extLst>
      <p:ext uri="{BB962C8B-B14F-4D97-AF65-F5344CB8AC3E}">
        <p14:creationId xmlns:p14="http://schemas.microsoft.com/office/powerpoint/2010/main" val="94713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8 – 5 min</a:t>
            </a:r>
          </a:p>
          <a:p>
            <a:endParaRPr lang="en-ZA" dirty="0"/>
          </a:p>
          <a:p>
            <a:r>
              <a:rPr lang="af-ZA" dirty="0"/>
              <a:t>Kom ons hervat 'n paar belangrike terme wat ons vandag geleer het. Laat</a:t>
            </a:r>
            <a:r>
              <a:rPr lang="af-ZA" baseline="0" dirty="0"/>
              <a:t> leerders</a:t>
            </a:r>
            <a:r>
              <a:rPr lang="af-ZA" dirty="0"/>
              <a:t> toe om </a:t>
            </a:r>
            <a:r>
              <a:rPr lang="af-ZA" b="1" i="1" u="sng" dirty="0"/>
              <a:t>Les 2 - Werkkaart Aktiwiteit 3</a:t>
            </a:r>
            <a:r>
              <a:rPr lang="af-ZA" b="1" i="0" u="none" dirty="0"/>
              <a:t> </a:t>
            </a:r>
            <a:r>
              <a:rPr lang="af-ZA" dirty="0"/>
              <a:t>te voltooi. Gee leerders 3min en gee dan die korrekte antwoorde, soos hieronder gesien. </a:t>
            </a:r>
          </a:p>
          <a:p>
            <a:endParaRPr lang="af-ZA" dirty="0"/>
          </a:p>
          <a:p>
            <a:r>
              <a:rPr lang="af-ZA" dirty="0"/>
              <a:t>Stresbestuurstegnieke </a:t>
            </a:r>
          </a:p>
          <a:p>
            <a:r>
              <a:rPr lang="af-ZA" dirty="0"/>
              <a:t>Hanteringsmeganismes </a:t>
            </a:r>
          </a:p>
          <a:p>
            <a:r>
              <a:rPr lang="af-ZA" dirty="0"/>
              <a:t>Konflik </a:t>
            </a:r>
          </a:p>
          <a:p>
            <a:r>
              <a:rPr lang="af-ZA" dirty="0"/>
              <a:t>Konflikoplossing </a:t>
            </a:r>
          </a:p>
          <a:p>
            <a:r>
              <a:rPr lang="af-ZA" dirty="0"/>
              <a:t>Interpersoonlik </a:t>
            </a:r>
          </a:p>
          <a:p>
            <a:r>
              <a:rPr lang="af-ZA" dirty="0"/>
              <a:t>Intrapersoonlik</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8</a:t>
            </a:fld>
            <a:endParaRPr lang="en-ZA"/>
          </a:p>
        </p:txBody>
      </p:sp>
    </p:spTree>
    <p:extLst>
      <p:ext uri="{BB962C8B-B14F-4D97-AF65-F5344CB8AC3E}">
        <p14:creationId xmlns:p14="http://schemas.microsoft.com/office/powerpoint/2010/main" val="224377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9 – 5 min</a:t>
            </a:r>
          </a:p>
          <a:p>
            <a:endParaRPr lang="en-ZA" dirty="0"/>
          </a:p>
          <a:p>
            <a:r>
              <a:rPr lang="af-ZA" dirty="0"/>
              <a:t>Gee</a:t>
            </a:r>
            <a:r>
              <a:rPr lang="af-ZA" baseline="0" dirty="0"/>
              <a:t> 5 minute vir die</a:t>
            </a:r>
            <a:r>
              <a:rPr lang="af-ZA" dirty="0"/>
              <a:t> leerders 5 om 'n oomblik te neem om na te dink oor wat hulle vandag oor hulself geleer het. Beantwoord die vrae in </a:t>
            </a:r>
            <a:r>
              <a:rPr lang="af-ZA" b="1" i="1" u="sng" dirty="0"/>
              <a:t>Les 2 – Werkkaart Aktiwiteit</a:t>
            </a:r>
            <a:r>
              <a:rPr lang="af-ZA" b="1" i="1" u="sng" baseline="0" dirty="0"/>
              <a:t> 4</a:t>
            </a:r>
            <a:r>
              <a:rPr lang="af-ZA" baseline="0" dirty="0"/>
              <a:t>.</a:t>
            </a:r>
            <a:r>
              <a:rPr lang="af-ZA" dirty="0"/>
              <a:t> </a:t>
            </a:r>
          </a:p>
          <a:p>
            <a:endParaRPr lang="af-ZA" dirty="0"/>
          </a:p>
          <a:p>
            <a:r>
              <a:rPr lang="af-ZA" dirty="0"/>
              <a:t>Daar is geen memo-antwoorde op hierdie vrae nie. Maak seker dat die klas stil is. Jy kan selfs 'n instrumentele liedjie speel om 'n stil en reflekterende atmosfeer te skep.</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9</a:t>
            </a:fld>
            <a:endParaRPr lang="en-ZA"/>
          </a:p>
        </p:txBody>
      </p:sp>
    </p:spTree>
    <p:extLst>
      <p:ext uri="{BB962C8B-B14F-4D97-AF65-F5344CB8AC3E}">
        <p14:creationId xmlns:p14="http://schemas.microsoft.com/office/powerpoint/2010/main" val="198109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dirty="0"/>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10/27/2022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2" y="2349498"/>
            <a:ext cx="8978575" cy="821267"/>
          </a:xfrm>
        </p:spPr>
        <p:txBody>
          <a:bodyPr>
            <a:normAutofit/>
          </a:bodyPr>
          <a:lstStyle/>
          <a:p>
            <a:pPr algn="r"/>
            <a:r>
              <a:rPr lang="en-US" sz="3400" dirty="0" err="1"/>
              <a:t>Selfontwikkeling</a:t>
            </a:r>
            <a:r>
              <a:rPr lang="en-US" sz="3400" dirty="0"/>
              <a:t> in die </a:t>
            </a:r>
            <a:r>
              <a:rPr lang="en-US" sz="3400" dirty="0" err="1"/>
              <a:t>samelewing</a:t>
            </a:r>
            <a:endParaRPr lang="en-US" sz="3400" dirty="0"/>
          </a:p>
        </p:txBody>
      </p:sp>
      <p:sp>
        <p:nvSpPr>
          <p:cNvPr id="3" name="Subtitle 2"/>
          <p:cNvSpPr>
            <a:spLocks noGrp="1"/>
          </p:cNvSpPr>
          <p:nvPr>
            <p:ph type="subTitle" idx="1"/>
          </p:nvPr>
        </p:nvSpPr>
        <p:spPr>
          <a:xfrm>
            <a:off x="9609667" y="2162892"/>
            <a:ext cx="1896533" cy="389464"/>
          </a:xfrm>
        </p:spPr>
        <p:txBody>
          <a:bodyPr>
            <a:normAutofit fontScale="92500" lnSpcReduction="20000"/>
          </a:bodyPr>
          <a:lstStyle/>
          <a:p>
            <a:pPr algn="r"/>
            <a:r>
              <a:rPr lang="en-US" dirty="0"/>
              <a:t>GRAAD 12</a:t>
            </a:r>
          </a:p>
        </p:txBody>
      </p:sp>
      <p:sp>
        <p:nvSpPr>
          <p:cNvPr id="8" name="Subtitle 2">
            <a:extLst>
              <a:ext uri="{FF2B5EF4-FFF2-40B4-BE49-F238E27FC236}">
                <a16:creationId xmlns:a16="http://schemas.microsoft.com/office/drawing/2014/main" id="{A2C0F847-7DC7-42BD-A12E-B02332C052C6}"/>
              </a:ext>
            </a:extLst>
          </p:cNvPr>
          <p:cNvSpPr txBox="1">
            <a:spLocks/>
          </p:cNvSpPr>
          <p:nvPr/>
        </p:nvSpPr>
        <p:spPr>
          <a:xfrm>
            <a:off x="9319846" y="3238503"/>
            <a:ext cx="2296420" cy="4487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en-US" sz="2200" dirty="0"/>
              <a:t>KWARTAAL 1</a:t>
            </a:r>
          </a:p>
        </p:txBody>
      </p:sp>
      <p:sp>
        <p:nvSpPr>
          <p:cNvPr id="9" name="Title 1">
            <a:extLst>
              <a:ext uri="{FF2B5EF4-FFF2-40B4-BE49-F238E27FC236}">
                <a16:creationId xmlns:a16="http://schemas.microsoft.com/office/drawing/2014/main" id="{E3A3F966-254B-45E7-A119-CE75985B3DC6}"/>
              </a:ext>
            </a:extLst>
          </p:cNvPr>
          <p:cNvSpPr txBox="1">
            <a:spLocks/>
          </p:cNvSpPr>
          <p:nvPr/>
        </p:nvSpPr>
        <p:spPr>
          <a:xfrm>
            <a:off x="3994677" y="3687239"/>
            <a:ext cx="7621589" cy="4487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r"/>
            <a:r>
              <a:rPr lang="en-US" sz="2200" dirty="0"/>
              <a:t>Les 2: Hoe </a:t>
            </a:r>
            <a:r>
              <a:rPr lang="en-US" sz="2200" dirty="0" err="1"/>
              <a:t>bestuur</a:t>
            </a:r>
            <a:r>
              <a:rPr lang="en-US" sz="2200" dirty="0"/>
              <a:t> </a:t>
            </a:r>
            <a:r>
              <a:rPr lang="en-US" sz="2200" dirty="0" err="1"/>
              <a:t>ek</a:t>
            </a:r>
            <a:r>
              <a:rPr lang="en-US" sz="2200" dirty="0"/>
              <a:t> </a:t>
            </a:r>
            <a:r>
              <a:rPr lang="en-US" sz="2200" dirty="0" err="1"/>
              <a:t>stres</a:t>
            </a:r>
            <a:r>
              <a:rPr lang="en-US" sz="2200" dirty="0"/>
              <a:t> </a:t>
            </a:r>
            <a:r>
              <a:rPr lang="en-US" sz="2200" dirty="0" err="1"/>
              <a:t>en</a:t>
            </a:r>
            <a:r>
              <a:rPr lang="en-US" sz="2200" dirty="0"/>
              <a:t> </a:t>
            </a:r>
            <a:r>
              <a:rPr lang="en-US" sz="2200" dirty="0" err="1"/>
              <a:t>konflik</a:t>
            </a:r>
            <a:r>
              <a:rPr lang="en-US" sz="2200" dirty="0"/>
              <a:t>?</a:t>
            </a:r>
          </a:p>
        </p:txBody>
      </p:sp>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929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3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13F7-BA95-4525-9935-9FACEC4A48E2}"/>
              </a:ext>
            </a:extLst>
          </p:cNvPr>
          <p:cNvSpPr>
            <a:spLocks noGrp="1"/>
          </p:cNvSpPr>
          <p:nvPr>
            <p:ph type="title"/>
          </p:nvPr>
        </p:nvSpPr>
        <p:spPr>
          <a:xfrm>
            <a:off x="2748486" y="0"/>
            <a:ext cx="6695027" cy="882316"/>
          </a:xfrm>
        </p:spPr>
        <p:txBody>
          <a:bodyPr/>
          <a:lstStyle/>
          <a:p>
            <a:pPr algn="ctr"/>
            <a:r>
              <a:rPr lang="en-ZA" dirty="0"/>
              <a:t>Hoe </a:t>
            </a:r>
            <a:r>
              <a:rPr lang="en-ZA" dirty="0" err="1"/>
              <a:t>voel</a:t>
            </a:r>
            <a:r>
              <a:rPr lang="en-ZA" dirty="0"/>
              <a:t> </a:t>
            </a:r>
            <a:r>
              <a:rPr lang="en-ZA" dirty="0" err="1"/>
              <a:t>jy</a:t>
            </a:r>
            <a:r>
              <a:rPr lang="en-ZA" dirty="0"/>
              <a:t> </a:t>
            </a:r>
            <a:r>
              <a:rPr lang="en-ZA" dirty="0" err="1"/>
              <a:t>vandag</a:t>
            </a:r>
            <a:r>
              <a:rPr lang="en-ZA" dirty="0"/>
              <a:t>?</a:t>
            </a:r>
          </a:p>
        </p:txBody>
      </p:sp>
      <p:sp>
        <p:nvSpPr>
          <p:cNvPr id="3" name="Content Placeholder 2">
            <a:extLst>
              <a:ext uri="{FF2B5EF4-FFF2-40B4-BE49-F238E27FC236}">
                <a16:creationId xmlns:a16="http://schemas.microsoft.com/office/drawing/2014/main" id="{6854B81F-7078-45F1-AE56-325313332D04}"/>
              </a:ext>
            </a:extLst>
          </p:cNvPr>
          <p:cNvSpPr>
            <a:spLocks noGrp="1"/>
          </p:cNvSpPr>
          <p:nvPr>
            <p:ph idx="1"/>
          </p:nvPr>
        </p:nvSpPr>
        <p:spPr>
          <a:xfrm>
            <a:off x="2307327" y="2937258"/>
            <a:ext cx="7577341" cy="1752600"/>
          </a:xfrm>
        </p:spPr>
        <p:txBody>
          <a:bodyPr>
            <a:normAutofit fontScale="25000" lnSpcReduction="20000"/>
          </a:bodyPr>
          <a:lstStyle/>
          <a:p>
            <a:pPr marL="0" indent="0">
              <a:lnSpc>
                <a:spcPct val="120000"/>
              </a:lnSpc>
              <a:spcBef>
                <a:spcPts val="600"/>
              </a:spcBef>
              <a:buNone/>
            </a:pPr>
            <a:r>
              <a:rPr lang="nl-NL" sz="4800" dirty="0"/>
              <a:t>Onthou:</a:t>
            </a:r>
          </a:p>
          <a:p>
            <a:pPr lvl="1">
              <a:lnSpc>
                <a:spcPct val="120000"/>
              </a:lnSpc>
              <a:spcBef>
                <a:spcPts val="600"/>
              </a:spcBef>
            </a:pPr>
            <a:r>
              <a:rPr lang="nl-NL" sz="4800" dirty="0"/>
              <a:t>1 = Ek voel kalm en ontspanne.</a:t>
            </a:r>
          </a:p>
          <a:p>
            <a:pPr lvl="1">
              <a:lnSpc>
                <a:spcPct val="120000"/>
              </a:lnSpc>
              <a:spcBef>
                <a:spcPts val="600"/>
              </a:spcBef>
            </a:pPr>
            <a:r>
              <a:rPr lang="nl-NL" sz="4800" dirty="0"/>
              <a:t>2 = Ek voel 'n bietjie ongemaklik en daar is 'n paar dinge in my gedagtes.</a:t>
            </a:r>
          </a:p>
          <a:p>
            <a:pPr lvl="1">
              <a:lnSpc>
                <a:spcPct val="120000"/>
              </a:lnSpc>
              <a:spcBef>
                <a:spcPts val="600"/>
              </a:spcBef>
            </a:pPr>
            <a:r>
              <a:rPr lang="nl-NL" sz="4800" dirty="0"/>
              <a:t>3 = Ek voel 'n bietjie gestres.</a:t>
            </a:r>
          </a:p>
          <a:p>
            <a:pPr lvl="1">
              <a:lnSpc>
                <a:spcPct val="120000"/>
              </a:lnSpc>
              <a:spcBef>
                <a:spcPts val="600"/>
              </a:spcBef>
            </a:pPr>
            <a:r>
              <a:rPr lang="nl-NL" sz="4800" dirty="0"/>
              <a:t>4 = Ek is nou eintlik nogal ontsteld.</a:t>
            </a:r>
          </a:p>
          <a:p>
            <a:pPr lvl="1">
              <a:lnSpc>
                <a:spcPct val="120000"/>
              </a:lnSpc>
              <a:spcBef>
                <a:spcPts val="600"/>
              </a:spcBef>
            </a:pPr>
            <a:r>
              <a:rPr lang="nl-NL" sz="4800" dirty="0"/>
              <a:t>5 = Ek gaan ontplof!</a:t>
            </a:r>
            <a:endParaRPr lang="en-ZA" sz="4800" dirty="0"/>
          </a:p>
        </p:txBody>
      </p:sp>
      <p:pic>
        <p:nvPicPr>
          <p:cNvPr id="4" name="image2.jpeg">
            <a:extLst>
              <a:ext uri="{FF2B5EF4-FFF2-40B4-BE49-F238E27FC236}">
                <a16:creationId xmlns:a16="http://schemas.microsoft.com/office/drawing/2014/main" id="{DD32EC77-AD32-49D0-9C6A-8592C9003741}"/>
              </a:ext>
            </a:extLst>
          </p:cNvPr>
          <p:cNvPicPr/>
          <p:nvPr/>
        </p:nvPicPr>
        <p:blipFill>
          <a:blip r:embed="rId3" cstate="print"/>
          <a:stretch>
            <a:fillRect/>
          </a:stretch>
        </p:blipFill>
        <p:spPr>
          <a:xfrm>
            <a:off x="1216777" y="882316"/>
            <a:ext cx="9758439" cy="2054942"/>
          </a:xfrm>
          <a:prstGeom prst="rect">
            <a:avLst/>
          </a:prstGeom>
        </p:spPr>
      </p:pic>
      <p:sp>
        <p:nvSpPr>
          <p:cNvPr id="5" name="Oval 4">
            <a:extLst>
              <a:ext uri="{FF2B5EF4-FFF2-40B4-BE49-F238E27FC236}">
                <a16:creationId xmlns:a16="http://schemas.microsoft.com/office/drawing/2014/main" id="{35BA7541-EDF4-4033-90F0-1E15CFCD35A5}"/>
              </a:ext>
            </a:extLst>
          </p:cNvPr>
          <p:cNvSpPr/>
          <p:nvPr/>
        </p:nvSpPr>
        <p:spPr>
          <a:xfrm>
            <a:off x="317241" y="4598298"/>
            <a:ext cx="2874104" cy="1002631"/>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dirty="0"/>
              <a:t>VRIENDSKAPPE</a:t>
            </a:r>
          </a:p>
        </p:txBody>
      </p:sp>
      <p:sp>
        <p:nvSpPr>
          <p:cNvPr id="6" name="Oval 5">
            <a:extLst>
              <a:ext uri="{FF2B5EF4-FFF2-40B4-BE49-F238E27FC236}">
                <a16:creationId xmlns:a16="http://schemas.microsoft.com/office/drawing/2014/main" id="{F70A1636-6387-4969-967B-DF141FEF803E}"/>
              </a:ext>
            </a:extLst>
          </p:cNvPr>
          <p:cNvSpPr/>
          <p:nvPr/>
        </p:nvSpPr>
        <p:spPr>
          <a:xfrm>
            <a:off x="3576090" y="4598297"/>
            <a:ext cx="2874104" cy="1002631"/>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dirty="0"/>
              <a:t>SKOOLWERK</a:t>
            </a:r>
          </a:p>
        </p:txBody>
      </p:sp>
      <p:sp>
        <p:nvSpPr>
          <p:cNvPr id="7" name="Oval 6">
            <a:extLst>
              <a:ext uri="{FF2B5EF4-FFF2-40B4-BE49-F238E27FC236}">
                <a16:creationId xmlns:a16="http://schemas.microsoft.com/office/drawing/2014/main" id="{15EA26CF-079A-4043-9EB9-A94CA6B6B8A9}"/>
              </a:ext>
            </a:extLst>
          </p:cNvPr>
          <p:cNvSpPr/>
          <p:nvPr/>
        </p:nvSpPr>
        <p:spPr>
          <a:xfrm>
            <a:off x="6698893" y="4598296"/>
            <a:ext cx="2874104" cy="1002631"/>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dirty="0"/>
              <a:t>FAMILIE</a:t>
            </a:r>
          </a:p>
        </p:txBody>
      </p:sp>
      <p:sp>
        <p:nvSpPr>
          <p:cNvPr id="8" name="Oval 7">
            <a:extLst>
              <a:ext uri="{FF2B5EF4-FFF2-40B4-BE49-F238E27FC236}">
                <a16:creationId xmlns:a16="http://schemas.microsoft.com/office/drawing/2014/main" id="{F607E02C-992E-45DE-B158-F1974EF3D7D8}"/>
              </a:ext>
            </a:extLst>
          </p:cNvPr>
          <p:cNvSpPr/>
          <p:nvPr/>
        </p:nvSpPr>
        <p:spPr>
          <a:xfrm>
            <a:off x="1216779" y="5740047"/>
            <a:ext cx="3465176" cy="1002631"/>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OMGEWING- </a:t>
            </a:r>
            <a:r>
              <a:rPr lang="en-ZA" sz="1700" dirty="0"/>
              <a:t>PANDEMIE</a:t>
            </a:r>
            <a:r>
              <a:rPr lang="en-ZA" dirty="0"/>
              <a:t>?</a:t>
            </a:r>
          </a:p>
        </p:txBody>
      </p:sp>
      <p:sp>
        <p:nvSpPr>
          <p:cNvPr id="9" name="Oval 8">
            <a:extLst>
              <a:ext uri="{FF2B5EF4-FFF2-40B4-BE49-F238E27FC236}">
                <a16:creationId xmlns:a16="http://schemas.microsoft.com/office/drawing/2014/main" id="{45FAA73D-9EF3-4233-8931-46116E1D1523}"/>
              </a:ext>
            </a:extLst>
          </p:cNvPr>
          <p:cNvSpPr/>
          <p:nvPr/>
        </p:nvSpPr>
        <p:spPr>
          <a:xfrm>
            <a:off x="5071887" y="5740046"/>
            <a:ext cx="2874104" cy="1002631"/>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FINANSIËLE BEKOMMERNISSE</a:t>
            </a:r>
          </a:p>
        </p:txBody>
      </p:sp>
      <p:sp>
        <p:nvSpPr>
          <p:cNvPr id="10" name="Oval 9">
            <a:extLst>
              <a:ext uri="{FF2B5EF4-FFF2-40B4-BE49-F238E27FC236}">
                <a16:creationId xmlns:a16="http://schemas.microsoft.com/office/drawing/2014/main" id="{0E0DBB12-880C-4FDE-A2AF-BF6DE3A35FF2}"/>
              </a:ext>
            </a:extLst>
          </p:cNvPr>
          <p:cNvSpPr/>
          <p:nvPr/>
        </p:nvSpPr>
        <p:spPr>
          <a:xfrm>
            <a:off x="8561847" y="5740045"/>
            <a:ext cx="2874104" cy="1002631"/>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700" dirty="0"/>
              <a:t>TOEKOMS-PLANNE</a:t>
            </a:r>
          </a:p>
        </p:txBody>
      </p:sp>
      <p:pic>
        <p:nvPicPr>
          <p:cNvPr id="12" name="Picture 1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972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219A-C89E-4E4D-BC79-9859793D9E00}"/>
              </a:ext>
            </a:extLst>
          </p:cNvPr>
          <p:cNvSpPr>
            <a:spLocks noGrp="1"/>
          </p:cNvSpPr>
          <p:nvPr>
            <p:ph type="title"/>
          </p:nvPr>
        </p:nvSpPr>
        <p:spPr/>
        <p:txBody>
          <a:bodyPr/>
          <a:lstStyle/>
          <a:p>
            <a:pPr algn="ctr"/>
            <a:r>
              <a:rPr lang="en-ZA" dirty="0"/>
              <a:t>Het </a:t>
            </a:r>
            <a:r>
              <a:rPr lang="en-ZA" dirty="0" err="1"/>
              <a:t>jy</a:t>
            </a:r>
            <a:r>
              <a:rPr lang="en-ZA" dirty="0"/>
              <a:t> </a:t>
            </a:r>
            <a:r>
              <a:rPr lang="en-ZA" dirty="0" err="1"/>
              <a:t>geweet</a:t>
            </a:r>
            <a:r>
              <a:rPr lang="en-ZA" dirty="0"/>
              <a:t> </a:t>
            </a:r>
            <a:r>
              <a:rPr lang="en-ZA" dirty="0" err="1"/>
              <a:t>dat</a:t>
            </a:r>
            <a:r>
              <a:rPr lang="en-ZA" dirty="0"/>
              <a:t> </a:t>
            </a:r>
            <a:r>
              <a:rPr lang="en-ZA" dirty="0" err="1"/>
              <a:t>stres</a:t>
            </a:r>
            <a:r>
              <a:rPr lang="en-ZA" dirty="0"/>
              <a:t> </a:t>
            </a:r>
            <a:r>
              <a:rPr lang="en-ZA" dirty="0" err="1"/>
              <a:t>positief</a:t>
            </a:r>
            <a:r>
              <a:rPr lang="en-ZA" dirty="0"/>
              <a:t> </a:t>
            </a:r>
            <a:r>
              <a:rPr lang="en-ZA" dirty="0" err="1"/>
              <a:t>én</a:t>
            </a:r>
            <a:r>
              <a:rPr lang="en-ZA" dirty="0"/>
              <a:t> </a:t>
            </a:r>
            <a:r>
              <a:rPr lang="en-ZA" dirty="0" err="1"/>
              <a:t>negatief</a:t>
            </a:r>
            <a:r>
              <a:rPr lang="en-ZA" dirty="0"/>
              <a:t> </a:t>
            </a:r>
            <a:r>
              <a:rPr lang="en-ZA" dirty="0" err="1"/>
              <a:t>kan</a:t>
            </a:r>
            <a:r>
              <a:rPr lang="en-ZA" dirty="0"/>
              <a:t> wees?</a:t>
            </a:r>
          </a:p>
        </p:txBody>
      </p:sp>
      <p:sp>
        <p:nvSpPr>
          <p:cNvPr id="3" name="Content Placeholder 2">
            <a:extLst>
              <a:ext uri="{FF2B5EF4-FFF2-40B4-BE49-F238E27FC236}">
                <a16:creationId xmlns:a16="http://schemas.microsoft.com/office/drawing/2014/main" id="{306BFA38-7CF3-4A81-B732-3573970D88DE}"/>
              </a:ext>
            </a:extLst>
          </p:cNvPr>
          <p:cNvSpPr>
            <a:spLocks noGrp="1"/>
          </p:cNvSpPr>
          <p:nvPr>
            <p:ph idx="1"/>
          </p:nvPr>
        </p:nvSpPr>
        <p:spPr>
          <a:xfrm>
            <a:off x="1065214" y="1664676"/>
            <a:ext cx="10058400" cy="4229100"/>
          </a:xfrm>
        </p:spPr>
        <p:txBody>
          <a:bodyPr/>
          <a:lstStyle/>
          <a:p>
            <a:r>
              <a:rPr lang="nl-NL" b="1" dirty="0"/>
              <a:t>Positiewe stres (gook bekend as eustres) </a:t>
            </a:r>
            <a:r>
              <a:rPr lang="nl-NL" dirty="0"/>
              <a:t>kan jou tot aksie motiveer deur adrenalien in jou bloedstroom vry te stel; bv. aan die begin van 'n wedren of voor 'n toets. Hierdie soort stres sal jou aanmoedig en motiveer tot aksie.</a:t>
            </a:r>
          </a:p>
          <a:p>
            <a:r>
              <a:rPr lang="nl-NL" dirty="0"/>
              <a:t>As jy egter te lank in 'n stresvolle situasie is, noem ons dit </a:t>
            </a:r>
            <a:r>
              <a:rPr lang="nl-NL" b="1" dirty="0"/>
              <a:t>negatiewe stres (of nood). </a:t>
            </a:r>
            <a:r>
              <a:rPr lang="nl-NL" dirty="0"/>
              <a:t>Byvoorbeeld langdurige spanning oor 'n eksamen as gevolg van onvoldoende studies kan veroorsaak dat jy werk tydens die toets vergeet. Daar kan ook fisiese tekens van nood wees; bv. ‘n gebrek aan slaap, ooreet/ te min eet / naarheid, ens.</a:t>
            </a:r>
            <a:endParaRPr lang="en-ZA" dirty="0"/>
          </a:p>
        </p:txBody>
      </p:sp>
      <p:pic>
        <p:nvPicPr>
          <p:cNvPr id="5" name="Picture 4">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913" y="-240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1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E01F8-138C-4076-AA6F-C956C4A50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4AB0C43-879F-466D-B918-D724AE5E4AFF}"/>
              </a:ext>
            </a:extLst>
          </p:cNvPr>
          <p:cNvSpPr/>
          <p:nvPr/>
        </p:nvSpPr>
        <p:spPr>
          <a:xfrm>
            <a:off x="228665" y="288506"/>
            <a:ext cx="4865849" cy="1754326"/>
          </a:xfrm>
          <a:prstGeom prst="rect">
            <a:avLst/>
          </a:prstGeom>
          <a:noFill/>
        </p:spPr>
        <p:txBody>
          <a:bodyPr wrap="square" lIns="91440" tIns="45720" rIns="91440" bIns="45720">
            <a:spAutoFit/>
          </a:bodyPr>
          <a:lstStyle/>
          <a:p>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Hoe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hanteer</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jy</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stres</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332C8F-D9E1-41DC-92AA-D328EB1944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9616ECE7-8E94-4901-8605-496C9779B00F}"/>
              </a:ext>
            </a:extLst>
          </p:cNvPr>
          <p:cNvSpPr/>
          <p:nvPr/>
        </p:nvSpPr>
        <p:spPr>
          <a:xfrm>
            <a:off x="0" y="0"/>
            <a:ext cx="9254750" cy="6858000"/>
          </a:xfrm>
          <a:prstGeom prst="rect">
            <a:avLst/>
          </a:prstGeom>
          <a:solidFill>
            <a:srgbClr val="FDB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nl-NL" dirty="0">
                <a:solidFill>
                  <a:schemeClr val="accent5">
                    <a:lumMod val="50000"/>
                  </a:schemeClr>
                </a:solidFill>
              </a:rPr>
              <a:t>Volg 'n gebalanseerde leefstyl tussen jou studies, sosialisering, slaap, gesond eet en oefening.</a:t>
            </a:r>
          </a:p>
          <a:p>
            <a:pPr marL="342900" indent="-342900">
              <a:buAutoNum type="arabicParenR"/>
            </a:pPr>
            <a:r>
              <a:rPr lang="nl-NL" dirty="0">
                <a:solidFill>
                  <a:schemeClr val="accent5">
                    <a:lumMod val="50000"/>
                  </a:schemeClr>
                </a:solidFill>
              </a:rPr>
              <a:t>Identifiseer die stressors in jou lewe en weet wat die stres veroorsaak, dit is dan makliker om strategieë te vind om dit te hanteer.</a:t>
            </a:r>
          </a:p>
          <a:p>
            <a:pPr marL="342900" indent="-342900">
              <a:buAutoNum type="arabicParenR"/>
            </a:pPr>
            <a:r>
              <a:rPr lang="nl-NL" dirty="0">
                <a:solidFill>
                  <a:schemeClr val="accent5">
                    <a:lumMod val="50000"/>
                  </a:schemeClr>
                </a:solidFill>
              </a:rPr>
              <a:t>Hanteer jou emosies. Bv. skop 'n bal as jy kwaad is, skryf in 'n joernaal as jy hartseer is.</a:t>
            </a:r>
          </a:p>
          <a:p>
            <a:pPr marL="342900" indent="-342900">
              <a:buAutoNum type="arabicParenR"/>
            </a:pPr>
            <a:r>
              <a:rPr lang="nl-NL" dirty="0">
                <a:solidFill>
                  <a:schemeClr val="accent5">
                    <a:lumMod val="50000"/>
                  </a:schemeClr>
                </a:solidFill>
              </a:rPr>
              <a:t>Wanneer jy hopeloos voel, visualiseer 'n droombestemming of doel; bv. om eendag Parys te besoek.</a:t>
            </a:r>
          </a:p>
          <a:p>
            <a:pPr marL="342900" indent="-342900">
              <a:buAutoNum type="arabicParenR"/>
            </a:pPr>
            <a:r>
              <a:rPr lang="nl-NL" dirty="0">
                <a:solidFill>
                  <a:schemeClr val="accent5">
                    <a:lumMod val="50000"/>
                  </a:schemeClr>
                </a:solidFill>
              </a:rPr>
              <a:t>Lag is wonderlik om stres vry te verlig. Kyk 'n komedie saam met vriende of dink net aan iets wat jy 'n rukkie gelede baie snaaks gevind het en begin lag!</a:t>
            </a:r>
          </a:p>
          <a:p>
            <a:pPr marL="342900" indent="-342900">
              <a:buAutoNum type="arabicParenR"/>
            </a:pPr>
            <a:r>
              <a:rPr lang="nl-NL" dirty="0">
                <a:solidFill>
                  <a:schemeClr val="accent5">
                    <a:lumMod val="50000"/>
                  </a:schemeClr>
                </a:solidFill>
              </a:rPr>
              <a:t>Bestuur jou tyd! Gebruik 'n studieskedule om te beplan wanneer jou take ingehandig moet word. Vermy om alles tot die op die laaste minuut te oor te laat.</a:t>
            </a:r>
          </a:p>
          <a:p>
            <a:pPr marL="342900" indent="-342900">
              <a:buAutoNum type="arabicParenR"/>
            </a:pPr>
            <a:r>
              <a:rPr lang="nl-NL" dirty="0">
                <a:solidFill>
                  <a:schemeClr val="accent5">
                    <a:lumMod val="50000"/>
                  </a:schemeClr>
                </a:solidFill>
              </a:rPr>
              <a:t>Oefen diep asemhalingsoefeninge waar jy jou oë toemaak, fokus op 'n spesifieke klank in die verte en haal diep asem. Blok alle ander klanke uit. Herhaal VYF diep asemhalings.</a:t>
            </a:r>
          </a:p>
          <a:p>
            <a:pPr marL="342900" indent="-342900">
              <a:buAutoNum type="arabicParenR"/>
            </a:pPr>
            <a:r>
              <a:rPr lang="nl-NL" dirty="0">
                <a:solidFill>
                  <a:schemeClr val="accent5">
                    <a:lumMod val="50000"/>
                  </a:schemeClr>
                </a:solidFill>
              </a:rPr>
              <a:t>Ontwikkel gesonde verhoudings met vriende wat stres verlig en nie daartoe bydra nie. Kies vriende wat jou doelwitte vir die toekoms ondersteun, waar julle mekaar kan help om hierdie doelwitte te bereik.</a:t>
            </a:r>
            <a:endParaRPr lang="en-ZA" dirty="0"/>
          </a:p>
          <a:p>
            <a:pPr marL="342900" indent="-342900">
              <a:buAutoNum type="arabicParenR"/>
            </a:pPr>
            <a:endParaRPr lang="en-ZA" dirty="0"/>
          </a:p>
          <a:p>
            <a:pPr marL="342900" indent="-342900" algn="ctr">
              <a:buAutoNum type="arabicParenR"/>
            </a:pPr>
            <a:endParaRPr lang="en-ZA" dirty="0"/>
          </a:p>
        </p:txBody>
      </p:sp>
      <p:pic>
        <p:nvPicPr>
          <p:cNvPr id="3" name="Picture 2" descr="A picture containing logo&#10;&#10;Description automatically generated">
            <a:extLst>
              <a:ext uri="{FF2B5EF4-FFF2-40B4-BE49-F238E27FC236}">
                <a16:creationId xmlns:a16="http://schemas.microsoft.com/office/drawing/2014/main" id="{457440BB-6568-4933-A346-6B94A923B665}"/>
              </a:ext>
            </a:extLst>
          </p:cNvPr>
          <p:cNvPicPr>
            <a:picLocks noChangeAspect="1"/>
          </p:cNvPicPr>
          <p:nvPr/>
        </p:nvPicPr>
        <p:blipFill rotWithShape="1">
          <a:blip r:embed="rId3">
            <a:extLst>
              <a:ext uri="{28A0092B-C50C-407E-A947-70E740481C1C}">
                <a14:useLocalDpi xmlns:a14="http://schemas.microsoft.com/office/drawing/2010/main" val="0"/>
              </a:ext>
            </a:extLst>
          </a:blip>
          <a:srcRect l="51111"/>
          <a:stretch/>
        </p:blipFill>
        <p:spPr>
          <a:xfrm>
            <a:off x="9564978" y="2242924"/>
            <a:ext cx="2462303" cy="3021918"/>
          </a:xfrm>
          <a:prstGeom prst="rect">
            <a:avLst/>
          </a:prstGeom>
        </p:spPr>
      </p:pic>
      <p:sp>
        <p:nvSpPr>
          <p:cNvPr id="2" name="TextBox 1"/>
          <p:cNvSpPr txBox="1"/>
          <p:nvPr/>
        </p:nvSpPr>
        <p:spPr>
          <a:xfrm>
            <a:off x="9564979" y="1061142"/>
            <a:ext cx="2462302" cy="923330"/>
          </a:xfrm>
          <a:prstGeom prst="rect">
            <a:avLst/>
          </a:prstGeom>
          <a:solidFill>
            <a:schemeClr val="bg2">
              <a:lumMod val="75000"/>
            </a:schemeClr>
          </a:solidFill>
        </p:spPr>
        <p:txBody>
          <a:bodyPr wrap="square" rtlCol="0">
            <a:spAutoFit/>
          </a:bodyPr>
          <a:lstStyle/>
          <a:p>
            <a:pPr algn="ctr"/>
            <a:r>
              <a:rPr lang="en-ZA" b="1" dirty="0">
                <a:solidFill>
                  <a:schemeClr val="bg1"/>
                </a:solidFill>
              </a:rPr>
              <a:t>EFFEKTIEWE STRESBESTUURS-TEGNIEKE</a:t>
            </a:r>
          </a:p>
        </p:txBody>
      </p:sp>
      <p:pic>
        <p:nvPicPr>
          <p:cNvPr id="5" name="Picture 4">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3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with medium confidence">
            <a:extLst>
              <a:ext uri="{FF2B5EF4-FFF2-40B4-BE49-F238E27FC236}">
                <a16:creationId xmlns:a16="http://schemas.microsoft.com/office/drawing/2014/main" id="{99E354EE-345E-4917-894A-A69774F5E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7875243"/>
          </a:xfrm>
          <a:prstGeom prst="rect">
            <a:avLst/>
          </a:prstGeom>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15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DCD782-FC03-47AF-A6D8-DCBF288ECE8F}"/>
              </a:ext>
            </a:extLst>
          </p:cNvPr>
          <p:cNvSpPr/>
          <p:nvPr/>
        </p:nvSpPr>
        <p:spPr>
          <a:xfrm>
            <a:off x="8512907" y="1741527"/>
            <a:ext cx="3487615" cy="3416320"/>
          </a:xfrm>
          <a:prstGeom prst="rect">
            <a:avLst/>
          </a:prstGeom>
          <a:noFill/>
        </p:spPr>
        <p:txBody>
          <a:bodyPr wrap="square" lIns="91440" tIns="45720" rIns="91440" bIns="45720">
            <a:spAutoFit/>
          </a:bodyPr>
          <a:lstStyle/>
          <a:p>
            <a:pPr algn="ctr"/>
            <a:r>
              <a:rPr lang="en-US" sz="3600" b="1" cap="none" spc="0" dirty="0" err="1">
                <a:ln w="12700">
                  <a:solidFill>
                    <a:schemeClr val="tx2">
                      <a:lumMod val="75000"/>
                    </a:schemeClr>
                  </a:solidFill>
                  <a:prstDash val="solid"/>
                </a:ln>
                <a:solidFill>
                  <a:srgbClr val="FDB51C"/>
                </a:solidFill>
              </a:rPr>
              <a:t>Konflik</a:t>
            </a:r>
            <a:r>
              <a:rPr lang="en-US" sz="3600" b="1" cap="none" spc="0" dirty="0">
                <a:ln w="12700">
                  <a:solidFill>
                    <a:schemeClr val="tx2">
                      <a:lumMod val="75000"/>
                    </a:schemeClr>
                  </a:solidFill>
                  <a:prstDash val="solid"/>
                </a:ln>
                <a:solidFill>
                  <a:srgbClr val="FDB51C"/>
                </a:solidFill>
              </a:rPr>
              <a:t>-</a:t>
            </a:r>
          </a:p>
          <a:p>
            <a:pPr algn="ctr"/>
            <a:r>
              <a:rPr lang="en-US" sz="3600" b="1" dirty="0" err="1">
                <a:ln w="12700">
                  <a:solidFill>
                    <a:schemeClr val="tx2">
                      <a:lumMod val="75000"/>
                    </a:schemeClr>
                  </a:solidFill>
                  <a:prstDash val="solid"/>
                </a:ln>
                <a:solidFill>
                  <a:srgbClr val="FDB51C"/>
                </a:solidFill>
              </a:rPr>
              <a:t>hantering</a:t>
            </a:r>
            <a:r>
              <a:rPr lang="en-US" sz="3600" b="1" cap="none" spc="0" dirty="0">
                <a:ln w="12700">
                  <a:solidFill>
                    <a:schemeClr val="tx2">
                      <a:lumMod val="75000"/>
                    </a:schemeClr>
                  </a:solidFill>
                  <a:prstDash val="solid"/>
                </a:ln>
                <a:solidFill>
                  <a:srgbClr val="FDB51C"/>
                </a:solidFill>
              </a:rPr>
              <a:t> is </a:t>
            </a:r>
            <a:r>
              <a:rPr lang="en-US" sz="3600" b="1" cap="none" spc="0" dirty="0" err="1">
                <a:ln w="12700">
                  <a:solidFill>
                    <a:schemeClr val="tx2">
                      <a:lumMod val="75000"/>
                    </a:schemeClr>
                  </a:solidFill>
                  <a:prstDash val="solid"/>
                </a:ln>
                <a:solidFill>
                  <a:srgbClr val="FDB51C"/>
                </a:solidFill>
              </a:rPr>
              <a:t>moontlik</a:t>
            </a:r>
            <a:r>
              <a:rPr lang="en-US" sz="3600" b="1" cap="none" spc="0" dirty="0">
                <a:ln w="12700">
                  <a:solidFill>
                    <a:schemeClr val="tx2">
                      <a:lumMod val="75000"/>
                    </a:schemeClr>
                  </a:solidFill>
                  <a:prstDash val="solid"/>
                </a:ln>
                <a:solidFill>
                  <a:srgbClr val="FDB51C"/>
                </a:solidFill>
              </a:rPr>
              <a:t>, maar </a:t>
            </a:r>
            <a:r>
              <a:rPr lang="en-US" sz="3600" b="1" cap="none" spc="0" dirty="0" err="1">
                <a:ln w="12700">
                  <a:solidFill>
                    <a:schemeClr val="tx2">
                      <a:lumMod val="75000"/>
                    </a:schemeClr>
                  </a:solidFill>
                  <a:prstDash val="solid"/>
                </a:ln>
                <a:solidFill>
                  <a:srgbClr val="FDB51C"/>
                </a:solidFill>
              </a:rPr>
              <a:t>dit</a:t>
            </a:r>
            <a:r>
              <a:rPr lang="en-US" sz="3600" b="1" cap="none" spc="0" dirty="0">
                <a:ln w="12700">
                  <a:solidFill>
                    <a:schemeClr val="tx2">
                      <a:lumMod val="75000"/>
                    </a:schemeClr>
                  </a:solidFill>
                  <a:prstDash val="solid"/>
                </a:ln>
                <a:solidFill>
                  <a:srgbClr val="FDB51C"/>
                </a:solidFill>
              </a:rPr>
              <a:t> </a:t>
            </a:r>
            <a:r>
              <a:rPr lang="en-US" sz="3600" b="1" cap="none" spc="0" dirty="0" err="1">
                <a:ln w="12700">
                  <a:solidFill>
                    <a:schemeClr val="tx2">
                      <a:lumMod val="75000"/>
                    </a:schemeClr>
                  </a:solidFill>
                  <a:prstDash val="solid"/>
                </a:ln>
                <a:solidFill>
                  <a:srgbClr val="FDB51C"/>
                </a:solidFill>
              </a:rPr>
              <a:t>vereis</a:t>
            </a:r>
            <a:r>
              <a:rPr lang="en-US" sz="3600" b="1" cap="none" spc="0" dirty="0">
                <a:ln w="12700">
                  <a:solidFill>
                    <a:schemeClr val="tx2">
                      <a:lumMod val="75000"/>
                    </a:schemeClr>
                  </a:solidFill>
                  <a:prstDash val="solid"/>
                </a:ln>
                <a:solidFill>
                  <a:srgbClr val="FDB51C"/>
                </a:solidFill>
              </a:rPr>
              <a:t> ‘n </a:t>
            </a:r>
            <a:r>
              <a:rPr lang="en-US" sz="3600" b="1" cap="none" spc="0" dirty="0" err="1">
                <a:ln w="12700">
                  <a:solidFill>
                    <a:schemeClr val="tx2">
                      <a:lumMod val="75000"/>
                    </a:schemeClr>
                  </a:solidFill>
                  <a:prstDash val="solid"/>
                </a:ln>
                <a:solidFill>
                  <a:srgbClr val="FDB51C"/>
                </a:solidFill>
              </a:rPr>
              <a:t>bietjie</a:t>
            </a:r>
            <a:r>
              <a:rPr lang="en-US" sz="3600" b="1" cap="none" spc="0" dirty="0">
                <a:ln w="12700">
                  <a:solidFill>
                    <a:schemeClr val="tx2">
                      <a:lumMod val="75000"/>
                    </a:schemeClr>
                  </a:solidFill>
                  <a:prstDash val="solid"/>
                </a:ln>
                <a:solidFill>
                  <a:srgbClr val="FDB51C"/>
                </a:solidFill>
              </a:rPr>
              <a:t> </a:t>
            </a:r>
            <a:r>
              <a:rPr lang="en-US" sz="3600" b="1" cap="none" spc="0" dirty="0" err="1">
                <a:ln w="12700">
                  <a:solidFill>
                    <a:schemeClr val="tx2">
                      <a:lumMod val="75000"/>
                    </a:schemeClr>
                  </a:solidFill>
                  <a:prstDash val="solid"/>
                </a:ln>
                <a:solidFill>
                  <a:srgbClr val="FDB51C"/>
                </a:solidFill>
              </a:rPr>
              <a:t>werk</a:t>
            </a:r>
            <a:r>
              <a:rPr lang="en-US" sz="3600" b="1" cap="none" spc="0" dirty="0">
                <a:ln w="12700">
                  <a:solidFill>
                    <a:schemeClr val="tx2">
                      <a:lumMod val="75000"/>
                    </a:schemeClr>
                  </a:solidFill>
                  <a:prstDash val="solid"/>
                </a:ln>
                <a:solidFill>
                  <a:srgbClr val="FDB51C"/>
                </a:solidFill>
              </a:rPr>
              <a:t>!</a:t>
            </a:r>
          </a:p>
        </p:txBody>
      </p:sp>
      <p:graphicFrame>
        <p:nvGraphicFramePr>
          <p:cNvPr id="2" name="Table 1"/>
          <p:cNvGraphicFramePr>
            <a:graphicFrameLocks noGrp="1"/>
          </p:cNvGraphicFramePr>
          <p:nvPr>
            <p:extLst>
              <p:ext uri="{D42A27DB-BD31-4B8C-83A1-F6EECF244321}">
                <p14:modId xmlns:p14="http://schemas.microsoft.com/office/powerpoint/2010/main" val="1411020546"/>
              </p:ext>
            </p:extLst>
          </p:nvPr>
        </p:nvGraphicFramePr>
        <p:xfrm>
          <a:off x="220785" y="1023987"/>
          <a:ext cx="8127999" cy="4851400"/>
        </p:xfrm>
        <a:graphic>
          <a:graphicData uri="http://schemas.openxmlformats.org/drawingml/2006/table">
            <a:tbl>
              <a:tblPr firstRow="1" bandRow="1">
                <a:tableStyleId>{F5AB1C69-6EDB-4FF4-983F-18BD219EF322}</a:tableStyleId>
              </a:tblPr>
              <a:tblGrid>
                <a:gridCol w="623277">
                  <a:extLst>
                    <a:ext uri="{9D8B030D-6E8A-4147-A177-3AD203B41FA5}">
                      <a16:colId xmlns:a16="http://schemas.microsoft.com/office/drawing/2014/main" val="20000"/>
                    </a:ext>
                  </a:extLst>
                </a:gridCol>
                <a:gridCol w="2954215">
                  <a:extLst>
                    <a:ext uri="{9D8B030D-6E8A-4147-A177-3AD203B41FA5}">
                      <a16:colId xmlns:a16="http://schemas.microsoft.com/office/drawing/2014/main" val="20001"/>
                    </a:ext>
                  </a:extLst>
                </a:gridCol>
                <a:gridCol w="4550507">
                  <a:extLst>
                    <a:ext uri="{9D8B030D-6E8A-4147-A177-3AD203B41FA5}">
                      <a16:colId xmlns:a16="http://schemas.microsoft.com/office/drawing/2014/main" val="20002"/>
                    </a:ext>
                  </a:extLst>
                </a:gridCol>
              </a:tblGrid>
              <a:tr h="370840">
                <a:tc gridSpan="3">
                  <a:txBody>
                    <a:bodyPr/>
                    <a:lstStyle/>
                    <a:p>
                      <a:pPr algn="ctr"/>
                      <a:r>
                        <a:rPr lang="en-ZA" dirty="0"/>
                        <a:t>KOM ONS</a:t>
                      </a:r>
                      <a:r>
                        <a:rPr lang="en-ZA" baseline="0" dirty="0"/>
                        <a:t> LOS KONFLIK OP</a:t>
                      </a:r>
                      <a:endParaRPr lang="en-ZA" dirty="0"/>
                    </a:p>
                  </a:txBody>
                  <a:tcPr/>
                </a:tc>
                <a:tc hMerge="1">
                  <a:txBody>
                    <a:bodyPr/>
                    <a:lstStyle/>
                    <a:p>
                      <a:endParaRPr lang="en-ZA" dirty="0"/>
                    </a:p>
                  </a:txBody>
                  <a:tcPr/>
                </a:tc>
                <a:tc hMerge="1">
                  <a:txBody>
                    <a:bodyPr/>
                    <a:lstStyle/>
                    <a:p>
                      <a:pPr algn="ctr"/>
                      <a:endParaRPr lang="en-ZA" dirty="0"/>
                    </a:p>
                  </a:txBody>
                  <a:tcPr/>
                </a:tc>
                <a:extLst>
                  <a:ext uri="{0D108BD9-81ED-4DB2-BD59-A6C34878D82A}">
                    <a16:rowId xmlns:a16="http://schemas.microsoft.com/office/drawing/2014/main" val="10000"/>
                  </a:ext>
                </a:extLst>
              </a:tr>
              <a:tr h="370840">
                <a:tc>
                  <a:txBody>
                    <a:bodyPr/>
                    <a:lstStyle/>
                    <a:p>
                      <a:pPr algn="ctr"/>
                      <a:r>
                        <a:rPr lang="en-ZA" sz="2400" b="1" dirty="0"/>
                        <a:t>R</a:t>
                      </a:r>
                    </a:p>
                  </a:txBody>
                  <a:tcPr/>
                </a:tc>
                <a:tc>
                  <a:txBody>
                    <a:bodyPr/>
                    <a:lstStyle/>
                    <a:p>
                      <a:r>
                        <a:rPr lang="en-ZA" dirty="0" err="1"/>
                        <a:t>Reik</a:t>
                      </a:r>
                      <a:r>
                        <a:rPr lang="en-ZA" dirty="0"/>
                        <a:t> </a:t>
                      </a:r>
                      <a:r>
                        <a:rPr lang="en-ZA" dirty="0" err="1"/>
                        <a:t>uit</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Ontmoe</a:t>
                      </a:r>
                      <a:r>
                        <a:rPr lang="en-ZA" baseline="0" dirty="0" err="1"/>
                        <a:t>t</a:t>
                      </a:r>
                      <a:r>
                        <a:rPr lang="en-ZA" baseline="0" dirty="0"/>
                        <a:t> die </a:t>
                      </a:r>
                      <a:r>
                        <a:rPr lang="en-ZA" baseline="0" dirty="0" err="1"/>
                        <a:t>persoon</a:t>
                      </a:r>
                      <a:r>
                        <a:rPr lang="en-ZA" baseline="0" dirty="0"/>
                        <a:t> met </a:t>
                      </a:r>
                      <a:r>
                        <a:rPr lang="en-ZA" baseline="0" dirty="0" err="1"/>
                        <a:t>wie</a:t>
                      </a:r>
                      <a:r>
                        <a:rPr lang="en-ZA" baseline="0" dirty="0"/>
                        <a:t> </a:t>
                      </a:r>
                      <a:r>
                        <a:rPr lang="en-ZA" baseline="0" dirty="0" err="1"/>
                        <a:t>jy</a:t>
                      </a:r>
                      <a:r>
                        <a:rPr lang="en-ZA" baseline="0" dirty="0"/>
                        <a:t> </a:t>
                      </a:r>
                      <a:r>
                        <a:rPr lang="en-ZA" baseline="0" dirty="0" err="1"/>
                        <a:t>konflik</a:t>
                      </a:r>
                      <a:r>
                        <a:rPr lang="en-ZA" baseline="0" dirty="0"/>
                        <a:t> </a:t>
                      </a:r>
                      <a:r>
                        <a:rPr lang="en-ZA" baseline="0" dirty="0" err="1"/>
                        <a:t>ervaar</a:t>
                      </a:r>
                      <a:endParaRPr lang="en-ZA" dirty="0"/>
                    </a:p>
                  </a:txBody>
                  <a:tcPr/>
                </a:tc>
                <a:extLst>
                  <a:ext uri="{0D108BD9-81ED-4DB2-BD59-A6C34878D82A}">
                    <a16:rowId xmlns:a16="http://schemas.microsoft.com/office/drawing/2014/main" val="10001"/>
                  </a:ext>
                </a:extLst>
              </a:tr>
              <a:tr h="370840">
                <a:tc>
                  <a:txBody>
                    <a:bodyPr/>
                    <a:lstStyle/>
                    <a:p>
                      <a:pPr algn="ctr"/>
                      <a:r>
                        <a:rPr lang="en-ZA" sz="2400" b="1" dirty="0"/>
                        <a:t>E</a:t>
                      </a:r>
                    </a:p>
                  </a:txBody>
                  <a:tcPr/>
                </a:tc>
                <a:tc>
                  <a:txBody>
                    <a:bodyPr/>
                    <a:lstStyle/>
                    <a:p>
                      <a:r>
                        <a:rPr lang="en-ZA" dirty="0" err="1"/>
                        <a:t>Eerlike</a:t>
                      </a:r>
                      <a:r>
                        <a:rPr lang="en-ZA" dirty="0"/>
                        <a:t> </a:t>
                      </a:r>
                      <a:r>
                        <a:rPr lang="en-ZA" dirty="0" err="1"/>
                        <a:t>gesprekke</a:t>
                      </a:r>
                      <a:endParaRPr lang="en-ZA" dirty="0"/>
                    </a:p>
                    <a:p>
                      <a:endParaRPr lang="en-ZA" dirty="0"/>
                    </a:p>
                  </a:txBody>
                  <a:tcPr/>
                </a:tc>
                <a:tc>
                  <a:txBody>
                    <a:bodyPr/>
                    <a:lstStyle/>
                    <a:p>
                      <a:r>
                        <a:rPr lang="en-ZA" dirty="0"/>
                        <a:t>Bly </a:t>
                      </a:r>
                      <a:r>
                        <a:rPr lang="en-ZA" dirty="0" err="1"/>
                        <a:t>kalm</a:t>
                      </a:r>
                      <a:r>
                        <a:rPr lang="en-ZA" dirty="0"/>
                        <a:t> </a:t>
                      </a:r>
                      <a:r>
                        <a:rPr lang="en-ZA" dirty="0" err="1"/>
                        <a:t>en</a:t>
                      </a:r>
                      <a:r>
                        <a:rPr lang="en-ZA" dirty="0"/>
                        <a:t> </a:t>
                      </a:r>
                      <a:r>
                        <a:rPr lang="en-ZA" dirty="0" err="1"/>
                        <a:t>praat</a:t>
                      </a:r>
                      <a:r>
                        <a:rPr lang="en-ZA" dirty="0"/>
                        <a:t> </a:t>
                      </a:r>
                      <a:r>
                        <a:rPr lang="en-ZA" dirty="0" err="1"/>
                        <a:t>een</a:t>
                      </a:r>
                      <a:r>
                        <a:rPr lang="en-ZA" dirty="0"/>
                        <a:t> op ‘n slag</a:t>
                      </a:r>
                    </a:p>
                  </a:txBody>
                  <a:tcPr/>
                </a:tc>
                <a:extLst>
                  <a:ext uri="{0D108BD9-81ED-4DB2-BD59-A6C34878D82A}">
                    <a16:rowId xmlns:a16="http://schemas.microsoft.com/office/drawing/2014/main" val="10002"/>
                  </a:ext>
                </a:extLst>
              </a:tr>
              <a:tr h="370840">
                <a:tc>
                  <a:txBody>
                    <a:bodyPr/>
                    <a:lstStyle/>
                    <a:p>
                      <a:pPr algn="ctr"/>
                      <a:r>
                        <a:rPr lang="en-ZA" sz="2400" b="1" dirty="0"/>
                        <a:t>S</a:t>
                      </a:r>
                    </a:p>
                  </a:txBody>
                  <a:tcPr/>
                </a:tc>
                <a:tc>
                  <a:txBody>
                    <a:bodyPr/>
                    <a:lstStyle/>
                    <a:p>
                      <a:r>
                        <a:rPr lang="en-ZA" dirty="0" err="1"/>
                        <a:t>Soek</a:t>
                      </a:r>
                      <a:r>
                        <a:rPr lang="en-ZA" dirty="0"/>
                        <a:t> </a:t>
                      </a:r>
                      <a:r>
                        <a:rPr lang="en-ZA" dirty="0" err="1"/>
                        <a:t>oplossings</a:t>
                      </a:r>
                      <a:endParaRPr lang="en-ZA" dirty="0"/>
                    </a:p>
                  </a:txBody>
                  <a:tcPr/>
                </a:tc>
                <a:tc>
                  <a:txBody>
                    <a:bodyPr/>
                    <a:lstStyle/>
                    <a:p>
                      <a:r>
                        <a:rPr lang="en-ZA" dirty="0" err="1"/>
                        <a:t>Kom</a:t>
                      </a:r>
                      <a:r>
                        <a:rPr lang="en-ZA" dirty="0"/>
                        <a:t> </a:t>
                      </a:r>
                      <a:r>
                        <a:rPr lang="en-ZA" dirty="0" err="1"/>
                        <a:t>ooreen</a:t>
                      </a:r>
                      <a:r>
                        <a:rPr lang="en-ZA"/>
                        <a:t> op </a:t>
                      </a:r>
                      <a:r>
                        <a:rPr lang="en-ZA" dirty="0" err="1"/>
                        <a:t>sinvolle</a:t>
                      </a:r>
                      <a:r>
                        <a:rPr lang="en-ZA" dirty="0"/>
                        <a:t> </a:t>
                      </a:r>
                      <a:r>
                        <a:rPr lang="en-ZA" dirty="0" err="1"/>
                        <a:t>oplossings</a:t>
                      </a:r>
                      <a:r>
                        <a:rPr lang="en-ZA" dirty="0"/>
                        <a:t> wat </a:t>
                      </a:r>
                      <a:r>
                        <a:rPr lang="en-ZA" dirty="0" err="1"/>
                        <a:t>beide</a:t>
                      </a:r>
                      <a:r>
                        <a:rPr lang="en-ZA" dirty="0"/>
                        <a:t> </a:t>
                      </a:r>
                      <a:r>
                        <a:rPr lang="en-ZA" dirty="0" err="1"/>
                        <a:t>persone</a:t>
                      </a:r>
                      <a:r>
                        <a:rPr lang="en-ZA" baseline="0" dirty="0"/>
                        <a:t> pas</a:t>
                      </a:r>
                      <a:endParaRPr lang="en-ZA" dirty="0"/>
                    </a:p>
                  </a:txBody>
                  <a:tcPr/>
                </a:tc>
                <a:extLst>
                  <a:ext uri="{0D108BD9-81ED-4DB2-BD59-A6C34878D82A}">
                    <a16:rowId xmlns:a16="http://schemas.microsoft.com/office/drawing/2014/main" val="10003"/>
                  </a:ext>
                </a:extLst>
              </a:tr>
              <a:tr h="370840">
                <a:tc>
                  <a:txBody>
                    <a:bodyPr/>
                    <a:lstStyle/>
                    <a:p>
                      <a:pPr algn="ctr"/>
                      <a:r>
                        <a:rPr lang="en-ZA" sz="2400" b="1" dirty="0"/>
                        <a:t>O</a:t>
                      </a:r>
                    </a:p>
                  </a:txBody>
                  <a:tcPr/>
                </a:tc>
                <a:tc>
                  <a:txBody>
                    <a:bodyPr/>
                    <a:lstStyle/>
                    <a:p>
                      <a:r>
                        <a:rPr lang="en-ZA" dirty="0" err="1"/>
                        <a:t>Oop</a:t>
                      </a:r>
                      <a:r>
                        <a:rPr lang="en-ZA" dirty="0"/>
                        <a:t> </a:t>
                      </a:r>
                      <a:r>
                        <a:rPr lang="en-ZA" dirty="0" err="1"/>
                        <a:t>kommunikasie</a:t>
                      </a:r>
                      <a:endParaRPr lang="en-ZA" dirty="0"/>
                    </a:p>
                  </a:txBody>
                  <a:tcPr/>
                </a:tc>
                <a:tc>
                  <a:txBody>
                    <a:bodyPr/>
                    <a:lstStyle/>
                    <a:p>
                      <a:r>
                        <a:rPr lang="en-ZA" dirty="0" err="1"/>
                        <a:t>Deel</a:t>
                      </a:r>
                      <a:r>
                        <a:rPr lang="en-ZA" dirty="0"/>
                        <a:t>, op ‘n </a:t>
                      </a:r>
                      <a:r>
                        <a:rPr lang="en-ZA" dirty="0" err="1"/>
                        <a:t>kalm</a:t>
                      </a:r>
                      <a:r>
                        <a:rPr lang="en-ZA" baseline="0" dirty="0"/>
                        <a:t> </a:t>
                      </a:r>
                      <a:r>
                        <a:rPr lang="en-ZA" baseline="0" dirty="0" err="1"/>
                        <a:t>wyse</a:t>
                      </a:r>
                      <a:r>
                        <a:rPr lang="en-ZA" baseline="0" dirty="0"/>
                        <a:t>, </a:t>
                      </a:r>
                      <a:r>
                        <a:rPr lang="en-ZA" baseline="0" dirty="0" err="1"/>
                        <a:t>jou</a:t>
                      </a:r>
                      <a:r>
                        <a:rPr lang="en-ZA" baseline="0" dirty="0"/>
                        <a:t> </a:t>
                      </a:r>
                      <a:r>
                        <a:rPr lang="en-ZA" baseline="0" dirty="0" err="1"/>
                        <a:t>kant</a:t>
                      </a:r>
                      <a:r>
                        <a:rPr lang="en-ZA" baseline="0" dirty="0"/>
                        <a:t> van die </a:t>
                      </a:r>
                      <a:r>
                        <a:rPr lang="en-ZA" baseline="0" dirty="0" err="1"/>
                        <a:t>storie</a:t>
                      </a:r>
                      <a:r>
                        <a:rPr lang="en-ZA" baseline="0" dirty="0"/>
                        <a:t> </a:t>
                      </a:r>
                      <a:r>
                        <a:rPr lang="en-ZA" baseline="0" dirty="0" err="1"/>
                        <a:t>en</a:t>
                      </a:r>
                      <a:r>
                        <a:rPr lang="en-ZA" baseline="0" dirty="0"/>
                        <a:t> hoe </a:t>
                      </a:r>
                      <a:r>
                        <a:rPr lang="en-ZA" baseline="0" dirty="0" err="1"/>
                        <a:t>jy</a:t>
                      </a:r>
                      <a:r>
                        <a:rPr lang="en-ZA" baseline="0" dirty="0"/>
                        <a:t> </a:t>
                      </a:r>
                      <a:r>
                        <a:rPr lang="en-ZA" baseline="0" dirty="0" err="1"/>
                        <a:t>voel</a:t>
                      </a:r>
                      <a:endParaRPr lang="en-ZA" dirty="0"/>
                    </a:p>
                  </a:txBody>
                  <a:tcPr/>
                </a:tc>
                <a:extLst>
                  <a:ext uri="{0D108BD9-81ED-4DB2-BD59-A6C34878D82A}">
                    <a16:rowId xmlns:a16="http://schemas.microsoft.com/office/drawing/2014/main" val="10004"/>
                  </a:ext>
                </a:extLst>
              </a:tr>
              <a:tr h="370840">
                <a:tc>
                  <a:txBody>
                    <a:bodyPr/>
                    <a:lstStyle/>
                    <a:p>
                      <a:pPr algn="ctr"/>
                      <a:r>
                        <a:rPr lang="en-ZA" sz="2400" b="1" dirty="0"/>
                        <a:t>L</a:t>
                      </a:r>
                    </a:p>
                  </a:txBody>
                  <a:tcPr/>
                </a:tc>
                <a:tc>
                  <a:txBody>
                    <a:bodyPr/>
                    <a:lstStyle/>
                    <a:p>
                      <a:r>
                        <a:rPr lang="en-ZA" dirty="0" err="1"/>
                        <a:t>Luister</a:t>
                      </a:r>
                      <a:r>
                        <a:rPr lang="en-ZA" dirty="0"/>
                        <a:t> </a:t>
                      </a:r>
                      <a:r>
                        <a:rPr lang="en-ZA" dirty="0" err="1"/>
                        <a:t>aandagtig</a:t>
                      </a:r>
                      <a:endParaRPr lang="en-ZA" dirty="0"/>
                    </a:p>
                  </a:txBody>
                  <a:tcPr/>
                </a:tc>
                <a:tc>
                  <a:txBody>
                    <a:bodyPr/>
                    <a:lstStyle/>
                    <a:p>
                      <a:r>
                        <a:rPr lang="en-ZA" dirty="0" err="1"/>
                        <a:t>Luister</a:t>
                      </a:r>
                      <a:r>
                        <a:rPr lang="en-ZA" dirty="0"/>
                        <a:t> </a:t>
                      </a:r>
                      <a:r>
                        <a:rPr lang="en-ZA" dirty="0" err="1"/>
                        <a:t>na</a:t>
                      </a:r>
                      <a:r>
                        <a:rPr lang="en-ZA" baseline="0" dirty="0"/>
                        <a:t> die </a:t>
                      </a:r>
                      <a:r>
                        <a:rPr lang="en-ZA" baseline="0" dirty="0" err="1"/>
                        <a:t>ander</a:t>
                      </a:r>
                      <a:r>
                        <a:rPr lang="en-ZA" baseline="0" dirty="0"/>
                        <a:t> </a:t>
                      </a:r>
                      <a:r>
                        <a:rPr lang="en-ZA" baseline="0" dirty="0" err="1"/>
                        <a:t>persoon</a:t>
                      </a:r>
                      <a:r>
                        <a:rPr lang="en-ZA" baseline="0" dirty="0"/>
                        <a:t> </a:t>
                      </a:r>
                      <a:r>
                        <a:rPr lang="en-ZA" baseline="0" dirty="0" err="1"/>
                        <a:t>sodat</a:t>
                      </a:r>
                      <a:r>
                        <a:rPr lang="en-ZA" baseline="0" dirty="0"/>
                        <a:t> </a:t>
                      </a:r>
                      <a:r>
                        <a:rPr lang="en-ZA" baseline="0" dirty="0" err="1"/>
                        <a:t>jy</a:t>
                      </a:r>
                      <a:r>
                        <a:rPr lang="en-ZA" baseline="0" dirty="0"/>
                        <a:t> </a:t>
                      </a:r>
                      <a:r>
                        <a:rPr lang="en-ZA" baseline="0" dirty="0" err="1"/>
                        <a:t>hul</a:t>
                      </a:r>
                      <a:r>
                        <a:rPr lang="en-ZA" baseline="0" dirty="0"/>
                        <a:t> </a:t>
                      </a:r>
                      <a:r>
                        <a:rPr lang="en-ZA" baseline="0" dirty="0" err="1"/>
                        <a:t>standpunt</a:t>
                      </a:r>
                      <a:r>
                        <a:rPr lang="en-ZA" baseline="0" dirty="0"/>
                        <a:t> </a:t>
                      </a:r>
                      <a:r>
                        <a:rPr lang="en-ZA" baseline="0" dirty="0" err="1"/>
                        <a:t>kan</a:t>
                      </a:r>
                      <a:r>
                        <a:rPr lang="en-ZA" baseline="0" dirty="0"/>
                        <a:t> </a:t>
                      </a:r>
                      <a:r>
                        <a:rPr lang="en-ZA" baseline="0" dirty="0" err="1"/>
                        <a:t>insien</a:t>
                      </a:r>
                      <a:endParaRPr lang="en-ZA" dirty="0"/>
                    </a:p>
                  </a:txBody>
                  <a:tcPr/>
                </a:tc>
                <a:extLst>
                  <a:ext uri="{0D108BD9-81ED-4DB2-BD59-A6C34878D82A}">
                    <a16:rowId xmlns:a16="http://schemas.microsoft.com/office/drawing/2014/main" val="10005"/>
                  </a:ext>
                </a:extLst>
              </a:tr>
              <a:tr h="370840">
                <a:tc>
                  <a:txBody>
                    <a:bodyPr/>
                    <a:lstStyle/>
                    <a:p>
                      <a:pPr algn="ctr"/>
                      <a:r>
                        <a:rPr lang="en-ZA" sz="2400" b="1" dirty="0"/>
                        <a:t>V</a:t>
                      </a:r>
                    </a:p>
                  </a:txBody>
                  <a:tcPr/>
                </a:tc>
                <a:tc>
                  <a:txBody>
                    <a:bodyPr/>
                    <a:lstStyle/>
                    <a:p>
                      <a:r>
                        <a:rPr lang="en-ZA" dirty="0" err="1"/>
                        <a:t>Verbaliseer</a:t>
                      </a:r>
                      <a:r>
                        <a:rPr lang="en-ZA" baseline="0" dirty="0"/>
                        <a:t> </a:t>
                      </a:r>
                      <a:r>
                        <a:rPr lang="en-ZA" baseline="0" dirty="0" err="1"/>
                        <a:t>oplossings</a:t>
                      </a:r>
                      <a:endParaRPr lang="en-ZA" dirty="0"/>
                    </a:p>
                  </a:txBody>
                  <a:tcPr/>
                </a:tc>
                <a:tc>
                  <a:txBody>
                    <a:bodyPr/>
                    <a:lstStyle/>
                    <a:p>
                      <a:r>
                        <a:rPr lang="en-ZA" dirty="0" err="1"/>
                        <a:t>Breinstorm</a:t>
                      </a:r>
                      <a:r>
                        <a:rPr lang="en-ZA" dirty="0"/>
                        <a:t> </a:t>
                      </a:r>
                      <a:r>
                        <a:rPr lang="en-ZA" dirty="0" err="1"/>
                        <a:t>oplossings</a:t>
                      </a:r>
                      <a:r>
                        <a:rPr lang="en-ZA" dirty="0"/>
                        <a:t> om die </a:t>
                      </a:r>
                      <a:r>
                        <a:rPr lang="en-ZA" dirty="0" err="1"/>
                        <a:t>konflik</a:t>
                      </a:r>
                      <a:r>
                        <a:rPr lang="en-ZA" dirty="0"/>
                        <a:t> </a:t>
                      </a:r>
                      <a:r>
                        <a:rPr lang="en-ZA" dirty="0" err="1"/>
                        <a:t>saam</a:t>
                      </a:r>
                      <a:r>
                        <a:rPr lang="en-ZA" dirty="0"/>
                        <a:t> op </a:t>
                      </a:r>
                      <a:r>
                        <a:rPr lang="en-ZA" dirty="0" err="1"/>
                        <a:t>te</a:t>
                      </a:r>
                      <a:r>
                        <a:rPr lang="en-ZA" dirty="0"/>
                        <a:t> </a:t>
                      </a:r>
                      <a:r>
                        <a:rPr lang="en-ZA" dirty="0" err="1"/>
                        <a:t>los</a:t>
                      </a:r>
                      <a:endParaRPr lang="en-ZA" dirty="0"/>
                    </a:p>
                  </a:txBody>
                  <a:tcPr/>
                </a:tc>
                <a:extLst>
                  <a:ext uri="{0D108BD9-81ED-4DB2-BD59-A6C34878D82A}">
                    <a16:rowId xmlns:a16="http://schemas.microsoft.com/office/drawing/2014/main" val="10006"/>
                  </a:ext>
                </a:extLst>
              </a:tr>
              <a:tr h="370840">
                <a:tc>
                  <a:txBody>
                    <a:bodyPr/>
                    <a:lstStyle/>
                    <a:p>
                      <a:pPr algn="ctr"/>
                      <a:r>
                        <a:rPr lang="en-ZA" sz="2400" b="1" dirty="0"/>
                        <a:t>E</a:t>
                      </a:r>
                    </a:p>
                  </a:txBody>
                  <a:tcPr/>
                </a:tc>
                <a:tc>
                  <a:txBody>
                    <a:bodyPr/>
                    <a:lstStyle/>
                    <a:p>
                      <a:r>
                        <a:rPr lang="en-ZA" dirty="0" err="1"/>
                        <a:t>Eindig</a:t>
                      </a:r>
                      <a:r>
                        <a:rPr lang="en-ZA" dirty="0"/>
                        <a:t> op ‘n </a:t>
                      </a:r>
                      <a:r>
                        <a:rPr lang="en-ZA" dirty="0" err="1"/>
                        <a:t>goeie</a:t>
                      </a:r>
                      <a:r>
                        <a:rPr lang="en-ZA" dirty="0"/>
                        <a:t> </a:t>
                      </a:r>
                      <a:r>
                        <a:rPr lang="en-ZA" dirty="0" err="1"/>
                        <a:t>noot</a:t>
                      </a:r>
                      <a:endParaRPr lang="en-ZA" dirty="0"/>
                    </a:p>
                  </a:txBody>
                  <a:tcPr/>
                </a:tc>
                <a:tc>
                  <a:txBody>
                    <a:bodyPr/>
                    <a:lstStyle/>
                    <a:p>
                      <a:r>
                        <a:rPr lang="en-ZA" dirty="0" err="1"/>
                        <a:t>Sluit</a:t>
                      </a:r>
                      <a:r>
                        <a:rPr lang="en-ZA" baseline="0" dirty="0"/>
                        <a:t> die </a:t>
                      </a:r>
                      <a:r>
                        <a:rPr lang="en-ZA" baseline="0" dirty="0" err="1"/>
                        <a:t>ooreenkoms</a:t>
                      </a:r>
                      <a:r>
                        <a:rPr lang="en-ZA" baseline="0" dirty="0"/>
                        <a:t> </a:t>
                      </a:r>
                      <a:r>
                        <a:rPr lang="en-ZA" baseline="0" dirty="0" err="1"/>
                        <a:t>af</a:t>
                      </a:r>
                      <a:r>
                        <a:rPr lang="en-ZA" baseline="0" dirty="0"/>
                        <a:t> met ‘n </a:t>
                      </a:r>
                      <a:r>
                        <a:rPr lang="en-ZA" baseline="0" dirty="0" err="1"/>
                        <a:t>kompliment</a:t>
                      </a:r>
                      <a:r>
                        <a:rPr lang="en-ZA" baseline="0" dirty="0"/>
                        <a:t> </a:t>
                      </a:r>
                      <a:r>
                        <a:rPr lang="en-ZA" baseline="0" dirty="0" err="1"/>
                        <a:t>en</a:t>
                      </a:r>
                      <a:r>
                        <a:rPr lang="en-ZA" baseline="0" dirty="0"/>
                        <a:t> ‘n </a:t>
                      </a:r>
                      <a:r>
                        <a:rPr lang="en-ZA" baseline="0" dirty="0" err="1"/>
                        <a:t>handdruk</a:t>
                      </a:r>
                      <a:endParaRPr lang="en-ZA" dirty="0"/>
                    </a:p>
                  </a:txBody>
                  <a:tcPr/>
                </a:tc>
                <a:extLst>
                  <a:ext uri="{0D108BD9-81ED-4DB2-BD59-A6C34878D82A}">
                    <a16:rowId xmlns:a16="http://schemas.microsoft.com/office/drawing/2014/main" val="10007"/>
                  </a:ext>
                </a:extLst>
              </a:tr>
            </a:tbl>
          </a:graphicData>
        </a:graphic>
      </p:graphicFrame>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4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17CD545E-3158-4CB5-848C-B9FA587754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861" y="4810538"/>
            <a:ext cx="5192771" cy="2685636"/>
          </a:xfrm>
          <a:prstGeom prst="rect">
            <a:avLst/>
          </a:prstGeom>
        </p:spPr>
      </p:pic>
      <p:sp>
        <p:nvSpPr>
          <p:cNvPr id="8" name="TextBox 7">
            <a:extLst>
              <a:ext uri="{FF2B5EF4-FFF2-40B4-BE49-F238E27FC236}">
                <a16:creationId xmlns:a16="http://schemas.microsoft.com/office/drawing/2014/main" id="{D2212151-7436-4646-85AB-8F4D955F8091}"/>
              </a:ext>
            </a:extLst>
          </p:cNvPr>
          <p:cNvSpPr txBox="1"/>
          <p:nvPr/>
        </p:nvSpPr>
        <p:spPr>
          <a:xfrm>
            <a:off x="613463" y="284285"/>
            <a:ext cx="11086061" cy="4939814"/>
          </a:xfrm>
          <a:prstGeom prst="rect">
            <a:avLst/>
          </a:prstGeom>
          <a:noFill/>
        </p:spPr>
        <p:txBody>
          <a:bodyPr wrap="square" rtlCol="0">
            <a:spAutoFit/>
          </a:bodyPr>
          <a:lstStyle/>
          <a:p>
            <a:pPr algn="ctr"/>
            <a:r>
              <a:rPr lang="nl-NL" sz="4500" dirty="0"/>
              <a:t>Ons het vandag 'n paar belangrike definisies geleer. Kom ons kyk hoe goed jy geluister het. In Aktiwiteit 3 ​​sal jy die definisies van SES terme vind wat jy vandag geleer het. Kyk of jy kan onthou wat hierdie terme beteken.</a:t>
            </a:r>
            <a:endParaRPr lang="en-ZA" sz="4500" dirty="0"/>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6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AE1EE-0EAC-410D-B8D2-D5E1B78C7C97}"/>
              </a:ext>
            </a:extLst>
          </p:cNvPr>
          <p:cNvPicPr>
            <a:picLocks noChangeAspect="1"/>
          </p:cNvPicPr>
          <p:nvPr/>
        </p:nvPicPr>
        <p:blipFill>
          <a:blip r:embed="rId3"/>
          <a:stretch>
            <a:fillRect/>
          </a:stretch>
        </p:blipFill>
        <p:spPr>
          <a:xfrm>
            <a:off x="0" y="-28741"/>
            <a:ext cx="12192000" cy="6886741"/>
          </a:xfrm>
          <a:prstGeom prst="rect">
            <a:avLst/>
          </a:prstGeom>
        </p:spPr>
      </p:pic>
      <p:sp>
        <p:nvSpPr>
          <p:cNvPr id="4" name="Title 1">
            <a:extLst>
              <a:ext uri="{FF2B5EF4-FFF2-40B4-BE49-F238E27FC236}">
                <a16:creationId xmlns:a16="http://schemas.microsoft.com/office/drawing/2014/main" id="{0A2F3474-9BAA-4683-B3AB-8D513F4FEDB4}"/>
              </a:ext>
            </a:extLst>
          </p:cNvPr>
          <p:cNvSpPr txBox="1">
            <a:spLocks/>
          </p:cNvSpPr>
          <p:nvPr/>
        </p:nvSpPr>
        <p:spPr>
          <a:xfrm>
            <a:off x="0" y="0"/>
            <a:ext cx="6810427" cy="1219200"/>
          </a:xfrm>
          <a:prstGeom prst="rect">
            <a:avLst/>
          </a:prstGeom>
          <a:solidFill>
            <a:srgbClr val="FDB51C"/>
          </a:solidFill>
        </p:spPr>
        <p:txBody>
          <a:bodyPr>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en-ZA" sz="7500" dirty="0"/>
              <a:t>REFLEKTEER</a:t>
            </a:r>
          </a:p>
        </p:txBody>
      </p:sp>
      <p:sp>
        <p:nvSpPr>
          <p:cNvPr id="5" name="TextBox 4">
            <a:extLst>
              <a:ext uri="{FF2B5EF4-FFF2-40B4-BE49-F238E27FC236}">
                <a16:creationId xmlns:a16="http://schemas.microsoft.com/office/drawing/2014/main" id="{1DF03CCD-C0E3-4FAC-8893-F50595BCF0DE}"/>
              </a:ext>
            </a:extLst>
          </p:cNvPr>
          <p:cNvSpPr txBox="1"/>
          <p:nvPr/>
        </p:nvSpPr>
        <p:spPr>
          <a:xfrm>
            <a:off x="0" y="1456680"/>
            <a:ext cx="6810427" cy="2862322"/>
          </a:xfrm>
          <a:prstGeom prst="rect">
            <a:avLst/>
          </a:prstGeom>
          <a:solidFill>
            <a:schemeClr val="bg1">
              <a:alpha val="88000"/>
            </a:schemeClr>
          </a:solidFill>
        </p:spPr>
        <p:txBody>
          <a:bodyPr wrap="square" rtlCol="0">
            <a:spAutoFit/>
          </a:bodyPr>
          <a:lstStyle/>
          <a:p>
            <a:pPr marL="285750" indent="-285750">
              <a:buFont typeface="Arial" panose="020B0604020202020204" pitchFamily="34" charset="0"/>
              <a:buChar char="•"/>
            </a:pPr>
            <a:r>
              <a:rPr lang="en-ZA" dirty="0" err="1"/>
              <a:t>Kan</a:t>
            </a:r>
            <a:r>
              <a:rPr lang="en-ZA" dirty="0"/>
              <a:t> </a:t>
            </a:r>
            <a:r>
              <a:rPr lang="en-ZA" dirty="0" err="1"/>
              <a:t>jy</a:t>
            </a:r>
            <a:r>
              <a:rPr lang="en-ZA" dirty="0"/>
              <a:t> dink </a:t>
            </a:r>
            <a:r>
              <a:rPr lang="en-ZA" dirty="0" err="1"/>
              <a:t>aan</a:t>
            </a:r>
            <a:r>
              <a:rPr lang="en-ZA" dirty="0"/>
              <a:t> 'n </a:t>
            </a:r>
            <a:r>
              <a:rPr lang="en-ZA" dirty="0" err="1"/>
              <a:t>ervaring</a:t>
            </a:r>
            <a:r>
              <a:rPr lang="en-ZA" dirty="0"/>
              <a:t> </a:t>
            </a:r>
            <a:r>
              <a:rPr lang="en-ZA" dirty="0" err="1"/>
              <a:t>waar</a:t>
            </a:r>
            <a:r>
              <a:rPr lang="en-ZA" dirty="0"/>
              <a:t> </a:t>
            </a:r>
            <a:r>
              <a:rPr lang="en-ZA" dirty="0" err="1"/>
              <a:t>jy</a:t>
            </a:r>
            <a:r>
              <a:rPr lang="en-ZA" dirty="0"/>
              <a:t> </a:t>
            </a:r>
            <a:r>
              <a:rPr lang="en-ZA" dirty="0" err="1"/>
              <a:t>eustres</a:t>
            </a:r>
            <a:r>
              <a:rPr lang="en-ZA" dirty="0"/>
              <a:t> </a:t>
            </a:r>
            <a:r>
              <a:rPr lang="en-ZA" dirty="0" err="1"/>
              <a:t>en</a:t>
            </a:r>
            <a:r>
              <a:rPr lang="en-ZA" dirty="0"/>
              <a:t> </a:t>
            </a:r>
            <a:r>
              <a:rPr lang="en-ZA" dirty="0" err="1"/>
              <a:t>nood</a:t>
            </a:r>
            <a:r>
              <a:rPr lang="en-ZA" dirty="0"/>
              <a:t> </a:t>
            </a:r>
            <a:r>
              <a:rPr lang="en-ZA" dirty="0" err="1"/>
              <a:t>beleef</a:t>
            </a:r>
            <a:r>
              <a:rPr lang="en-ZA" dirty="0"/>
              <a:t> het?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err="1"/>
              <a:t>Vind</a:t>
            </a:r>
            <a:r>
              <a:rPr lang="en-ZA" dirty="0"/>
              <a:t> </a:t>
            </a:r>
            <a:r>
              <a:rPr lang="en-ZA" dirty="0" err="1"/>
              <a:t>jy</a:t>
            </a:r>
            <a:r>
              <a:rPr lang="en-ZA" dirty="0"/>
              <a:t> </a:t>
            </a:r>
            <a:r>
              <a:rPr lang="en-ZA" dirty="0" err="1"/>
              <a:t>dat</a:t>
            </a:r>
            <a:r>
              <a:rPr lang="en-ZA" dirty="0"/>
              <a:t> </a:t>
            </a:r>
            <a:r>
              <a:rPr lang="en-ZA" dirty="0" err="1"/>
              <a:t>jy</a:t>
            </a:r>
            <a:r>
              <a:rPr lang="en-ZA" dirty="0"/>
              <a:t> </a:t>
            </a:r>
            <a:r>
              <a:rPr lang="en-ZA" dirty="0" err="1"/>
              <a:t>meer</a:t>
            </a:r>
            <a:r>
              <a:rPr lang="en-ZA" dirty="0"/>
              <a:t> met </a:t>
            </a:r>
            <a:r>
              <a:rPr lang="en-ZA" dirty="0" err="1"/>
              <a:t>intrapersoonlike</a:t>
            </a:r>
            <a:r>
              <a:rPr lang="en-ZA" dirty="0"/>
              <a:t> of </a:t>
            </a:r>
            <a:r>
              <a:rPr lang="en-ZA" dirty="0" err="1"/>
              <a:t>interpersoonlike</a:t>
            </a:r>
            <a:r>
              <a:rPr lang="en-ZA" dirty="0"/>
              <a:t> </a:t>
            </a:r>
            <a:r>
              <a:rPr lang="en-ZA" dirty="0" err="1"/>
              <a:t>konflik</a:t>
            </a:r>
            <a:r>
              <a:rPr lang="en-ZA" dirty="0"/>
              <a:t> </a:t>
            </a:r>
            <a:r>
              <a:rPr lang="en-ZA" dirty="0" err="1"/>
              <a:t>sukkel</a:t>
            </a:r>
            <a:r>
              <a:rPr lang="en-ZA" dirty="0"/>
              <a:t>? Hoe </a:t>
            </a:r>
            <a:r>
              <a:rPr lang="en-ZA" dirty="0" err="1"/>
              <a:t>kan</a:t>
            </a:r>
            <a:r>
              <a:rPr lang="en-ZA" dirty="0"/>
              <a:t> </a:t>
            </a:r>
            <a:r>
              <a:rPr lang="en-ZA" dirty="0" err="1"/>
              <a:t>jy</a:t>
            </a:r>
            <a:r>
              <a:rPr lang="en-ZA" dirty="0"/>
              <a:t> </a:t>
            </a:r>
            <a:r>
              <a:rPr lang="en-ZA" dirty="0" err="1"/>
              <a:t>jou</a:t>
            </a:r>
            <a:r>
              <a:rPr lang="en-ZA" dirty="0"/>
              <a:t> </a:t>
            </a:r>
            <a:r>
              <a:rPr lang="en-ZA" dirty="0" err="1"/>
              <a:t>kommunikasievaardighede</a:t>
            </a:r>
            <a:r>
              <a:rPr lang="en-ZA" dirty="0"/>
              <a:t> </a:t>
            </a:r>
            <a:r>
              <a:rPr lang="en-ZA" dirty="0" err="1"/>
              <a:t>verbeter</a:t>
            </a:r>
            <a:r>
              <a:rPr lang="en-ZA" dirty="0"/>
              <a: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err="1"/>
              <a:t>Daar</a:t>
            </a:r>
            <a:r>
              <a:rPr lang="en-ZA" dirty="0"/>
              <a:t> is ‘n </a:t>
            </a:r>
            <a:r>
              <a:rPr lang="en-ZA" dirty="0" err="1"/>
              <a:t>toename</a:t>
            </a:r>
            <a:r>
              <a:rPr lang="en-ZA" dirty="0"/>
              <a:t> in </a:t>
            </a:r>
            <a:r>
              <a:rPr lang="en-ZA" dirty="0" err="1"/>
              <a:t>konflik</a:t>
            </a:r>
            <a:r>
              <a:rPr lang="en-ZA" dirty="0"/>
              <a:t> op </a:t>
            </a:r>
            <a:r>
              <a:rPr lang="en-ZA" dirty="0" err="1"/>
              <a:t>sosiale</a:t>
            </a:r>
            <a:r>
              <a:rPr lang="en-ZA" dirty="0"/>
              <a:t> media. </a:t>
            </a:r>
            <a:r>
              <a:rPr lang="en-ZA" dirty="0" err="1"/>
              <a:t>Watter</a:t>
            </a:r>
            <a:r>
              <a:rPr lang="en-ZA" dirty="0"/>
              <a:t> </a:t>
            </a:r>
            <a:r>
              <a:rPr lang="en-ZA" dirty="0" err="1"/>
              <a:t>raad</a:t>
            </a:r>
            <a:r>
              <a:rPr lang="en-ZA" dirty="0"/>
              <a:t> </a:t>
            </a:r>
            <a:r>
              <a:rPr lang="en-ZA" dirty="0" err="1"/>
              <a:t>sal</a:t>
            </a:r>
            <a:r>
              <a:rPr lang="en-ZA" dirty="0"/>
              <a:t> </a:t>
            </a:r>
            <a:r>
              <a:rPr lang="en-ZA" dirty="0" err="1"/>
              <a:t>jy</a:t>
            </a:r>
            <a:r>
              <a:rPr lang="en-ZA" dirty="0"/>
              <a:t> </a:t>
            </a:r>
            <a:r>
              <a:rPr lang="en-ZA" dirty="0" err="1"/>
              <a:t>aan</a:t>
            </a:r>
            <a:r>
              <a:rPr lang="en-ZA" dirty="0"/>
              <a:t> 'n </a:t>
            </a:r>
            <a:r>
              <a:rPr lang="en-ZA" dirty="0" err="1"/>
              <a:t>vriend</a:t>
            </a:r>
            <a:r>
              <a:rPr lang="en-ZA" dirty="0"/>
              <a:t> gee wat in die </a:t>
            </a:r>
            <a:r>
              <a:rPr lang="en-ZA" dirty="0" err="1"/>
              <a:t>openbaar</a:t>
            </a:r>
            <a:r>
              <a:rPr lang="en-ZA" dirty="0"/>
              <a:t> op </a:t>
            </a:r>
            <a:r>
              <a:rPr lang="en-ZA" dirty="0" err="1"/>
              <a:t>sosiale</a:t>
            </a:r>
            <a:r>
              <a:rPr lang="en-ZA" dirty="0"/>
              <a:t> media </a:t>
            </a:r>
            <a:r>
              <a:rPr lang="en-ZA" dirty="0" err="1"/>
              <a:t>geterg</a:t>
            </a:r>
            <a:r>
              <a:rPr lang="en-ZA" dirty="0"/>
              <a:t> word?</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2874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1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1304</Words>
  <Application>Microsoft Office PowerPoint</Application>
  <PresentationFormat>Widescreen</PresentationFormat>
  <Paragraphs>127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Segoe Print</vt:lpstr>
      <vt:lpstr>Nature Illustration 16x9</vt:lpstr>
      <vt:lpstr>Selfontwikkeling in die samelewing</vt:lpstr>
      <vt:lpstr>Hoe voel jy vandag?</vt:lpstr>
      <vt:lpstr>Het jy geweet dat stres positief én negatief kan wees?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self in society</dc:title>
  <dc:creator>LEIGH-ANN PRINGLE</dc:creator>
  <cp:lastModifiedBy>Carsten Gertz</cp:lastModifiedBy>
  <cp:revision>58</cp:revision>
  <dcterms:created xsi:type="dcterms:W3CDTF">2021-01-18T08:21:21Z</dcterms:created>
  <dcterms:modified xsi:type="dcterms:W3CDTF">2022-10-27T02:59:33Z</dcterms:modified>
</cp:coreProperties>
</file>