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7" r:id="rId4"/>
  </p:sldMasterIdLst>
  <p:notesMasterIdLst>
    <p:notesMasterId r:id="rId17"/>
  </p:notesMasterIdLst>
  <p:sldIdLst>
    <p:sldId id="1864" r:id="rId5"/>
    <p:sldId id="1846" r:id="rId6"/>
    <p:sldId id="1845" r:id="rId7"/>
    <p:sldId id="1848" r:id="rId8"/>
    <p:sldId id="1849" r:id="rId9"/>
    <p:sldId id="1866" r:id="rId10"/>
    <p:sldId id="1852" r:id="rId11"/>
    <p:sldId id="1865" r:id="rId12"/>
    <p:sldId id="1859" r:id="rId13"/>
    <p:sldId id="1858" r:id="rId14"/>
    <p:sldId id="1868" r:id="rId15"/>
    <p:sldId id="1867" r:id="rId1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5"/>
    <a:srgbClr val="FE4387"/>
    <a:srgbClr val="007788"/>
    <a:srgbClr val="297C2A"/>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0B9461-0AEA-445D-8859-F28504D493CE}" v="20" dt="2022-02-21T20:51:49.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8" autoAdjust="0"/>
    <p:restoredTop sz="84674" autoAdjust="0"/>
  </p:normalViewPr>
  <p:slideViewPr>
    <p:cSldViewPr snapToGrid="0">
      <p:cViewPr varScale="1">
        <p:scale>
          <a:sx n="96" d="100"/>
          <a:sy n="96" d="100"/>
        </p:scale>
        <p:origin x="1146" y="96"/>
      </p:cViewPr>
      <p:guideLst>
        <p:guide orient="horz" pos="2160"/>
        <p:guide pos="480"/>
        <p:guide pos="7200"/>
        <p:guide pos="4368"/>
      </p:guideLst>
    </p:cSldViewPr>
  </p:slideViewPr>
  <p:outlineViewPr>
    <p:cViewPr>
      <p:scale>
        <a:sx n="33" d="100"/>
        <a:sy n="33" d="100"/>
      </p:scale>
      <p:origin x="0" y="0"/>
    </p:cViewPr>
  </p:outlineViewPr>
  <p:notesTextViewPr>
    <p:cViewPr>
      <p:scale>
        <a:sx n="1" d="1"/>
        <a:sy n="1" d="1"/>
      </p:scale>
      <p:origin x="0" y="0"/>
    </p:cViewPr>
  </p:notesTextViewPr>
  <p:sorterViewPr>
    <p:cViewPr>
      <p:scale>
        <a:sx n="94" d="100"/>
        <a:sy n="9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 Cunningham" userId="5ca8a513-eaf1-4adc-9d18-6db7e5361089" providerId="ADAL" clId="{FE0B9461-0AEA-445D-8859-F28504D493CE}"/>
    <pc:docChg chg="custSel addSld modSld sldOrd">
      <pc:chgData name="Kerri Cunningham" userId="5ca8a513-eaf1-4adc-9d18-6db7e5361089" providerId="ADAL" clId="{FE0B9461-0AEA-445D-8859-F28504D493CE}" dt="2022-02-21T20:58:21.839" v="835" actId="20577"/>
      <pc:docMkLst>
        <pc:docMk/>
      </pc:docMkLst>
      <pc:sldChg chg="delSp">
        <pc:chgData name="Kerri Cunningham" userId="5ca8a513-eaf1-4adc-9d18-6db7e5361089" providerId="ADAL" clId="{FE0B9461-0AEA-445D-8859-F28504D493CE}" dt="2022-02-18T09:56:23.056" v="0" actId="478"/>
        <pc:sldMkLst>
          <pc:docMk/>
          <pc:sldMk cId="803542810" sldId="1845"/>
        </pc:sldMkLst>
        <pc:spChg chg="del">
          <ac:chgData name="Kerri Cunningham" userId="5ca8a513-eaf1-4adc-9d18-6db7e5361089" providerId="ADAL" clId="{FE0B9461-0AEA-445D-8859-F28504D493CE}" dt="2022-02-18T09:56:23.056" v="0" actId="478"/>
          <ac:spMkLst>
            <pc:docMk/>
            <pc:sldMk cId="803542810" sldId="1845"/>
            <ac:spMk id="2" creationId="{BBC40257-28C2-4F00-851D-F1A6623AA425}"/>
          </ac:spMkLst>
        </pc:spChg>
      </pc:sldChg>
      <pc:sldChg chg="modSp">
        <pc:chgData name="Kerri Cunningham" userId="5ca8a513-eaf1-4adc-9d18-6db7e5361089" providerId="ADAL" clId="{FE0B9461-0AEA-445D-8859-F28504D493CE}" dt="2022-02-18T09:57:27.244" v="2" actId="962"/>
        <pc:sldMkLst>
          <pc:docMk/>
          <pc:sldMk cId="461669259" sldId="1846"/>
        </pc:sldMkLst>
        <pc:picChg chg="mod">
          <ac:chgData name="Kerri Cunningham" userId="5ca8a513-eaf1-4adc-9d18-6db7e5361089" providerId="ADAL" clId="{FE0B9461-0AEA-445D-8859-F28504D493CE}" dt="2022-02-18T09:57:27.244" v="2" actId="962"/>
          <ac:picMkLst>
            <pc:docMk/>
            <pc:sldMk cId="461669259" sldId="1846"/>
            <ac:picMk id="4" creationId="{AEC0A980-40E3-4873-8569-B90A87F4D088}"/>
          </ac:picMkLst>
        </pc:picChg>
      </pc:sldChg>
      <pc:sldChg chg="modSp mod modNotesTx">
        <pc:chgData name="Kerri Cunningham" userId="5ca8a513-eaf1-4adc-9d18-6db7e5361089" providerId="ADAL" clId="{FE0B9461-0AEA-445D-8859-F28504D493CE}" dt="2022-02-18T10:00:33.324" v="3" actId="313"/>
        <pc:sldMkLst>
          <pc:docMk/>
          <pc:sldMk cId="4244761525" sldId="1858"/>
        </pc:sldMkLst>
        <pc:picChg chg="mod">
          <ac:chgData name="Kerri Cunningham" userId="5ca8a513-eaf1-4adc-9d18-6db7e5361089" providerId="ADAL" clId="{FE0B9461-0AEA-445D-8859-F28504D493CE}" dt="2022-02-18T09:56:36.013" v="1" actId="962"/>
          <ac:picMkLst>
            <pc:docMk/>
            <pc:sldMk cId="4244761525" sldId="1858"/>
            <ac:picMk id="5" creationId="{2E544856-877B-4E34-88D3-9CCFA16B5EB6}"/>
          </ac:picMkLst>
        </pc:picChg>
      </pc:sldChg>
      <pc:sldChg chg="addSp delSp modSp mod ord modNotesTx">
        <pc:chgData name="Kerri Cunningham" userId="5ca8a513-eaf1-4adc-9d18-6db7e5361089" providerId="ADAL" clId="{FE0B9461-0AEA-445D-8859-F28504D493CE}" dt="2022-02-21T20:55:06.986" v="409" actId="20577"/>
        <pc:sldMkLst>
          <pc:docMk/>
          <pc:sldMk cId="576716121" sldId="1859"/>
        </pc:sldMkLst>
        <pc:spChg chg="mod">
          <ac:chgData name="Kerri Cunningham" userId="5ca8a513-eaf1-4adc-9d18-6db7e5361089" providerId="ADAL" clId="{FE0B9461-0AEA-445D-8859-F28504D493CE}" dt="2022-02-21T20:46:19.848" v="148" actId="1076"/>
          <ac:spMkLst>
            <pc:docMk/>
            <pc:sldMk cId="576716121" sldId="1859"/>
            <ac:spMk id="4" creationId="{068DF32A-D165-40DA-AAE8-A6E9579E2F79}"/>
          </ac:spMkLst>
        </pc:spChg>
        <pc:spChg chg="mod">
          <ac:chgData name="Kerri Cunningham" userId="5ca8a513-eaf1-4adc-9d18-6db7e5361089" providerId="ADAL" clId="{FE0B9461-0AEA-445D-8859-F28504D493CE}" dt="2022-02-21T20:46:31.208" v="159" actId="20577"/>
          <ac:spMkLst>
            <pc:docMk/>
            <pc:sldMk cId="576716121" sldId="1859"/>
            <ac:spMk id="8" creationId="{A78850AB-EA61-426B-B6A5-CAFF29482CF2}"/>
          </ac:spMkLst>
        </pc:spChg>
        <pc:picChg chg="add del mod">
          <ac:chgData name="Kerri Cunningham" userId="5ca8a513-eaf1-4adc-9d18-6db7e5361089" providerId="ADAL" clId="{FE0B9461-0AEA-445D-8859-F28504D493CE}" dt="2022-02-21T20:48:40.024" v="265" actId="478"/>
          <ac:picMkLst>
            <pc:docMk/>
            <pc:sldMk cId="576716121" sldId="1859"/>
            <ac:picMk id="1026" creationId="{3BB59E8F-26A4-4C65-9D83-13ECDE2FA346}"/>
          </ac:picMkLst>
        </pc:picChg>
        <pc:picChg chg="add mod">
          <ac:chgData name="Kerri Cunningham" userId="5ca8a513-eaf1-4adc-9d18-6db7e5361089" providerId="ADAL" clId="{FE0B9461-0AEA-445D-8859-F28504D493CE}" dt="2022-02-21T20:48:48.893" v="269" actId="14100"/>
          <ac:picMkLst>
            <pc:docMk/>
            <pc:sldMk cId="576716121" sldId="1859"/>
            <ac:picMk id="1028" creationId="{2277EAC8-3E16-4B28-B67E-72693FF2910D}"/>
          </ac:picMkLst>
        </pc:picChg>
        <pc:picChg chg="del">
          <ac:chgData name="Kerri Cunningham" userId="5ca8a513-eaf1-4adc-9d18-6db7e5361089" providerId="ADAL" clId="{FE0B9461-0AEA-445D-8859-F28504D493CE}" dt="2022-02-21T20:48:02.511" v="261" actId="478"/>
          <ac:picMkLst>
            <pc:docMk/>
            <pc:sldMk cId="576716121" sldId="1859"/>
            <ac:picMk id="5124" creationId="{6BC2319F-6153-4604-93D2-015C6BC37D89}"/>
          </ac:picMkLst>
        </pc:picChg>
      </pc:sldChg>
      <pc:sldChg chg="addSp delSp modSp">
        <pc:chgData name="Kerri Cunningham" userId="5ca8a513-eaf1-4adc-9d18-6db7e5361089" providerId="ADAL" clId="{FE0B9461-0AEA-445D-8859-F28504D493CE}" dt="2022-02-21T20:51:49.844" v="276" actId="1076"/>
        <pc:sldMkLst>
          <pc:docMk/>
          <pc:sldMk cId="1543265293" sldId="1864"/>
        </pc:sldMkLst>
        <pc:picChg chg="del">
          <ac:chgData name="Kerri Cunningham" userId="5ca8a513-eaf1-4adc-9d18-6db7e5361089" providerId="ADAL" clId="{FE0B9461-0AEA-445D-8859-F28504D493CE}" dt="2022-02-21T20:51:41.001" v="273" actId="478"/>
          <ac:picMkLst>
            <pc:docMk/>
            <pc:sldMk cId="1543265293" sldId="1864"/>
            <ac:picMk id="8" creationId="{8C0056A4-AE9A-48DA-9907-4441C084B7BA}"/>
          </ac:picMkLst>
        </pc:picChg>
        <pc:picChg chg="add mod">
          <ac:chgData name="Kerri Cunningham" userId="5ca8a513-eaf1-4adc-9d18-6db7e5361089" providerId="ADAL" clId="{FE0B9461-0AEA-445D-8859-F28504D493CE}" dt="2022-02-21T20:51:49.844" v="276" actId="1076"/>
          <ac:picMkLst>
            <pc:docMk/>
            <pc:sldMk cId="1543265293" sldId="1864"/>
            <ac:picMk id="2050" creationId="{D3714832-F3C1-49E2-8BF0-C91BBCE11B57}"/>
          </ac:picMkLst>
        </pc:picChg>
      </pc:sldChg>
      <pc:sldChg chg="add modNotesTx">
        <pc:chgData name="Kerri Cunningham" userId="5ca8a513-eaf1-4adc-9d18-6db7e5361089" providerId="ADAL" clId="{FE0B9461-0AEA-445D-8859-F28504D493CE}" dt="2022-02-21T20:58:21.839" v="835" actId="20577"/>
        <pc:sldMkLst>
          <pc:docMk/>
          <pc:sldMk cId="4110055243" sldId="18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TEACHER NOTE: Please use the WORKBOOK in conjunction with these PowerPoint slides to aid in class discussion and tasks. The slides have the main topics, and the bulk of the information is in the workbook (called </a:t>
            </a:r>
            <a:r>
              <a:rPr lang="en-US" altLang="en-US" b="1" i="1" dirty="0">
                <a:latin typeface="Arial" panose="020B0604020202020204" pitchFamily="34" charset="0"/>
              </a:rPr>
              <a:t>Lesson 1-3 Workbook and Content Summary</a:t>
            </a:r>
            <a:r>
              <a:rPr lang="en-US" altLang="en-US" dirty="0">
                <a:latin typeface="Arial" panose="020B0604020202020204" pitchFamily="34" charset="0"/>
              </a:rPr>
              <a:t>)  along with class activities.</a:t>
            </a:r>
          </a:p>
        </p:txBody>
      </p:sp>
    </p:spTree>
    <p:extLst>
      <p:ext uri="{BB962C8B-B14F-4D97-AF65-F5344CB8AC3E}">
        <p14:creationId xmlns:p14="http://schemas.microsoft.com/office/powerpoint/2010/main" val="195081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It is important to understand what it means to be accountable and why we can be held accountable. Ask Learners why they should be held accountable.</a:t>
            </a:r>
          </a:p>
          <a:p>
            <a:r>
              <a:rPr lang="en-ZA" dirty="0"/>
              <a:t>Give them a few moments to reflect on what  it is and what </a:t>
            </a:r>
            <a:r>
              <a:rPr lang="en-ZA"/>
              <a:t>they could </a:t>
            </a:r>
            <a:r>
              <a:rPr lang="en-ZA" dirty="0"/>
              <a:t>be held accountable for in the reflection.  </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10</a:t>
            </a:fld>
            <a:endParaRPr lang="en-US" altLang="en-US" dirty="0"/>
          </a:p>
        </p:txBody>
      </p:sp>
    </p:spTree>
    <p:extLst>
      <p:ext uri="{BB962C8B-B14F-4D97-AF65-F5344CB8AC3E}">
        <p14:creationId xmlns:p14="http://schemas.microsoft.com/office/powerpoint/2010/main" val="2847008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dirty="0"/>
              <a:t>Give them a few moments to reflect on what  it is and what they could be held accountable for in the reflection.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ZA" dirty="0" err="1"/>
              <a:t>Lebo’s</a:t>
            </a:r>
            <a:r>
              <a:rPr lang="en-ZA" dirty="0"/>
              <a:t> situation is next (page 8 of workbook), discuss the scenario and then let learners answer the questions.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ZA" dirty="0"/>
              <a:t>When discussing the answers – it will be useful to bring into the conversation that learners are all responsible for their own learning. Part of being accountable for their own actions and being willing to accept the consequences of their actions – for example not being prepared for lessons, not studying for a test and not getting the grade you were hoping for. </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11</a:t>
            </a:fld>
            <a:endParaRPr lang="en-US" altLang="en-US" dirty="0"/>
          </a:p>
        </p:txBody>
      </p:sp>
    </p:spTree>
    <p:extLst>
      <p:ext uri="{BB962C8B-B14F-4D97-AF65-F5344CB8AC3E}">
        <p14:creationId xmlns:p14="http://schemas.microsoft.com/office/powerpoint/2010/main" val="4070826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Finally ask learners if they have any questions or comments – remember that in LO learners need to ask questions, sometimes these concepts may seem a bit abstract for them. Let them assimilate what you've covered and move onto the Class Activity at the end of Lesson 1. See page 9 </a:t>
            </a:r>
            <a:r>
              <a:rPr lang="en-ZA"/>
              <a:t>of workbook. </a:t>
            </a:r>
            <a:endParaRPr lang="en-ZA"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12</a:t>
            </a:fld>
            <a:endParaRPr lang="en-US" altLang="en-US" dirty="0"/>
          </a:p>
        </p:txBody>
      </p:sp>
    </p:spTree>
    <p:extLst>
      <p:ext uri="{BB962C8B-B14F-4D97-AF65-F5344CB8AC3E}">
        <p14:creationId xmlns:p14="http://schemas.microsoft.com/office/powerpoint/2010/main" val="310692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is to make the point that we all have the same numbers of hours in the day regardless – at the end of the day, it is up to us how we use that time.</a:t>
            </a:r>
          </a:p>
          <a:p>
            <a:r>
              <a:rPr lang="en-ZA" dirty="0"/>
              <a:t>Use the WORKBOOK for the in detail explanation. </a:t>
            </a:r>
          </a:p>
          <a:p>
            <a:r>
              <a:rPr lang="en-ZA" dirty="0"/>
              <a:t>Allow learners a few moments to answer the question posed in the workbook on page 3.</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a:t>
            </a:fld>
            <a:endParaRPr lang="en-US" altLang="en-US" dirty="0"/>
          </a:p>
        </p:txBody>
      </p:sp>
    </p:spTree>
    <p:extLst>
      <p:ext uri="{BB962C8B-B14F-4D97-AF65-F5344CB8AC3E}">
        <p14:creationId xmlns:p14="http://schemas.microsoft.com/office/powerpoint/2010/main" val="290300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you are asking is WHY DO SOME PEOPLE SEEM TO ACHIEVE MORE IN A DAY – and the big answer is TIME MANAGEMENT. </a:t>
            </a:r>
          </a:p>
          <a:p>
            <a:r>
              <a:rPr lang="en-US" dirty="0"/>
              <a:t>Discuss the concept of what Time Management is and what it means. </a:t>
            </a:r>
          </a:p>
          <a:p>
            <a:r>
              <a:rPr lang="en-US" dirty="0"/>
              <a:t>Explain Student A and B, their different habits and the given scenario. See page 4 of Workbook	</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p14="http://schemas.microsoft.com/office/powerpoint/2010/main" val="163227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this slide up while the deliberate about which student is more effective and why (page 4 of Workbook) . Give them a few moments to answer the question.</a:t>
            </a:r>
          </a:p>
          <a:p>
            <a:r>
              <a:rPr lang="en-US" dirty="0"/>
              <a:t>Their answers will aid in starting a discussion about good and bad habits. </a:t>
            </a:r>
          </a:p>
          <a:p>
            <a:r>
              <a:rPr lang="en-US" dirty="0"/>
              <a:t>You can ask what they should do if they were in that situation.</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4</a:t>
            </a:fld>
            <a:endParaRPr lang="en-US" altLang="en-US" dirty="0"/>
          </a:p>
        </p:txBody>
      </p:sp>
    </p:spTree>
    <p:extLst>
      <p:ext uri="{BB962C8B-B14F-4D97-AF65-F5344CB8AC3E}">
        <p14:creationId xmlns:p14="http://schemas.microsoft.com/office/powerpoint/2010/main" val="138341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Given the scenario above (high school, lots of subjects, lots to do etc) – explain and talk about Time Management and what it includes. </a:t>
            </a:r>
          </a:p>
          <a:p>
            <a:r>
              <a:rPr lang="en-ZA" dirty="0"/>
              <a:t>The workbook has an in detail breakdown of what it includes. </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dirty="0"/>
          </a:p>
        </p:txBody>
      </p:sp>
    </p:spTree>
    <p:extLst>
      <p:ext uri="{BB962C8B-B14F-4D97-AF65-F5344CB8AC3E}">
        <p14:creationId xmlns:p14="http://schemas.microsoft.com/office/powerpoint/2010/main" val="2223394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Using the </a:t>
            </a:r>
            <a:r>
              <a:rPr lang="en-ZA" dirty="0" err="1"/>
              <a:t>workbokl,l</a:t>
            </a:r>
            <a:r>
              <a:rPr lang="en-ZA" dirty="0"/>
              <a:t> talk through the ways that Time Management can hep us, why it can make our lives easier – the advantages of using it or applying it. </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dirty="0"/>
          </a:p>
        </p:txBody>
      </p:sp>
    </p:spTree>
    <p:extLst>
      <p:ext uri="{BB962C8B-B14F-4D97-AF65-F5344CB8AC3E}">
        <p14:creationId xmlns:p14="http://schemas.microsoft.com/office/powerpoint/2010/main" val="2542757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28440B5-B162-4DBB-ADB7-3D8923B2440F}"/>
              </a:ext>
            </a:extLst>
          </p:cNvPr>
          <p:cNvSpPr>
            <a:spLocks noGrp="1"/>
          </p:cNvSpPr>
          <p:nvPr>
            <p:ph type="body" idx="1"/>
          </p:nvPr>
        </p:nvSpPr>
        <p:spPr/>
        <p:txBody>
          <a:bodyPr/>
          <a:lstStyle/>
          <a:p>
            <a:r>
              <a:rPr lang="en-US" dirty="0"/>
              <a:t>Allow a few moments for Learners to think how they can apply what they have learnt so far. (page 6 of workbook)</a:t>
            </a:r>
          </a:p>
          <a:p>
            <a:r>
              <a:rPr lang="en-US" dirty="0"/>
              <a:t>You can have a short talk about what they could do, what would they use.</a:t>
            </a:r>
          </a:p>
          <a:p>
            <a:endParaRPr lang="en-Z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Go through Tim’s scenario titled “Time Management gone wrong” give learners a few minutes to complete the two questions attached to the case study. (see page 7 of Workbook)</a:t>
            </a:r>
          </a:p>
          <a:p>
            <a:r>
              <a:rPr lang="en-ZA" dirty="0"/>
              <a:t>Use this as an extension opportunity to ask questions , hep guide the class on what the story is telling them.</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8</a:t>
            </a:fld>
            <a:endParaRPr lang="en-US" altLang="en-US" dirty="0"/>
          </a:p>
        </p:txBody>
      </p:sp>
    </p:spTree>
    <p:extLst>
      <p:ext uri="{BB962C8B-B14F-4D97-AF65-F5344CB8AC3E}">
        <p14:creationId xmlns:p14="http://schemas.microsoft.com/office/powerpoint/2010/main" val="219977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dirty="0"/>
              <a:t>Take a few moments to discuss as a group what ACCOUNTABILITY means and what it means for teenagers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dirty="0"/>
          </a:p>
        </p:txBody>
      </p:sp>
    </p:spTree>
    <p:extLst>
      <p:ext uri="{BB962C8B-B14F-4D97-AF65-F5344CB8AC3E}">
        <p14:creationId xmlns:p14="http://schemas.microsoft.com/office/powerpoint/2010/main" val="4095288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a:lstStyle>
            <a:lvl1pPr>
              <a:defRPr b="1"/>
            </a:lvl1pPr>
          </a:lstStyle>
          <a:p>
            <a:r>
              <a:rPr lang="en-US" dirty="0"/>
              <a:t>Insert title here</a:t>
            </a:r>
          </a:p>
        </p:txBody>
      </p:sp>
      <p:pic>
        <p:nvPicPr>
          <p:cNvPr id="6" name="Picture Placeholder 9" descr="Bright, colorful geometric pattern ">
            <a:extLst>
              <a:ext uri="{FF2B5EF4-FFF2-40B4-BE49-F238E27FC236}">
                <a16:creationId xmlns:a16="http://schemas.microsoft.com/office/drawing/2014/main" id="{47BA4775-9232-44C1-8851-04B6753110FE}"/>
              </a:ext>
            </a:extLst>
          </p:cNvPr>
          <p:cNvPicPr>
            <a:picLocks noChangeAspect="1"/>
          </p:cNvPicPr>
          <p:nvPr userDrawn="1"/>
        </p:nvPicPr>
        <p:blipFill rotWithShape="1">
          <a:blip r:embed="rId2"/>
          <a:srcRect l="24" r="24"/>
          <a:stretch/>
        </p:blipFill>
        <p:spPr>
          <a:xfrm>
            <a:off x="-9236" y="0"/>
            <a:ext cx="4749282" cy="68580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Pattern Content Orange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bg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13" descr="Bright, colorful geometric pattern ">
            <a:extLst>
              <a:ext uri="{FF2B5EF4-FFF2-40B4-BE49-F238E27FC236}">
                <a16:creationId xmlns:a16="http://schemas.microsoft.com/office/drawing/2014/main" id="{0E92939E-CAD0-4B0D-A39F-10B9B25E144D}"/>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8403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bg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15" descr="Bright, colorful geometric pattern ">
            <a:extLst>
              <a:ext uri="{FF2B5EF4-FFF2-40B4-BE49-F238E27FC236}">
                <a16:creationId xmlns:a16="http://schemas.microsoft.com/office/drawing/2014/main" id="{D7C393D9-3916-4D61-9B6A-E1B16C079A2A}"/>
              </a:ext>
            </a:extLst>
          </p:cNvPr>
          <p:cNvPicPr>
            <a:picLocks noChangeAspect="1"/>
          </p:cNvPicPr>
          <p:nvPr userDrawn="1"/>
        </p:nvPicPr>
        <p:blipFill rotWithShape="1">
          <a:blip r:embed="rId2"/>
          <a:srcRect l="3" r="3"/>
          <a:stretch/>
        </p:blipFill>
        <p:spPr>
          <a:xfrm>
            <a:off x="7427913" y="0"/>
            <a:ext cx="4764087" cy="6858000"/>
          </a:xfrm>
          <a:prstGeom prst="rect">
            <a:avLst/>
          </a:prstGeom>
        </p:spPr>
      </p:pic>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5"/>
        </a:solidFill>
        <a:effectLst/>
      </p:bgPr>
    </p:bg>
    <p:spTree>
      <p:nvGrpSpPr>
        <p:cNvPr id="1" name=""/>
        <p:cNvGrpSpPr/>
        <p:nvPr/>
      </p:nvGrpSpPr>
      <p:grpSpPr>
        <a:xfrm>
          <a:off x="0" y="0"/>
          <a:ext cx="0" cy="0"/>
          <a:chOff x="0" y="0"/>
          <a:chExt cx="0" cy="0"/>
        </a:xfrm>
      </p:grpSpPr>
      <p:pic>
        <p:nvPicPr>
          <p:cNvPr id="8" name="Picture Placeholder 9" descr="Bright, colorful geometric pattern ">
            <a:extLst>
              <a:ext uri="{FF2B5EF4-FFF2-40B4-BE49-F238E27FC236}">
                <a16:creationId xmlns:a16="http://schemas.microsoft.com/office/drawing/2014/main" id="{69F80BBC-9ED9-4167-818A-EB3FAEE372FA}"/>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5"/>
                </a:solidFill>
              </a:defRPr>
            </a:lvl1pPr>
          </a:lstStyle>
          <a:p>
            <a:r>
              <a:rPr lang="en-US" dirty="0"/>
              <a:t>Insert title here</a:t>
            </a:r>
          </a:p>
        </p:txBody>
      </p:sp>
      <p:sp>
        <p:nvSpPr>
          <p:cNvPr id="10" name="Text Placeholder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11" name="Table Placeholder 10">
            <a:extLst>
              <a:ext uri="{FF2B5EF4-FFF2-40B4-BE49-F238E27FC236}">
                <a16:creationId xmlns:a16="http://schemas.microsoft.com/office/drawing/2014/main" id="{7DC18506-6205-438F-AA5C-D337F9975FC3}"/>
              </a:ext>
            </a:extLst>
          </p:cNvPr>
          <p:cNvSpPr>
            <a:spLocks noGrp="1"/>
          </p:cNvSpPr>
          <p:nvPr>
            <p:ph type="tbl" sz="quarter" idx="12" hasCustomPrompt="1"/>
          </p:nvPr>
        </p:nvSpPr>
        <p:spPr>
          <a:xfrm>
            <a:off x="757381" y="2591662"/>
            <a:ext cx="10667999" cy="2833776"/>
          </a:xfrm>
          <a:prstGeom prst="rect">
            <a:avLst/>
          </a:prstGeom>
        </p:spPr>
        <p:txBody>
          <a:bodyPr/>
          <a:lstStyle>
            <a:lvl1pPr marL="0" indent="0">
              <a:buNone/>
              <a:defRPr sz="1800" b="0"/>
            </a:lvl1pPr>
          </a:lstStyle>
          <a:p>
            <a:r>
              <a:rPr lang="en-US" dirty="0"/>
              <a:t>Insert content here</a:t>
            </a:r>
          </a:p>
        </p:txBody>
      </p:sp>
      <p:pic>
        <p:nvPicPr>
          <p:cNvPr id="7" name="Picture Placeholder 20" descr="Bright, colorful geometric pattern ">
            <a:extLst>
              <a:ext uri="{FF2B5EF4-FFF2-40B4-BE49-F238E27FC236}">
                <a16:creationId xmlns:a16="http://schemas.microsoft.com/office/drawing/2014/main" id="{EB4660F5-5357-48E0-B5C6-3DECB6CB859E}"/>
              </a:ext>
            </a:extLst>
          </p:cNvPr>
          <p:cNvPicPr>
            <a:picLocks noChangeAspect="1"/>
          </p:cNvPicPr>
          <p:nvPr userDrawn="1"/>
        </p:nvPicPr>
        <p:blipFill rotWithShape="1">
          <a:blip r:embed="rId2"/>
          <a:srcRect t="193" b="193"/>
          <a:stretch/>
        </p:blipFill>
        <p:spPr>
          <a:xfrm>
            <a:off x="0" y="5990252"/>
            <a:ext cx="12192000" cy="867748"/>
          </a:xfrm>
          <a:prstGeom prst="rect">
            <a:avLst/>
          </a:prstGeom>
        </p:spPr>
      </p:pic>
    </p:spTree>
    <p:extLst>
      <p:ext uri="{BB962C8B-B14F-4D97-AF65-F5344CB8AC3E}">
        <p14:creationId xmlns:p14="http://schemas.microsoft.com/office/powerpoint/2010/main" val="142291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1"/>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13" descr="Bright, colorful geometric pattern ">
            <a:extLst>
              <a:ext uri="{FF2B5EF4-FFF2-40B4-BE49-F238E27FC236}">
                <a16:creationId xmlns:a16="http://schemas.microsoft.com/office/drawing/2014/main" id="{2DB741D5-0593-4748-A4D3-EF1E436A1111}"/>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6">
                    <a:lumMod val="60000"/>
                    <a:lumOff val="40000"/>
                  </a:schemeClr>
                </a:solidFill>
              </a:defRPr>
            </a:lvl1pPr>
          </a:lstStyle>
          <a:p>
            <a:r>
              <a:rPr lang="en-US" dirty="0"/>
              <a:t>Insert title here</a:t>
            </a:r>
          </a:p>
        </p:txBody>
      </p:sp>
      <p:sp>
        <p:nvSpPr>
          <p:cNvPr id="7" name="Text Placeholder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8" name="SmartArt Placeholder 7">
            <a:extLst>
              <a:ext uri="{FF2B5EF4-FFF2-40B4-BE49-F238E27FC236}">
                <a16:creationId xmlns:a16="http://schemas.microsoft.com/office/drawing/2014/main" id="{9FD563C5-3DFB-47DD-8A9E-30D8084590F6}"/>
              </a:ext>
            </a:extLst>
          </p:cNvPr>
          <p:cNvSpPr>
            <a:spLocks noGrp="1"/>
          </p:cNvSpPr>
          <p:nvPr>
            <p:ph type="dgm" sz="quarter" idx="14" hasCustomPrompt="1"/>
          </p:nvPr>
        </p:nvSpPr>
        <p:spPr>
          <a:xfrm>
            <a:off x="762001" y="2369129"/>
            <a:ext cx="10667998" cy="3343657"/>
          </a:xfrm>
          <a:prstGeom prst="rect">
            <a:avLst/>
          </a:prstGeom>
        </p:spPr>
        <p:txBody>
          <a:bodyPr/>
          <a:lstStyle>
            <a:lvl1pPr marL="0" indent="0">
              <a:buNone/>
              <a:defRPr sz="1800" b="0"/>
            </a:lvl1pPr>
          </a:lstStyle>
          <a:p>
            <a:r>
              <a:rPr lang="en-US" dirty="0"/>
              <a:t>Insert Content here</a:t>
            </a:r>
          </a:p>
        </p:txBody>
      </p:sp>
      <p:pic>
        <p:nvPicPr>
          <p:cNvPr id="9" name="Picture Placeholder 11" descr="Bright, colorful geometric pattern ">
            <a:extLst>
              <a:ext uri="{FF2B5EF4-FFF2-40B4-BE49-F238E27FC236}">
                <a16:creationId xmlns:a16="http://schemas.microsoft.com/office/drawing/2014/main" id="{1DB66C56-FBAE-47D3-9818-61368D74DAE8}"/>
              </a:ext>
            </a:extLst>
          </p:cNvPr>
          <p:cNvPicPr>
            <a:picLocks noChangeAspect="1"/>
          </p:cNvPicPr>
          <p:nvPr userDrawn="1"/>
        </p:nvPicPr>
        <p:blipFill>
          <a:blip r:embed="rId2"/>
          <a:srcRect t="390" b="390"/>
          <a:stretch>
            <a:fillRect/>
          </a:stretch>
        </p:blipFill>
        <p:spPr>
          <a:xfrm>
            <a:off x="0" y="5999582"/>
            <a:ext cx="12192000" cy="858417"/>
          </a:xfrm>
          <a:prstGeom prst="rect">
            <a:avLst/>
          </a:prstGeom>
        </p:spPr>
      </p:pic>
    </p:spTree>
    <p:extLst>
      <p:ext uri="{BB962C8B-B14F-4D97-AF65-F5344CB8AC3E}">
        <p14:creationId xmlns:p14="http://schemas.microsoft.com/office/powerpoint/2010/main" val="429462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hoto Content">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anchor="t">
            <a:normAutofit/>
          </a:bodyPr>
          <a:lstStyle>
            <a:lvl1pPr>
              <a:spcBef>
                <a:spcPts val="1000"/>
              </a:spcBef>
              <a:defRPr sz="4000" b="1">
                <a:solidFill>
                  <a:schemeClr val="accent4"/>
                </a:solidFill>
              </a:defRPr>
            </a:lvl1pPr>
          </a:lstStyle>
          <a:p>
            <a:r>
              <a:rPr lang="en-US" dirty="0"/>
              <a:t>Insert title here</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a:lstStyle>
            <a:lvl1pPr marL="0" indent="0">
              <a:lnSpc>
                <a:spcPct val="100000"/>
              </a:lnSpc>
              <a:buNone/>
              <a:defRPr sz="1800" b="1"/>
            </a:lvl1pPr>
            <a:lvl2pPr marL="228600">
              <a:lnSpc>
                <a:spcPct val="100000"/>
              </a:lnSpc>
              <a:spcBef>
                <a:spcPts val="1000"/>
              </a:spcBef>
              <a:defRPr sz="1800"/>
            </a:lvl2pPr>
          </a:lstStyle>
          <a:p>
            <a:pPr lvl="0"/>
            <a:r>
              <a:rPr lang="en-US" dirty="0"/>
              <a:t>Insert subtitle here</a:t>
            </a:r>
          </a:p>
          <a:p>
            <a:pPr lvl="1"/>
            <a:r>
              <a:rPr lang="en-US" dirty="0"/>
              <a:t>Insert content here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305541"/>
            <a:ext cx="4572000" cy="23622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pic>
        <p:nvPicPr>
          <p:cNvPr id="12" name="Picture Placeholder 19" descr="Bright, colorful geometric pattern ">
            <a:extLst>
              <a:ext uri="{FF2B5EF4-FFF2-40B4-BE49-F238E27FC236}">
                <a16:creationId xmlns:a16="http://schemas.microsoft.com/office/drawing/2014/main" id="{C93F15CF-2105-4C28-85E9-BBA03833263D}"/>
              </a:ext>
            </a:extLst>
          </p:cNvPr>
          <p:cNvPicPr>
            <a:picLocks noChangeAspect="1"/>
          </p:cNvPicPr>
          <p:nvPr userDrawn="1"/>
        </p:nvPicPr>
        <p:blipFill rotWithShape="1">
          <a:blip r:embed="rId2"/>
          <a:srcRect t="436" b="436"/>
          <a:stretch/>
        </p:blipFill>
        <p:spPr>
          <a:xfrm>
            <a:off x="0" y="5980922"/>
            <a:ext cx="12192000" cy="877078"/>
          </a:xfrm>
          <a:prstGeom prst="rect">
            <a:avLst/>
          </a:prstGeom>
        </p:spPr>
      </p:pic>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Pattern Content Blu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5"/>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15" descr="Bright, colorful geometric pattern ">
            <a:extLst>
              <a:ext uri="{FF2B5EF4-FFF2-40B4-BE49-F238E27FC236}">
                <a16:creationId xmlns:a16="http://schemas.microsoft.com/office/drawing/2014/main" id="{9E2B3BF6-B5D6-4D6F-84C6-0EE24AC7C14A}"/>
              </a:ext>
            </a:extLst>
          </p:cNvPr>
          <p:cNvPicPr>
            <a:picLocks noChangeAspect="1"/>
          </p:cNvPicPr>
          <p:nvPr userDrawn="1"/>
        </p:nvPicPr>
        <p:blipFill rotWithShape="1">
          <a:blip r:embed="rId2"/>
          <a:srcRect l="3" r="3"/>
          <a:stretch/>
        </p:blipFill>
        <p:spPr>
          <a:xfrm>
            <a:off x="7427166" y="0"/>
            <a:ext cx="4764834" cy="6858000"/>
          </a:xfrm>
          <a:prstGeom prst="rect">
            <a:avLst/>
          </a:prstGeom>
        </p:spPr>
      </p:pic>
    </p:spTree>
    <p:extLst>
      <p:ext uri="{BB962C8B-B14F-4D97-AF65-F5344CB8AC3E}">
        <p14:creationId xmlns:p14="http://schemas.microsoft.com/office/powerpoint/2010/main" val="39514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bg1"/>
                </a:solidFill>
                <a:effectLst/>
                <a:latin typeface="+mj-lt"/>
                <a:ea typeface="+mn-ea"/>
                <a:cs typeface="Segoe UI" pitchFamily="34" charset="0"/>
              </a:defRPr>
            </a:lvl1pPr>
          </a:lstStyle>
          <a:p>
            <a:r>
              <a:rPr lang="en-US" dirty="0"/>
              <a:t>Insert title here</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dirty="0"/>
              <a:t>Insert content here</a:t>
            </a:r>
          </a:p>
        </p:txBody>
      </p:sp>
      <p:pic>
        <p:nvPicPr>
          <p:cNvPr id="6" name="Picture Placeholder 17" descr="Bright, colorful geometric pattern ">
            <a:extLst>
              <a:ext uri="{FF2B5EF4-FFF2-40B4-BE49-F238E27FC236}">
                <a16:creationId xmlns:a16="http://schemas.microsoft.com/office/drawing/2014/main" id="{9F278CC9-9968-40F5-B18F-B1D45BE36A49}"/>
              </a:ext>
            </a:extLst>
          </p:cNvPr>
          <p:cNvPicPr>
            <a:picLocks noChangeAspect="1"/>
          </p:cNvPicPr>
          <p:nvPr userDrawn="1"/>
        </p:nvPicPr>
        <p:blipFill rotWithShape="1">
          <a:blip r:embed="rId2"/>
          <a:srcRect t="390" b="390"/>
          <a:stretch/>
        </p:blipFill>
        <p:spPr>
          <a:xfrm>
            <a:off x="0" y="5999582"/>
            <a:ext cx="12192000" cy="858417"/>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99" r:id="rId2"/>
    <p:sldLayoutId id="2147483700" r:id="rId3"/>
    <p:sldLayoutId id="2147483691" r:id="rId4"/>
    <p:sldLayoutId id="2147483701" r:id="rId5"/>
    <p:sldLayoutId id="2147483706" r:id="rId6"/>
    <p:sldLayoutId id="2147483702" r:id="rId7"/>
    <p:sldLayoutId id="2147483704" r:id="rId8"/>
    <p:sldLayoutId id="2147483690" r:id="rId9"/>
    <p:sldLayoutId id="2147483708" r:id="rId10"/>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title"/>
          </p:nvPr>
        </p:nvSpPr>
        <p:spPr>
          <a:xfrm>
            <a:off x="5181853" y="4260344"/>
            <a:ext cx="3298799" cy="2036432"/>
          </a:xfrm>
        </p:spPr>
        <p:txBody>
          <a:bodyPr anchor="ctr">
            <a:noAutofit/>
          </a:bodyPr>
          <a:lstStyle/>
          <a:p>
            <a:pPr algn="ctr"/>
            <a:r>
              <a:rPr lang="en-US" altLang="en-US" sz="2800" dirty="0"/>
              <a:t>Grade 9</a:t>
            </a:r>
            <a:br>
              <a:rPr lang="en-US" altLang="en-US" sz="3600" dirty="0"/>
            </a:br>
            <a:r>
              <a:rPr lang="en-US" altLang="en-US" sz="3600" dirty="0"/>
              <a:t>World of Work</a:t>
            </a:r>
            <a:br>
              <a:rPr lang="en-US" altLang="en-US" sz="3600" dirty="0"/>
            </a:br>
            <a:r>
              <a:rPr lang="en-US" altLang="en-US" sz="2400" dirty="0"/>
              <a:t>Week 8-10</a:t>
            </a:r>
            <a:endParaRPr lang="en-US" altLang="en-US" sz="3600" dirty="0"/>
          </a:p>
        </p:txBody>
      </p:sp>
      <p:pic>
        <p:nvPicPr>
          <p:cNvPr id="3" name="Picture 2" descr="Stickman Stick Figure Time Management Clock Deadline Stock Vector -  Illustration of assiduous, eager: 39791343">
            <a:extLst>
              <a:ext uri="{FF2B5EF4-FFF2-40B4-BE49-F238E27FC236}">
                <a16:creationId xmlns:a16="http://schemas.microsoft.com/office/drawing/2014/main" id="{D11DC55A-417D-40F5-9A18-172C727C32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898" b="6795"/>
          <a:stretch/>
        </p:blipFill>
        <p:spPr bwMode="auto">
          <a:xfrm>
            <a:off x="8577277" y="3898886"/>
            <a:ext cx="3268980" cy="2771775"/>
          </a:xfrm>
          <a:prstGeom prst="rect">
            <a:avLst/>
          </a:prstGeom>
          <a:noFill/>
          <a:ln>
            <a:noFill/>
          </a:ln>
          <a:extLst>
            <a:ext uri="{53640926-AAD7-44D8-BBD7-CCE9431645EC}">
              <a14:shadowObscured xmlns:a14="http://schemas.microsoft.com/office/drawing/2010/main"/>
            </a:ext>
          </a:extLst>
        </p:spPr>
      </p:pic>
      <p:pic>
        <p:nvPicPr>
          <p:cNvPr id="4" name="Picture 3" descr="141,330 Time Management Stock Photos, Pictures &amp;amp; Royalty-Free Images -  iStock">
            <a:extLst>
              <a:ext uri="{FF2B5EF4-FFF2-40B4-BE49-F238E27FC236}">
                <a16:creationId xmlns:a16="http://schemas.microsoft.com/office/drawing/2014/main" id="{9DAFDEC5-CFCC-451D-9763-74969075A633}"/>
              </a:ext>
            </a:extLst>
          </p:cNvPr>
          <p:cNvPicPr>
            <a:picLocks noChangeAspect="1"/>
          </p:cNvPicPr>
          <p:nvPr/>
        </p:nvPicPr>
        <p:blipFill rotWithShape="1">
          <a:blip r:embed="rId4">
            <a:extLst>
              <a:ext uri="{28A0092B-C50C-407E-A947-70E740481C1C}">
                <a14:useLocalDpi xmlns:a14="http://schemas.microsoft.com/office/drawing/2010/main" val="0"/>
              </a:ext>
            </a:extLst>
          </a:blip>
          <a:srcRect t="19070" r="11270"/>
          <a:stretch/>
        </p:blipFill>
        <p:spPr bwMode="auto">
          <a:xfrm>
            <a:off x="5004320" y="238762"/>
            <a:ext cx="6841937" cy="4160676"/>
          </a:xfrm>
          <a:prstGeom prst="rect">
            <a:avLst/>
          </a:prstGeom>
          <a:noFill/>
          <a:ln>
            <a:noFill/>
          </a:ln>
        </p:spPr>
      </p:pic>
      <p:pic>
        <p:nvPicPr>
          <p:cNvPr id="2050" name="Picture 2" descr="We&amp;#39;re just human, we can&amp;#39;t magic time up&amp;quot;: how to curate the right creative  work-life balance">
            <a:extLst>
              <a:ext uri="{FF2B5EF4-FFF2-40B4-BE49-F238E27FC236}">
                <a16:creationId xmlns:a16="http://schemas.microsoft.com/office/drawing/2014/main" id="{D3714832-F3C1-49E2-8BF0-C91BBCE11B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66" y="2324099"/>
            <a:ext cx="4290963" cy="42909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2B1FF71-56DB-1E6B-6F66-4BF6C81EBC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443587"/>
            <a:ext cx="9141397" cy="615553"/>
          </a:xfrm>
        </p:spPr>
        <p:txBody>
          <a:bodyPr/>
          <a:lstStyle/>
          <a:p>
            <a:r>
              <a:rPr lang="en-US" dirty="0">
                <a:solidFill>
                  <a:schemeClr val="bg1"/>
                </a:solidFill>
              </a:rPr>
              <a:t>ACCOUNTABILITY</a:t>
            </a:r>
          </a:p>
        </p:txBody>
      </p:sp>
      <p:sp>
        <p:nvSpPr>
          <p:cNvPr id="3" name="Text Placeholder 2">
            <a:extLst>
              <a:ext uri="{FF2B5EF4-FFF2-40B4-BE49-F238E27FC236}">
                <a16:creationId xmlns:a16="http://schemas.microsoft.com/office/drawing/2014/main" id="{17155E1D-F4AD-41A7-B948-E2D246CCFE8A}"/>
              </a:ext>
            </a:extLst>
          </p:cNvPr>
          <p:cNvSpPr>
            <a:spLocks noGrp="1"/>
          </p:cNvSpPr>
          <p:nvPr>
            <p:ph type="body" sz="quarter" idx="12"/>
          </p:nvPr>
        </p:nvSpPr>
        <p:spPr>
          <a:xfrm>
            <a:off x="413459" y="1094408"/>
            <a:ext cx="11365079" cy="5448851"/>
          </a:xfrm>
        </p:spPr>
        <p:txBody>
          <a:bodyPr vert="horz" wrap="square" lIns="0" tIns="0" rIns="0" bIns="0" rtlCol="0" anchor="t">
            <a:noAutofit/>
          </a:bodyPr>
          <a:lstStyle/>
          <a:p>
            <a:pPr>
              <a:spcAft>
                <a:spcPts val="800"/>
              </a:spcAft>
            </a:pPr>
            <a:r>
              <a:rPr lang="en-ZA" sz="2800" dirty="0">
                <a:effectLst/>
                <a:ea typeface="Calibri" panose="020F0502020204030204" pitchFamily="34" charset="0"/>
              </a:rPr>
              <a:t>Simply put, when you're accountable, you take ownership of what happens because of your choices and actions. </a:t>
            </a:r>
          </a:p>
          <a:p>
            <a:pPr>
              <a:spcAft>
                <a:spcPts val="800"/>
              </a:spcAft>
            </a:pPr>
            <a:r>
              <a:rPr lang="en-ZA" sz="2800" dirty="0">
                <a:effectLst/>
                <a:ea typeface="Calibri" panose="020F0502020204030204" pitchFamily="34" charset="0"/>
              </a:rPr>
              <a:t>You don't blame others or make excuses, and you do what you can to make amends when things go wrong. </a:t>
            </a:r>
          </a:p>
          <a:p>
            <a:pPr>
              <a:spcAft>
                <a:spcPts val="800"/>
              </a:spcAft>
            </a:pPr>
            <a:r>
              <a:rPr lang="en-ZA" sz="2800" dirty="0">
                <a:effectLst/>
                <a:ea typeface="Calibri" panose="020F0502020204030204" pitchFamily="34" charset="0"/>
              </a:rPr>
              <a:t>To become more</a:t>
            </a:r>
            <a:r>
              <a:rPr lang="en-ZA" sz="2800" dirty="0">
                <a:effectLst/>
                <a:ea typeface="Calibri" panose="020F0502020204030204" pitchFamily="34" charset="0"/>
                <a:cs typeface="Times New Roman" panose="02020603050405020304" pitchFamily="18" charset="0"/>
              </a:rPr>
              <a:t> </a:t>
            </a:r>
            <a:r>
              <a:rPr lang="en-ZA" sz="2800" dirty="0">
                <a:effectLst/>
                <a:ea typeface="Calibri" panose="020F0502020204030204" pitchFamily="34" charset="0"/>
              </a:rPr>
              <a:t>accountable, make sure that you are clear about your roles and responsibilities.</a:t>
            </a:r>
          </a:p>
          <a:p>
            <a:pPr>
              <a:spcAft>
                <a:spcPts val="800"/>
              </a:spcAft>
            </a:pPr>
            <a:r>
              <a:rPr lang="en-ZA" sz="2800" dirty="0">
                <a:effectLst/>
                <a:ea typeface="Calibri" panose="020F0502020204030204" pitchFamily="34" charset="0"/>
              </a:rPr>
              <a:t> It also means that you are aware of what is expected of you</a:t>
            </a:r>
            <a:r>
              <a:rPr lang="en-ZA" sz="2800" dirty="0">
                <a:effectLst/>
              </a:rPr>
              <a:t> </a:t>
            </a:r>
            <a:r>
              <a:rPr lang="en-ZA" sz="2800" dirty="0">
                <a:effectLst/>
                <a:ea typeface="Calibri" panose="020F0502020204030204" pitchFamily="34" charset="0"/>
                <a:cs typeface="Times New Roman" panose="02020603050405020304" pitchFamily="18" charset="0"/>
              </a:rPr>
              <a:t>. </a:t>
            </a:r>
          </a:p>
          <a:p>
            <a:endParaRPr lang="en-US" dirty="0"/>
          </a:p>
        </p:txBody>
      </p:sp>
      <p:pic>
        <p:nvPicPr>
          <p:cNvPr id="5" name="Picture 4">
            <a:extLst>
              <a:ext uri="{FF2B5EF4-FFF2-40B4-BE49-F238E27FC236}">
                <a16:creationId xmlns:a16="http://schemas.microsoft.com/office/drawing/2014/main" id="{2E544856-877B-4E34-88D3-9CCFA16B5EB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9585" y="4585648"/>
            <a:ext cx="2984939" cy="2101755"/>
          </a:xfrm>
          <a:prstGeom prst="rect">
            <a:avLst/>
          </a:prstGeom>
          <a:noFill/>
          <a:ln>
            <a:noFill/>
          </a:ln>
        </p:spPr>
      </p:pic>
      <p:pic>
        <p:nvPicPr>
          <p:cNvPr id="6" name="Picture 5" descr="Graphical user interface&#10;&#10;Description automatically generated with medium confidence">
            <a:extLst>
              <a:ext uri="{FF2B5EF4-FFF2-40B4-BE49-F238E27FC236}">
                <a16:creationId xmlns:a16="http://schemas.microsoft.com/office/drawing/2014/main" id="{A2F20491-6421-4B19-B451-45A7644095CB}"/>
              </a:ext>
            </a:extLst>
          </p:cNvPr>
          <p:cNvPicPr>
            <a:picLocks noChangeAspect="1"/>
          </p:cNvPicPr>
          <p:nvPr/>
        </p:nvPicPr>
        <p:blipFill rotWithShape="1">
          <a:blip r:embed="rId4">
            <a:extLst>
              <a:ext uri="{28A0092B-C50C-407E-A947-70E740481C1C}">
                <a14:useLocalDpi xmlns:a14="http://schemas.microsoft.com/office/drawing/2010/main" val="0"/>
              </a:ext>
            </a:extLst>
          </a:blip>
          <a:srcRect l="52514" t="15233" r="5773" b="15528"/>
          <a:stretch/>
        </p:blipFill>
        <p:spPr bwMode="auto">
          <a:xfrm>
            <a:off x="431272" y="4551264"/>
            <a:ext cx="2000250" cy="1991995"/>
          </a:xfrm>
          <a:prstGeom prst="flowChartConnector">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18C146F3-65D0-2772-40DB-540B203EA3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76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723276" y="469300"/>
            <a:ext cx="5990066" cy="738664"/>
          </a:xfrm>
        </p:spPr>
        <p:txBody>
          <a:bodyPr/>
          <a:lstStyle/>
          <a:p>
            <a:r>
              <a:rPr lang="en-US" sz="4800" dirty="0"/>
              <a:t>Questions </a:t>
            </a:r>
            <a:r>
              <a:rPr lang="en-US" sz="4800" dirty="0">
                <a:solidFill>
                  <a:schemeClr val="accent6">
                    <a:lumMod val="60000"/>
                    <a:lumOff val="40000"/>
                  </a:schemeClr>
                </a:solidFill>
              </a:rPr>
              <a:t>&amp;</a:t>
            </a:r>
            <a:r>
              <a:rPr lang="en-US" sz="4800" dirty="0"/>
              <a:t> answers</a:t>
            </a:r>
          </a:p>
        </p:txBody>
      </p:sp>
      <p:sp>
        <p:nvSpPr>
          <p:cNvPr id="8" name="Text Placeholder 2">
            <a:extLst>
              <a:ext uri="{FF2B5EF4-FFF2-40B4-BE49-F238E27FC236}">
                <a16:creationId xmlns:a16="http://schemas.microsoft.com/office/drawing/2014/main" id="{A78850AB-EA61-426B-B6A5-CAFF29482CF2}"/>
              </a:ext>
            </a:extLst>
          </p:cNvPr>
          <p:cNvSpPr txBox="1">
            <a:spLocks/>
          </p:cNvSpPr>
          <p:nvPr/>
        </p:nvSpPr>
        <p:spPr>
          <a:xfrm>
            <a:off x="723276" y="1481175"/>
            <a:ext cx="6782615" cy="41688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4400" b="1" dirty="0">
                <a:solidFill>
                  <a:schemeClr val="bg2"/>
                </a:solidFill>
              </a:rPr>
              <a:t>Reflection</a:t>
            </a:r>
            <a:r>
              <a:rPr lang="en-US" sz="4400" dirty="0">
                <a:solidFill>
                  <a:schemeClr val="bg2"/>
                </a:solidFill>
              </a:rPr>
              <a:t>: </a:t>
            </a:r>
          </a:p>
          <a:p>
            <a:pPr lvl="1" fontAlgn="auto">
              <a:spcAft>
                <a:spcPts val="0"/>
              </a:spcAft>
            </a:pPr>
            <a:r>
              <a:rPr lang="en-US" dirty="0"/>
              <a:t>What should you be held accountable for? Why?</a:t>
            </a:r>
          </a:p>
          <a:p>
            <a:pPr fontAlgn="auto">
              <a:spcAft>
                <a:spcPts val="0"/>
              </a:spcAft>
            </a:pPr>
            <a:endParaRPr lang="en-US" dirty="0"/>
          </a:p>
          <a:p>
            <a:pPr fontAlgn="auto">
              <a:spcAft>
                <a:spcPts val="0"/>
              </a:spcAft>
            </a:pPr>
            <a:r>
              <a:rPr lang="en-US" sz="4400" b="1" dirty="0" err="1">
                <a:solidFill>
                  <a:schemeClr val="bg2"/>
                </a:solidFill>
              </a:rPr>
              <a:t>LEBO’s</a:t>
            </a:r>
            <a:r>
              <a:rPr lang="en-US" sz="4400" b="1" dirty="0">
                <a:solidFill>
                  <a:schemeClr val="bg2"/>
                </a:solidFill>
              </a:rPr>
              <a:t> predicament</a:t>
            </a:r>
            <a:r>
              <a:rPr lang="en-US" sz="4400" dirty="0">
                <a:solidFill>
                  <a:schemeClr val="bg2"/>
                </a:solidFill>
              </a:rPr>
              <a:t>:</a:t>
            </a:r>
          </a:p>
          <a:p>
            <a:pPr lvl="1" fontAlgn="auto">
              <a:spcAft>
                <a:spcPts val="0"/>
              </a:spcAft>
            </a:pPr>
            <a:r>
              <a:rPr lang="en-US" dirty="0"/>
              <a:t>Is </a:t>
            </a:r>
            <a:r>
              <a:rPr lang="en-US" dirty="0" err="1"/>
              <a:t>Lebo</a:t>
            </a:r>
            <a:r>
              <a:rPr lang="en-US" dirty="0"/>
              <a:t> right? Why?</a:t>
            </a:r>
          </a:p>
          <a:p>
            <a:pPr lvl="1" fontAlgn="auto">
              <a:spcAft>
                <a:spcPts val="0"/>
              </a:spcAft>
            </a:pPr>
            <a:r>
              <a:rPr lang="en-US" dirty="0"/>
              <a:t>What should he have differently?</a:t>
            </a:r>
          </a:p>
        </p:txBody>
      </p:sp>
      <p:pic>
        <p:nvPicPr>
          <p:cNvPr id="2" name="Picture 1">
            <a:extLst>
              <a:ext uri="{FF2B5EF4-FFF2-40B4-BE49-F238E27FC236}">
                <a16:creationId xmlns:a16="http://schemas.microsoft.com/office/drawing/2014/main" id="{0BD3BDF2-5251-ABC6-A6F5-3908F9FB2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sitting on a ledge&#10;&#10;Description automatically generated with medium confidence">
            <a:extLst>
              <a:ext uri="{FF2B5EF4-FFF2-40B4-BE49-F238E27FC236}">
                <a16:creationId xmlns:a16="http://schemas.microsoft.com/office/drawing/2014/main" id="{6C25D0B1-F2BB-9261-A844-B6F043069F8D}"/>
              </a:ext>
            </a:extLst>
          </p:cNvPr>
          <p:cNvPicPr>
            <a:picLocks noChangeAspect="1"/>
          </p:cNvPicPr>
          <p:nvPr/>
        </p:nvPicPr>
        <p:blipFill>
          <a:blip r:embed="rId4"/>
          <a:stretch>
            <a:fillRect/>
          </a:stretch>
        </p:blipFill>
        <p:spPr>
          <a:xfrm>
            <a:off x="7964184" y="684472"/>
            <a:ext cx="3504540" cy="4672719"/>
          </a:xfrm>
          <a:prstGeom prst="rect">
            <a:avLst/>
          </a:prstGeom>
        </p:spPr>
      </p:pic>
    </p:spTree>
    <p:extLst>
      <p:ext uri="{BB962C8B-B14F-4D97-AF65-F5344CB8AC3E}">
        <p14:creationId xmlns:p14="http://schemas.microsoft.com/office/powerpoint/2010/main" val="411005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Lazy Learning Images, Stock Photos &amp;amp; Vectors | Shutterstock">
            <a:extLst>
              <a:ext uri="{FF2B5EF4-FFF2-40B4-BE49-F238E27FC236}">
                <a16:creationId xmlns:a16="http://schemas.microsoft.com/office/drawing/2014/main" id="{A523C8F1-4F4E-455D-BE59-CD7BB612571D}"/>
              </a:ext>
            </a:extLst>
          </p:cNvPr>
          <p:cNvPicPr>
            <a:picLocks noChangeAspect="1"/>
          </p:cNvPicPr>
          <p:nvPr/>
        </p:nvPicPr>
        <p:blipFill rotWithShape="1">
          <a:blip r:embed="rId3">
            <a:extLst>
              <a:ext uri="{28A0092B-C50C-407E-A947-70E740481C1C}">
                <a14:useLocalDpi xmlns:a14="http://schemas.microsoft.com/office/drawing/2010/main" val="0"/>
              </a:ext>
            </a:extLst>
          </a:blip>
          <a:srcRect l="1664" t="15714" r="2217" b="17039"/>
          <a:stretch/>
        </p:blipFill>
        <p:spPr bwMode="auto">
          <a:xfrm>
            <a:off x="1087874" y="1475874"/>
            <a:ext cx="10016251" cy="4234118"/>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F5772975-EB22-C690-9E6C-1E0456DA4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52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a:xfrm>
            <a:off x="762000" y="715961"/>
            <a:ext cx="6477000" cy="1189038"/>
          </a:xfrm>
        </p:spPr>
        <p:txBody>
          <a:bodyPr/>
          <a:lstStyle/>
          <a:p>
            <a:pPr algn="ctr"/>
            <a:r>
              <a:rPr lang="en-US" sz="8000" dirty="0"/>
              <a:t>		TIME</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204717" y="1905000"/>
            <a:ext cx="7034283" cy="4604982"/>
          </a:xfrm>
        </p:spPr>
        <p:txBody>
          <a:bodyPr/>
          <a:lstStyle/>
          <a:p>
            <a:pPr>
              <a:spcBef>
                <a:spcPts val="0"/>
              </a:spcBef>
            </a:pPr>
            <a:r>
              <a:rPr lang="en-ZA" b="0" dirty="0"/>
              <a:t>Time is such a strange concept, its something we sometimes wish we had more of, and sometimes we may feel like we have so much time on our hands. </a:t>
            </a:r>
          </a:p>
          <a:p>
            <a:pPr>
              <a:spcBef>
                <a:spcPts val="0"/>
              </a:spcBef>
            </a:pPr>
            <a:endParaRPr lang="en-ZA" b="0" dirty="0"/>
          </a:p>
          <a:p>
            <a:pPr>
              <a:spcBef>
                <a:spcPts val="0"/>
              </a:spcBef>
            </a:pPr>
            <a:r>
              <a:rPr lang="en-ZA" b="0" dirty="0"/>
              <a:t>Time is a used to quantify, measure or compare the duration of events or the intervals between them, and even, sequence events</a:t>
            </a:r>
          </a:p>
          <a:p>
            <a:pPr>
              <a:spcBef>
                <a:spcPts val="0"/>
              </a:spcBef>
            </a:pPr>
            <a:endParaRPr lang="en-ZA" b="0" dirty="0"/>
          </a:p>
          <a:p>
            <a:pPr>
              <a:spcBef>
                <a:spcPts val="0"/>
              </a:spcBef>
            </a:pPr>
            <a:r>
              <a:rPr lang="en-ZA" dirty="0"/>
              <a:t>But what makes up time?</a:t>
            </a:r>
          </a:p>
          <a:p>
            <a:pPr>
              <a:spcBef>
                <a:spcPts val="0"/>
              </a:spcBef>
            </a:pPr>
            <a:endParaRPr lang="en-ZA" b="0" dirty="0"/>
          </a:p>
          <a:p>
            <a:pPr>
              <a:spcBef>
                <a:spcPts val="0"/>
              </a:spcBef>
            </a:pPr>
            <a:r>
              <a:rPr lang="en-ZA" b="0" dirty="0"/>
              <a:t>One day is the equivalent of 24 hours…</a:t>
            </a:r>
          </a:p>
          <a:p>
            <a:pPr>
              <a:spcBef>
                <a:spcPts val="0"/>
              </a:spcBef>
            </a:pPr>
            <a:r>
              <a:rPr lang="en-ZA" b="0" dirty="0"/>
              <a:t>Which is 1440 minutes...</a:t>
            </a:r>
          </a:p>
          <a:p>
            <a:pPr>
              <a:spcBef>
                <a:spcPts val="0"/>
              </a:spcBef>
            </a:pPr>
            <a:r>
              <a:rPr lang="en-ZA" b="0" dirty="0"/>
              <a:t>And that equates to 86 400 seconds...</a:t>
            </a:r>
          </a:p>
          <a:p>
            <a:pPr>
              <a:spcBef>
                <a:spcPts val="0"/>
              </a:spcBef>
            </a:pPr>
            <a:r>
              <a:rPr lang="en-ZA" b="0" dirty="0"/>
              <a:t>It may sound like a lot when we break it down into hours, minutes and seconds doesn’t it?</a:t>
            </a:r>
          </a:p>
          <a:p>
            <a:pPr>
              <a:spcBef>
                <a:spcPts val="0"/>
              </a:spcBef>
            </a:pPr>
            <a:endParaRPr lang="en-ZA" b="0" dirty="0"/>
          </a:p>
          <a:p>
            <a:pPr>
              <a:spcBef>
                <a:spcPts val="0"/>
              </a:spcBef>
            </a:pPr>
            <a:r>
              <a:rPr lang="en-ZA" b="0" dirty="0"/>
              <a:t>The big question is how is it that some people can accomplish more than others in the same mount of time??</a:t>
            </a:r>
          </a:p>
          <a:p>
            <a:pPr>
              <a:spcAft>
                <a:spcPts val="800"/>
              </a:spcAft>
            </a:pPr>
            <a:endParaRPr lang="en-ZA" dirty="0"/>
          </a:p>
          <a:p>
            <a:endParaRPr lang="en-US" dirty="0"/>
          </a:p>
        </p:txBody>
      </p:sp>
      <p:pic>
        <p:nvPicPr>
          <p:cNvPr id="4" name="Picture 3">
            <a:extLst>
              <a:ext uri="{FF2B5EF4-FFF2-40B4-BE49-F238E27FC236}">
                <a16:creationId xmlns:a16="http://schemas.microsoft.com/office/drawing/2014/main" id="{AEC0A980-40E3-4873-8569-B90A87F4D08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52514" t="15233" r="5773" b="15528"/>
          <a:stretch/>
        </p:blipFill>
        <p:spPr bwMode="auto">
          <a:xfrm>
            <a:off x="10246362" y="4963899"/>
            <a:ext cx="1740921" cy="1733736"/>
          </a:xfrm>
          <a:prstGeom prst="flowChartConnector">
            <a:avLst/>
          </a:prstGeom>
          <a:noFill/>
          <a:ln>
            <a:noFill/>
          </a:ln>
          <a:extLst>
            <a:ext uri="{53640926-AAD7-44D8-BBD7-CCE9431645EC}">
              <a14:shadowObscured xmlns:a14="http://schemas.microsoft.com/office/drawing/2010/main"/>
            </a:ext>
          </a:extLst>
        </p:spPr>
      </p:pic>
      <p:pic>
        <p:nvPicPr>
          <p:cNvPr id="5" name="Picture 4" descr="The Toll of the Clock | by James Gleick | The New York Review of Books">
            <a:extLst>
              <a:ext uri="{FF2B5EF4-FFF2-40B4-BE49-F238E27FC236}">
                <a16:creationId xmlns:a16="http://schemas.microsoft.com/office/drawing/2014/main" id="{5BD87759-C21C-4AB9-884A-50BBEB9DF74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919" y="166417"/>
            <a:ext cx="2877033" cy="1618051"/>
          </a:xfrm>
          <a:prstGeom prst="rect">
            <a:avLst/>
          </a:prstGeom>
          <a:noFill/>
          <a:ln>
            <a:noFill/>
          </a:ln>
        </p:spPr>
      </p:pic>
      <p:sp>
        <p:nvSpPr>
          <p:cNvPr id="6" name="Text Placeholder 5">
            <a:extLst>
              <a:ext uri="{FF2B5EF4-FFF2-40B4-BE49-F238E27FC236}">
                <a16:creationId xmlns:a16="http://schemas.microsoft.com/office/drawing/2014/main" id="{6C27E2E6-1717-45E5-944A-3783DF7432E9}"/>
              </a:ext>
            </a:extLst>
          </p:cNvPr>
          <p:cNvSpPr txBox="1">
            <a:spLocks/>
          </p:cNvSpPr>
          <p:nvPr/>
        </p:nvSpPr>
        <p:spPr>
          <a:xfrm>
            <a:off x="7662081" y="715961"/>
            <a:ext cx="4325202" cy="52856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3200" b="1" dirty="0">
                <a:solidFill>
                  <a:schemeClr val="tx1"/>
                </a:solidFill>
              </a:rPr>
              <a:t>QUESTIONS TO THINK ABOUT:</a:t>
            </a:r>
          </a:p>
          <a:p>
            <a:pPr fontAlgn="auto">
              <a:spcAft>
                <a:spcPts val="0"/>
              </a:spcAft>
            </a:pPr>
            <a:endParaRPr lang="en-US" sz="2000" dirty="0">
              <a:solidFill>
                <a:schemeClr val="tx1"/>
              </a:solidFill>
            </a:endParaRPr>
          </a:p>
          <a:p>
            <a:pPr marL="0" indent="0" algn="ctr" fontAlgn="auto">
              <a:spcAft>
                <a:spcPts val="0"/>
              </a:spcAft>
              <a:buNone/>
            </a:pPr>
            <a:r>
              <a:rPr lang="en-US" sz="2000" b="1" dirty="0">
                <a:solidFill>
                  <a:schemeClr val="tx1"/>
                </a:solidFill>
              </a:rPr>
              <a:t>Why do some achieve more in a day?</a:t>
            </a:r>
          </a:p>
          <a:p>
            <a:pPr marL="0" indent="0" algn="ctr" fontAlgn="auto">
              <a:spcAft>
                <a:spcPts val="0"/>
              </a:spcAft>
              <a:buNone/>
            </a:pPr>
            <a:endParaRPr lang="en-US" sz="2000" b="1" dirty="0">
              <a:solidFill>
                <a:schemeClr val="tx1"/>
              </a:solidFill>
            </a:endParaRPr>
          </a:p>
          <a:p>
            <a:pPr marL="0" indent="0" algn="ctr" fontAlgn="auto">
              <a:spcAft>
                <a:spcPts val="0"/>
              </a:spcAft>
              <a:buNone/>
            </a:pPr>
            <a:r>
              <a:rPr lang="en-US" sz="2000" b="1" dirty="0">
                <a:solidFill>
                  <a:schemeClr val="tx1"/>
                </a:solidFill>
              </a:rPr>
              <a:t>HOW do YOU </a:t>
            </a:r>
            <a:r>
              <a:rPr lang="en-ZA" sz="2000" b="1" dirty="0">
                <a:solidFill>
                  <a:schemeClr val="tx1"/>
                </a:solidFill>
              </a:rPr>
              <a:t>maximise</a:t>
            </a:r>
            <a:r>
              <a:rPr lang="en-US" sz="2000" b="1" dirty="0">
                <a:solidFill>
                  <a:schemeClr val="tx1"/>
                </a:solidFill>
              </a:rPr>
              <a:t> YOUR time?</a:t>
            </a:r>
          </a:p>
          <a:p>
            <a:pPr fontAlgn="auto">
              <a:spcAft>
                <a:spcPts val="0"/>
              </a:spcAft>
            </a:pPr>
            <a:endParaRPr lang="en-US" dirty="0"/>
          </a:p>
        </p:txBody>
      </p:sp>
      <p:pic>
        <p:nvPicPr>
          <p:cNvPr id="9" name="Picture 8">
            <a:extLst>
              <a:ext uri="{FF2B5EF4-FFF2-40B4-BE49-F238E27FC236}">
                <a16:creationId xmlns:a16="http://schemas.microsoft.com/office/drawing/2014/main" id="{2A85F25C-16A2-9045-F106-049C58CCFA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309828"/>
            <a:ext cx="9141397" cy="677108"/>
          </a:xfrm>
        </p:spPr>
        <p:txBody>
          <a:bodyPr/>
          <a:lstStyle/>
          <a:p>
            <a:r>
              <a:rPr lang="en-US" sz="4400" u="sng" dirty="0"/>
              <a:t>TIME MANAGEMENT</a:t>
            </a:r>
          </a:p>
        </p:txBody>
      </p:sp>
      <p:sp>
        <p:nvSpPr>
          <p:cNvPr id="6" name="Text Placeholder 5">
            <a:extLst>
              <a:ext uri="{FF2B5EF4-FFF2-40B4-BE49-F238E27FC236}">
                <a16:creationId xmlns:a16="http://schemas.microsoft.com/office/drawing/2014/main" id="{7DCBA01B-ECA4-4938-872A-B38BEB13AC06}"/>
              </a:ext>
            </a:extLst>
          </p:cNvPr>
          <p:cNvSpPr>
            <a:spLocks noGrp="1"/>
          </p:cNvSpPr>
          <p:nvPr>
            <p:ph type="body" sz="quarter" idx="12"/>
          </p:nvPr>
        </p:nvSpPr>
        <p:spPr>
          <a:xfrm>
            <a:off x="354872" y="1207827"/>
            <a:ext cx="11518711" cy="5285614"/>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ZA" altLang="en-US" sz="1800" b="1" i="0" u="none" strike="noStrike" cap="none" normalizeH="0" baseline="0" dirty="0">
              <a:ln>
                <a:noFill/>
              </a:ln>
              <a:solidFill>
                <a:srgbClr val="FF6600"/>
              </a:solidFill>
              <a:effectLst/>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ZA" altLang="en-US" sz="2400" b="1" i="0" u="none" strike="noStrike" cap="none" normalizeH="0" baseline="0" dirty="0">
                <a:ln>
                  <a:noFill/>
                </a:ln>
                <a:solidFill>
                  <a:schemeClr val="bg1"/>
                </a:solidFill>
                <a:effectLst/>
                <a:ea typeface="Calibri" panose="020F0502020204030204" pitchFamily="34" charset="0"/>
                <a:cs typeface="Arial" panose="020B0604020202020204" pitchFamily="34" charset="0"/>
              </a:rPr>
              <a:t>Time management is the process of organising and planning how to divide your time between different activities.</a:t>
            </a:r>
            <a:endParaRPr kumimoji="0" lang="en-ZA" altLang="en-US" sz="20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ZA" altLang="en-US" sz="1800" b="1" i="0" u="none" strike="noStrike" cap="none" normalizeH="0" baseline="0" dirty="0">
              <a:ln>
                <a:noFill/>
              </a:ln>
              <a:solidFill>
                <a:schemeClr val="tx1"/>
              </a:solidFill>
              <a:effectLst/>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ZA" altLang="en-US" sz="2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Time Management Skills</a:t>
            </a:r>
            <a:endParaRPr kumimoji="0" lang="en-ZA"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ZA" altLang="en-US" sz="2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These skills are all about being able to manage your tasks within a given timeframe to make your time and workload more manageable</a:t>
            </a:r>
          </a:p>
          <a:p>
            <a:pPr marL="0" marR="0" lvl="0" indent="0" algn="ctr" defTabSz="914400" rtl="0" eaLnBrk="0" fontAlgn="base" latinLnBrk="0" hangingPunct="0">
              <a:lnSpc>
                <a:spcPct val="100000"/>
              </a:lnSpc>
              <a:spcBef>
                <a:spcPct val="0"/>
              </a:spcBef>
              <a:spcAft>
                <a:spcPct val="0"/>
              </a:spcAft>
              <a:buClrTx/>
              <a:buSzTx/>
              <a:buFontTx/>
              <a:buNone/>
              <a:tabLst/>
            </a:pPr>
            <a:endParaRPr lang="en-ZA" sz="2400" dirty="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ZA" sz="3200" dirty="0">
                <a:solidFill>
                  <a:schemeClr val="bg1"/>
                </a:solidFill>
                <a:cs typeface="Arial" panose="020B0604020202020204" pitchFamily="34" charset="0"/>
              </a:rPr>
              <a:t>Let's talk about </a:t>
            </a:r>
            <a:r>
              <a:rPr lang="en-ZA" sz="3200" b="1" dirty="0">
                <a:solidFill>
                  <a:schemeClr val="bg1"/>
                </a:solidFill>
                <a:cs typeface="Arial" panose="020B0604020202020204" pitchFamily="34" charset="0"/>
              </a:rPr>
              <a:t>STUDENT A </a:t>
            </a:r>
            <a:r>
              <a:rPr lang="en-ZA" sz="3200" dirty="0">
                <a:solidFill>
                  <a:schemeClr val="bg1"/>
                </a:solidFill>
                <a:cs typeface="Arial" panose="020B0604020202020204" pitchFamily="34" charset="0"/>
              </a:rPr>
              <a:t>and </a:t>
            </a:r>
            <a:r>
              <a:rPr lang="en-ZA" sz="3200" b="1" dirty="0">
                <a:solidFill>
                  <a:schemeClr val="bg1"/>
                </a:solidFill>
                <a:cs typeface="Arial" panose="020B0604020202020204" pitchFamily="34" charset="0"/>
              </a:rPr>
              <a:t>STUDENT B</a:t>
            </a:r>
          </a:p>
          <a:p>
            <a:pPr marL="0" marR="0" lvl="0" indent="0" algn="ctr" defTabSz="914400" rtl="0" eaLnBrk="0" fontAlgn="base" latinLnBrk="0" hangingPunct="0">
              <a:lnSpc>
                <a:spcPct val="100000"/>
              </a:lnSpc>
              <a:spcBef>
                <a:spcPct val="0"/>
              </a:spcBef>
              <a:spcAft>
                <a:spcPct val="0"/>
              </a:spcAft>
              <a:buClrTx/>
              <a:buSzTx/>
              <a:buFontTx/>
              <a:buNone/>
              <a:tabLst/>
            </a:pPr>
            <a:endParaRPr lang="en-ZA" sz="3200" b="1" dirty="0">
              <a:solidFill>
                <a:schemeClr val="bg1"/>
              </a:solidFill>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ZA" sz="3200" b="1" dirty="0">
                <a:solidFill>
                  <a:schemeClr val="bg1"/>
                </a:solidFill>
                <a:cs typeface="Arial" panose="020B0604020202020204" pitchFamily="34" charset="0"/>
              </a:rPr>
              <a:t>Who is more effective?</a:t>
            </a:r>
          </a:p>
          <a:p>
            <a:pPr marL="0" marR="0" lvl="0" indent="0" algn="ctr" defTabSz="914400" rtl="0" eaLnBrk="0" fontAlgn="base" latinLnBrk="0" hangingPunct="0">
              <a:lnSpc>
                <a:spcPct val="100000"/>
              </a:lnSpc>
              <a:spcBef>
                <a:spcPct val="0"/>
              </a:spcBef>
              <a:spcAft>
                <a:spcPct val="0"/>
              </a:spcAft>
              <a:buClrTx/>
              <a:buSzTx/>
              <a:buFontTx/>
              <a:buNone/>
              <a:tabLst/>
            </a:pPr>
            <a:r>
              <a:rPr lang="en-ZA" sz="3200" b="1" dirty="0">
                <a:solidFill>
                  <a:schemeClr val="bg1"/>
                </a:solidFill>
                <a:cs typeface="Arial" panose="020B0604020202020204" pitchFamily="34" charset="0"/>
              </a:rPr>
              <a:t>Why are they more effective?</a:t>
            </a:r>
            <a:endParaRPr lang="en-US" sz="2800" b="1" dirty="0">
              <a:solidFill>
                <a:schemeClr val="bg1"/>
              </a:solidFill>
            </a:endParaRPr>
          </a:p>
        </p:txBody>
      </p:sp>
      <p:pic>
        <p:nvPicPr>
          <p:cNvPr id="5" name="Picture 4" descr="Graphical user interface&#10;&#10;Description automatically generated with medium confidence">
            <a:extLst>
              <a:ext uri="{FF2B5EF4-FFF2-40B4-BE49-F238E27FC236}">
                <a16:creationId xmlns:a16="http://schemas.microsoft.com/office/drawing/2014/main" id="{ECF120C7-9AA4-4BC4-BD7E-5478EAA73A38}"/>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10173848" y="4976501"/>
            <a:ext cx="1885950" cy="1784985"/>
          </a:xfrm>
          <a:prstGeom prst="flowChartConnector">
            <a:avLst/>
          </a:prstGeom>
          <a:noFill/>
          <a:ln>
            <a:noFill/>
          </a:ln>
          <a:extLst>
            <a:ext uri="{53640926-AAD7-44D8-BBD7-CCE9431645EC}">
              <a14:shadowObscured xmlns:a14="http://schemas.microsoft.com/office/drawing/2010/main"/>
            </a:ext>
          </a:extLst>
        </p:spPr>
      </p:pic>
      <p:sp>
        <p:nvSpPr>
          <p:cNvPr id="3" name="Rectangle 3">
            <a:extLst>
              <a:ext uri="{FF2B5EF4-FFF2-40B4-BE49-F238E27FC236}">
                <a16:creationId xmlns:a16="http://schemas.microsoft.com/office/drawing/2014/main" id="{0C29CF13-0A17-4090-AD5F-D7B5CEA27F8E}"/>
              </a:ext>
            </a:extLst>
          </p:cNvPr>
          <p:cNvSpPr>
            <a:spLocks noChangeArrowheads="1"/>
          </p:cNvSpPr>
          <p:nvPr/>
        </p:nvSpPr>
        <p:spPr bwMode="auto">
          <a:xfrm>
            <a:off x="6114228" y="1297927"/>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ZA" alt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AEECEA19-FCDD-E501-2E9D-9506AA187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54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medium confidence">
            <a:extLst>
              <a:ext uri="{FF2B5EF4-FFF2-40B4-BE49-F238E27FC236}">
                <a16:creationId xmlns:a16="http://schemas.microsoft.com/office/drawing/2014/main" id="{384DF41B-5E5B-468A-9353-F0895A901530}"/>
              </a:ext>
            </a:extLst>
          </p:cNvPr>
          <p:cNvPicPr>
            <a:picLocks noChangeAspect="1"/>
          </p:cNvPicPr>
          <p:nvPr/>
        </p:nvPicPr>
        <p:blipFill rotWithShape="1">
          <a:blip r:embed="rId3">
            <a:extLst>
              <a:ext uri="{28A0092B-C50C-407E-A947-70E740481C1C}">
                <a14:useLocalDpi xmlns:a14="http://schemas.microsoft.com/office/drawing/2010/main" val="0"/>
              </a:ext>
            </a:extLst>
          </a:blip>
          <a:srcRect l="52514" t="15233" r="5773" b="15528"/>
          <a:stretch/>
        </p:blipFill>
        <p:spPr bwMode="auto">
          <a:xfrm>
            <a:off x="265300" y="5017654"/>
            <a:ext cx="1740921" cy="1733736"/>
          </a:xfrm>
          <a:prstGeom prst="flowChartConnector">
            <a:avLst/>
          </a:prstGeom>
          <a:noFill/>
          <a:ln>
            <a:noFill/>
          </a:ln>
          <a:extLst>
            <a:ext uri="{53640926-AAD7-44D8-BBD7-CCE9431645EC}">
              <a14:shadowObscured xmlns:a14="http://schemas.microsoft.com/office/drawing/2010/main"/>
            </a:ext>
          </a:extLst>
        </p:spPr>
      </p:pic>
      <p:pic>
        <p:nvPicPr>
          <p:cNvPr id="10" name="Picture 9" descr="1,050 Bored Boy Illustrations &amp;amp; Clip Art - iStock">
            <a:extLst>
              <a:ext uri="{FF2B5EF4-FFF2-40B4-BE49-F238E27FC236}">
                <a16:creationId xmlns:a16="http://schemas.microsoft.com/office/drawing/2014/main" id="{340CB276-B4F9-4E8B-8F7B-B267A015145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760" y="1247873"/>
            <a:ext cx="4286150" cy="3442973"/>
          </a:xfrm>
          <a:prstGeom prst="rect">
            <a:avLst/>
          </a:prstGeom>
          <a:noFill/>
          <a:ln>
            <a:noFill/>
          </a:ln>
        </p:spPr>
      </p:pic>
      <p:pic>
        <p:nvPicPr>
          <p:cNvPr id="12" name="Picture 11" descr="4,349 Student Studying Cartoon Stock Videos and Royalty-Free Footage -  iStock">
            <a:extLst>
              <a:ext uri="{FF2B5EF4-FFF2-40B4-BE49-F238E27FC236}">
                <a16:creationId xmlns:a16="http://schemas.microsoft.com/office/drawing/2014/main" id="{5EF6AD4C-D586-4707-9A1B-942B6269B8D3}"/>
              </a:ext>
            </a:extLst>
          </p:cNvPr>
          <p:cNvPicPr>
            <a:picLocks noChangeAspect="1"/>
          </p:cNvPicPr>
          <p:nvPr/>
        </p:nvPicPr>
        <p:blipFill rotWithShape="1">
          <a:blip r:embed="rId5">
            <a:extLst>
              <a:ext uri="{28A0092B-C50C-407E-A947-70E740481C1C}">
                <a14:useLocalDpi xmlns:a14="http://schemas.microsoft.com/office/drawing/2010/main" val="0"/>
              </a:ext>
            </a:extLst>
          </a:blip>
          <a:srcRect l="9141" t="3250" r="15411" b="7819"/>
          <a:stretch/>
        </p:blipFill>
        <p:spPr bwMode="auto">
          <a:xfrm>
            <a:off x="5916373" y="1283005"/>
            <a:ext cx="5139867" cy="3407841"/>
          </a:xfrm>
          <a:prstGeom prst="rect">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60479F0E-877F-2094-676B-721ADB87CE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67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262CD5-AD01-42E3-9173-97C12BB0D9B8}"/>
              </a:ext>
            </a:extLst>
          </p:cNvPr>
          <p:cNvSpPr>
            <a:spLocks noGrp="1"/>
          </p:cNvSpPr>
          <p:nvPr>
            <p:ph type="title"/>
          </p:nvPr>
        </p:nvSpPr>
        <p:spPr>
          <a:xfrm>
            <a:off x="5022321" y="292880"/>
            <a:ext cx="6477000" cy="812589"/>
          </a:xfrm>
        </p:spPr>
        <p:txBody>
          <a:bodyPr>
            <a:normAutofit fontScale="90000"/>
          </a:bodyPr>
          <a:lstStyle/>
          <a:p>
            <a:r>
              <a:rPr lang="en-US" dirty="0"/>
              <a:t>Consider this:</a:t>
            </a:r>
            <a:br>
              <a:rPr lang="en-US" dirty="0"/>
            </a:br>
            <a:endParaRPr lang="en-US" dirty="0"/>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5022321" y="846161"/>
            <a:ext cx="6654422" cy="5622878"/>
          </a:xfrm>
        </p:spPr>
        <p:txBody>
          <a:bodyPr vert="horz" lIns="91440" tIns="45720" rIns="91440" bIns="45720" rtlCol="0" anchor="t">
            <a:noAutofit/>
          </a:bodyPr>
          <a:lstStyle/>
          <a:p>
            <a:pPr>
              <a:lnSpc>
                <a:spcPct val="115000"/>
              </a:lnSpc>
              <a:spcBef>
                <a:spcPts val="0"/>
              </a:spcBef>
            </a:pPr>
            <a:r>
              <a:rPr lang="en-ZA" sz="1600" dirty="0">
                <a:effectLst/>
                <a:ea typeface="Calibri" panose="020F0502020204030204" pitchFamily="34" charset="0"/>
                <a:cs typeface="Times New Roman" panose="02020603050405020304" pitchFamily="18" charset="0"/>
              </a:rPr>
              <a:t>Being in high school, you will have a lot of work to do for multiple subjects and time management skills are something that will count in your favour. Different subjects will have different requirements, so being able to manage your time is crucial. Get it right, and you'll end up working smarter, not harder, to get more done in less time – even when time is tight, and pressures are high. The highest achievers manage their time exceptionally well.</a:t>
            </a:r>
          </a:p>
          <a:p>
            <a:pPr fontAlgn="base">
              <a:lnSpc>
                <a:spcPct val="115000"/>
              </a:lnSpc>
              <a:spcBef>
                <a:spcPts val="0"/>
              </a:spcBef>
            </a:pPr>
            <a:r>
              <a:rPr lang="en-ZA" sz="1600" dirty="0">
                <a:effectLst/>
                <a:ea typeface="Times New Roman" panose="02020603050405020304" pitchFamily="18" charset="0"/>
              </a:rPr>
              <a:t> </a:t>
            </a:r>
          </a:p>
          <a:p>
            <a:pPr>
              <a:lnSpc>
                <a:spcPct val="115000"/>
              </a:lnSpc>
              <a:spcBef>
                <a:spcPts val="0"/>
              </a:spcBef>
            </a:pPr>
            <a:r>
              <a:rPr lang="en-ZA" sz="1600" b="1" u="sng" dirty="0">
                <a:solidFill>
                  <a:srgbClr val="FF6600"/>
                </a:solidFill>
                <a:effectLst/>
                <a:ea typeface="Calibri" panose="020F0502020204030204" pitchFamily="34" charset="0"/>
                <a:cs typeface="Times New Roman" panose="02020603050405020304" pitchFamily="18" charset="0"/>
              </a:rPr>
              <a:t>Time Management includes:</a:t>
            </a:r>
            <a:endParaRPr lang="en-ZA" sz="1600" dirty="0">
              <a:effectLst/>
              <a:ea typeface="Calibri" panose="020F0502020204030204" pitchFamily="34" charset="0"/>
              <a:cs typeface="Times New Roman" panose="02020603050405020304" pitchFamily="18" charset="0"/>
            </a:endParaRPr>
          </a:p>
          <a:p>
            <a:pPr marL="342900" lvl="0" indent="-342900">
              <a:lnSpc>
                <a:spcPct val="115000"/>
              </a:lnSpc>
              <a:spcBef>
                <a:spcPts val="0"/>
              </a:spcBef>
              <a:buFont typeface="Wingdings" panose="05000000000000000000" pitchFamily="2" charset="2"/>
              <a:buChar char=""/>
            </a:pPr>
            <a:r>
              <a:rPr lang="en-ZA" sz="1600" dirty="0">
                <a:effectLst/>
                <a:ea typeface="Calibri" panose="020F0502020204030204" pitchFamily="34" charset="0"/>
                <a:cs typeface="Times New Roman" panose="02020603050405020304" pitchFamily="18" charset="0"/>
              </a:rPr>
              <a:t>Effective Planning</a:t>
            </a:r>
          </a:p>
          <a:p>
            <a:pPr marL="342900" lvl="0" indent="-342900">
              <a:lnSpc>
                <a:spcPct val="115000"/>
              </a:lnSpc>
              <a:spcBef>
                <a:spcPts val="0"/>
              </a:spcBef>
              <a:buFont typeface="Wingdings" panose="05000000000000000000" pitchFamily="2" charset="2"/>
              <a:buChar char=""/>
            </a:pPr>
            <a:r>
              <a:rPr lang="en-ZA" sz="1600" dirty="0">
                <a:effectLst/>
                <a:ea typeface="Calibri" panose="020F0502020204030204" pitchFamily="34" charset="0"/>
                <a:cs typeface="Times New Roman" panose="02020603050405020304" pitchFamily="18" charset="0"/>
              </a:rPr>
              <a:t>Setting goals and objectives   </a:t>
            </a:r>
          </a:p>
          <a:p>
            <a:pPr lvl="1" indent="0">
              <a:lnSpc>
                <a:spcPct val="115000"/>
              </a:lnSpc>
              <a:spcBef>
                <a:spcPts val="0"/>
              </a:spcBef>
              <a:buNone/>
            </a:pPr>
            <a:r>
              <a:rPr lang="en-ZA" sz="1600" b="1" i="1" dirty="0">
                <a:effectLst/>
                <a:ea typeface="Calibri" panose="020F0502020204030204" pitchFamily="34" charset="0"/>
                <a:cs typeface="Times New Roman" panose="02020603050405020304" pitchFamily="18" charset="0"/>
              </a:rPr>
              <a:t>Think back to when you learnt about GOAL SETTING and how that can help us in figuring out where we are going and what we want to achieve</a:t>
            </a:r>
            <a:r>
              <a:rPr lang="en-ZA" sz="1600" b="1" dirty="0">
                <a:effectLst/>
                <a:ea typeface="Calibri" panose="020F0502020204030204" pitchFamily="34" charset="0"/>
                <a:cs typeface="Times New Roman" panose="02020603050405020304" pitchFamily="18" charset="0"/>
              </a:rPr>
              <a:t>.</a:t>
            </a:r>
            <a:endParaRPr lang="en-ZA" sz="1600" dirty="0">
              <a:effectLst/>
              <a:ea typeface="Calibri" panose="020F0502020204030204" pitchFamily="34" charset="0"/>
              <a:cs typeface="Times New Roman" panose="02020603050405020304" pitchFamily="18" charset="0"/>
            </a:endParaRPr>
          </a:p>
          <a:p>
            <a:pPr marL="342900" lvl="0" indent="-342900">
              <a:lnSpc>
                <a:spcPct val="115000"/>
              </a:lnSpc>
              <a:spcBef>
                <a:spcPts val="0"/>
              </a:spcBef>
              <a:buFont typeface="Wingdings" panose="05000000000000000000" pitchFamily="2" charset="2"/>
              <a:buChar char=""/>
            </a:pPr>
            <a:r>
              <a:rPr lang="en-ZA" sz="1600" dirty="0">
                <a:effectLst/>
                <a:ea typeface="Calibri" panose="020F0502020204030204" pitchFamily="34" charset="0"/>
                <a:cs typeface="Times New Roman" panose="02020603050405020304" pitchFamily="18" charset="0"/>
              </a:rPr>
              <a:t>Setting deadlines</a:t>
            </a:r>
          </a:p>
          <a:p>
            <a:pPr marL="342900" lvl="0" indent="-342900">
              <a:lnSpc>
                <a:spcPct val="115000"/>
              </a:lnSpc>
              <a:spcBef>
                <a:spcPts val="0"/>
              </a:spcBef>
              <a:buFont typeface="Wingdings" panose="05000000000000000000" pitchFamily="2" charset="2"/>
              <a:buChar char=""/>
            </a:pPr>
            <a:r>
              <a:rPr lang="en-ZA" sz="1600" dirty="0">
                <a:effectLst/>
                <a:ea typeface="Calibri" panose="020F0502020204030204" pitchFamily="34" charset="0"/>
                <a:cs typeface="Times New Roman" panose="02020603050405020304" pitchFamily="18" charset="0"/>
              </a:rPr>
              <a:t>Prioritizing activities as per their importance</a:t>
            </a:r>
          </a:p>
          <a:p>
            <a:pPr marL="342900" lvl="0" indent="-342900">
              <a:lnSpc>
                <a:spcPct val="115000"/>
              </a:lnSpc>
              <a:spcBef>
                <a:spcPts val="0"/>
              </a:spcBef>
              <a:buFont typeface="Wingdings" panose="05000000000000000000" pitchFamily="2" charset="2"/>
              <a:buChar char=""/>
            </a:pPr>
            <a:r>
              <a:rPr lang="en-ZA" sz="1600" dirty="0">
                <a:effectLst/>
                <a:ea typeface="Calibri" panose="020F0502020204030204" pitchFamily="34" charset="0"/>
                <a:cs typeface="Times New Roman" panose="02020603050405020304" pitchFamily="18" charset="0"/>
              </a:rPr>
              <a:t>Spending the right time on the right activity</a:t>
            </a:r>
          </a:p>
          <a:p>
            <a:pPr>
              <a:spcBef>
                <a:spcPts val="0"/>
              </a:spcBef>
            </a:pPr>
            <a:r>
              <a:rPr lang="en-ZA" sz="1600" dirty="0">
                <a:effectLst/>
                <a:ea typeface="Calibri" panose="020F0502020204030204" pitchFamily="34" charset="0"/>
                <a:cs typeface="Times New Roman" panose="02020603050405020304" pitchFamily="18" charset="0"/>
              </a:rPr>
              <a:t> </a:t>
            </a:r>
          </a:p>
        </p:txBody>
      </p:sp>
      <p:pic>
        <p:nvPicPr>
          <p:cNvPr id="4" name="Picture 3" descr="Graphical user interface&#10;&#10;Description automatically generated with medium confidence">
            <a:extLst>
              <a:ext uri="{FF2B5EF4-FFF2-40B4-BE49-F238E27FC236}">
                <a16:creationId xmlns:a16="http://schemas.microsoft.com/office/drawing/2014/main" id="{9F2128C4-4066-421D-A2F3-D762641D63A9}"/>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156118" y="4908261"/>
            <a:ext cx="1885950" cy="1784985"/>
          </a:xfrm>
          <a:prstGeom prst="flowChartConnector">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ED0B543C-C96D-9C09-6B1E-27D817CCD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8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18C6B5-87AC-4DA5-94CA-6E092A6A07D3}"/>
              </a:ext>
            </a:extLst>
          </p:cNvPr>
          <p:cNvSpPr>
            <a:spLocks noGrp="1"/>
          </p:cNvSpPr>
          <p:nvPr>
            <p:ph type="title"/>
          </p:nvPr>
        </p:nvSpPr>
        <p:spPr>
          <a:xfrm>
            <a:off x="238125" y="679944"/>
            <a:ext cx="10591800" cy="646332"/>
          </a:xfrm>
        </p:spPr>
        <p:txBody>
          <a:bodyPr/>
          <a:lstStyle/>
          <a:p>
            <a:r>
              <a:rPr lang="en-US" sz="4800" dirty="0"/>
              <a:t>Advantages of TIME MANAGEMENT</a:t>
            </a:r>
          </a:p>
        </p:txBody>
      </p:sp>
      <p:sp>
        <p:nvSpPr>
          <p:cNvPr id="7" name="Text Placeholder 6">
            <a:extLst>
              <a:ext uri="{FF2B5EF4-FFF2-40B4-BE49-F238E27FC236}">
                <a16:creationId xmlns:a16="http://schemas.microsoft.com/office/drawing/2014/main" id="{C6F52EDA-7F85-46DD-9A9E-95E0E3EC3F84}"/>
              </a:ext>
            </a:extLst>
          </p:cNvPr>
          <p:cNvSpPr>
            <a:spLocks noGrp="1"/>
          </p:cNvSpPr>
          <p:nvPr>
            <p:ph type="body" sz="quarter" idx="11"/>
          </p:nvPr>
        </p:nvSpPr>
        <p:spPr>
          <a:xfrm>
            <a:off x="762000" y="1432562"/>
            <a:ext cx="10667999" cy="4422328"/>
          </a:xfrm>
        </p:spPr>
        <p:txBody>
          <a:bodyPr/>
          <a:lstStyle/>
          <a:p>
            <a:pPr marL="342900" lvl="0" indent="-342900" fontAlgn="base">
              <a:lnSpc>
                <a:spcPct val="115000"/>
              </a:lnSpc>
              <a:buFont typeface="+mj-lt"/>
              <a:buAutoNum type="arabicPeriod"/>
            </a:pPr>
            <a:r>
              <a:rPr lang="en-ZA" sz="2800" b="1" dirty="0">
                <a:effectLst/>
                <a:ea typeface="Times New Roman" panose="02020603050405020304" pitchFamily="18" charset="0"/>
              </a:rPr>
              <a:t>Less stress</a:t>
            </a:r>
          </a:p>
          <a:p>
            <a:pPr marL="342900" lvl="0" indent="-342900" fontAlgn="base">
              <a:lnSpc>
                <a:spcPct val="115000"/>
              </a:lnSpc>
              <a:buFont typeface="+mj-lt"/>
              <a:buAutoNum type="arabicPeriod"/>
            </a:pPr>
            <a:r>
              <a:rPr lang="en-ZA" sz="2800" b="1" dirty="0">
                <a:effectLst/>
                <a:ea typeface="Times New Roman" panose="02020603050405020304" pitchFamily="18" charset="0"/>
              </a:rPr>
              <a:t>Time to exercise, sleep and eat properly</a:t>
            </a:r>
          </a:p>
          <a:p>
            <a:pPr marL="342900" lvl="0" indent="-342900" fontAlgn="base">
              <a:lnSpc>
                <a:spcPct val="115000"/>
              </a:lnSpc>
              <a:buFont typeface="+mj-lt"/>
              <a:buAutoNum type="arabicPeriod"/>
            </a:pPr>
            <a:r>
              <a:rPr lang="en-ZA" sz="2800" b="1" dirty="0">
                <a:effectLst/>
                <a:ea typeface="Times New Roman" panose="02020603050405020304" pitchFamily="18" charset="0"/>
              </a:rPr>
              <a:t>Better marks</a:t>
            </a:r>
          </a:p>
          <a:p>
            <a:pPr marL="342900" lvl="0" indent="-342900" fontAlgn="base">
              <a:lnSpc>
                <a:spcPct val="115000"/>
              </a:lnSpc>
              <a:buFont typeface="+mj-lt"/>
              <a:buAutoNum type="arabicPeriod"/>
            </a:pPr>
            <a:r>
              <a:rPr lang="en-ZA" sz="2800" b="1" dirty="0">
                <a:effectLst/>
                <a:ea typeface="Times New Roman" panose="02020603050405020304" pitchFamily="18" charset="0"/>
              </a:rPr>
              <a:t>You won’t miss any important deadlines</a:t>
            </a:r>
          </a:p>
          <a:p>
            <a:pPr marL="342900" lvl="0" indent="-342900" fontAlgn="base">
              <a:lnSpc>
                <a:spcPct val="115000"/>
              </a:lnSpc>
              <a:buFont typeface="+mj-lt"/>
              <a:buAutoNum type="arabicPeriod"/>
            </a:pPr>
            <a:r>
              <a:rPr lang="en-ZA" sz="2800" b="1" dirty="0">
                <a:effectLst/>
                <a:ea typeface="Times New Roman" panose="02020603050405020304" pitchFamily="18" charset="0"/>
              </a:rPr>
              <a:t>Things will be easier for you and in turn for your friends and family</a:t>
            </a:r>
          </a:p>
          <a:p>
            <a:pPr marL="342900" lvl="0" indent="-342900" fontAlgn="base">
              <a:lnSpc>
                <a:spcPct val="115000"/>
              </a:lnSpc>
              <a:buFont typeface="+mj-lt"/>
              <a:buAutoNum type="arabicPeriod"/>
            </a:pPr>
            <a:r>
              <a:rPr lang="en-ZA" sz="2800" b="1" dirty="0">
                <a:effectLst/>
                <a:ea typeface="Times New Roman" panose="02020603050405020304" pitchFamily="18" charset="0"/>
              </a:rPr>
              <a:t>Prepare you for life and studies after school </a:t>
            </a:r>
          </a:p>
          <a:p>
            <a:endParaRPr lang="en-US" dirty="0"/>
          </a:p>
        </p:txBody>
      </p:sp>
      <p:pic>
        <p:nvPicPr>
          <p:cNvPr id="6" name="Picture 5" descr="Graphical user interface&#10;&#10;Description automatically generated with medium confidence">
            <a:extLst>
              <a:ext uri="{FF2B5EF4-FFF2-40B4-BE49-F238E27FC236}">
                <a16:creationId xmlns:a16="http://schemas.microsoft.com/office/drawing/2014/main" id="{629F9A3C-7115-4372-BA78-5777A8CB15A2}"/>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10196868" y="1129276"/>
            <a:ext cx="1885950" cy="1784985"/>
          </a:xfrm>
          <a:prstGeom prst="flowChartConnector">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EB4BB82C-330A-BE74-80B0-72B02E00C8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97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8B51BF-780C-45D4-A1D0-32D55EA0F2B4}"/>
              </a:ext>
            </a:extLst>
          </p:cNvPr>
          <p:cNvSpPr>
            <a:spLocks noGrp="1"/>
          </p:cNvSpPr>
          <p:nvPr>
            <p:ph type="title"/>
          </p:nvPr>
        </p:nvSpPr>
        <p:spPr>
          <a:xfrm>
            <a:off x="762000" y="1337715"/>
            <a:ext cx="3891887" cy="3610377"/>
          </a:xfrm>
        </p:spPr>
        <p:txBody>
          <a:bodyPr/>
          <a:lstStyle/>
          <a:p>
            <a:pPr algn="ctr"/>
            <a:r>
              <a:rPr lang="en-US" dirty="0">
                <a:solidFill>
                  <a:srgbClr val="FF2625"/>
                </a:solidFill>
              </a:rPr>
              <a:t>How can TIME MANAGEMENT potentially help you </a:t>
            </a:r>
            <a:r>
              <a:rPr lang="en-ZA" dirty="0">
                <a:solidFill>
                  <a:srgbClr val="FF2625"/>
                </a:solidFill>
              </a:rPr>
              <a:t>organise</a:t>
            </a:r>
            <a:r>
              <a:rPr lang="en-US" dirty="0">
                <a:solidFill>
                  <a:srgbClr val="FF2625"/>
                </a:solidFill>
              </a:rPr>
              <a:t> your time?</a:t>
            </a:r>
          </a:p>
        </p:txBody>
      </p:sp>
      <p:pic>
        <p:nvPicPr>
          <p:cNvPr id="6" name="Picture 5" descr="Graphical user interface&#10;&#10;Description automatically generated with medium confidence">
            <a:extLst>
              <a:ext uri="{FF2B5EF4-FFF2-40B4-BE49-F238E27FC236}">
                <a16:creationId xmlns:a16="http://schemas.microsoft.com/office/drawing/2014/main" id="{ECED9538-7FB4-494A-AE3B-EA4B4D63BF2E}"/>
              </a:ext>
            </a:extLst>
          </p:cNvPr>
          <p:cNvPicPr>
            <a:picLocks noChangeAspect="1"/>
          </p:cNvPicPr>
          <p:nvPr/>
        </p:nvPicPr>
        <p:blipFill rotWithShape="1">
          <a:blip r:embed="rId3">
            <a:extLst>
              <a:ext uri="{28A0092B-C50C-407E-A947-70E740481C1C}">
                <a14:useLocalDpi xmlns:a14="http://schemas.microsoft.com/office/drawing/2010/main" val="0"/>
              </a:ext>
            </a:extLst>
          </a:blip>
          <a:srcRect l="52514" t="15233" r="5773" b="15528"/>
          <a:stretch/>
        </p:blipFill>
        <p:spPr bwMode="auto">
          <a:xfrm>
            <a:off x="222114" y="4671743"/>
            <a:ext cx="2000250" cy="1991995"/>
          </a:xfrm>
          <a:prstGeom prst="flowChartConnector">
            <a:avLst/>
          </a:prstGeom>
          <a:noFill/>
          <a:ln>
            <a:noFill/>
          </a:ln>
          <a:extLst>
            <a:ext uri="{53640926-AAD7-44D8-BBD7-CCE9431645EC}">
              <a14:shadowObscured xmlns:a14="http://schemas.microsoft.com/office/drawing/2010/main"/>
            </a:ext>
          </a:extLst>
        </p:spPr>
      </p:pic>
      <p:pic>
        <p:nvPicPr>
          <p:cNvPr id="4098" name="Picture 2" descr="Time management skills that improve student learning | by Australian  Christian College | Medium">
            <a:extLst>
              <a:ext uri="{FF2B5EF4-FFF2-40B4-BE49-F238E27FC236}">
                <a16:creationId xmlns:a16="http://schemas.microsoft.com/office/drawing/2014/main" id="{4421AC9E-D0F8-4921-A042-7ADAF72822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931" b="12438"/>
          <a:stretch/>
        </p:blipFill>
        <p:spPr bwMode="auto">
          <a:xfrm>
            <a:off x="4973471" y="618068"/>
            <a:ext cx="6858000" cy="504967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a:extLst>
              <a:ext uri="{FF2B5EF4-FFF2-40B4-BE49-F238E27FC236}">
                <a16:creationId xmlns:a16="http://schemas.microsoft.com/office/drawing/2014/main" id="{E8B6069F-E18A-41F5-8D18-DBBDE040225A}"/>
              </a:ext>
            </a:extLst>
          </p:cNvPr>
          <p:cNvSpPr txBox="1">
            <a:spLocks/>
          </p:cNvSpPr>
          <p:nvPr/>
        </p:nvSpPr>
        <p:spPr>
          <a:xfrm>
            <a:off x="976078" y="618068"/>
            <a:ext cx="5990066" cy="738664"/>
          </a:xfrm>
          <a:prstGeom prst="rect">
            <a:avLst/>
          </a:prstGeom>
        </p:spPr>
        <p:txBody>
          <a:bodyPr anchor="t">
            <a:normAutofit lnSpcReduction="10000"/>
          </a:bodyPr>
          <a:lstStyle>
            <a:lvl1pPr algn="l" defTabSz="914400" rtl="0" eaLnBrk="1" latinLnBrk="0" hangingPunct="1">
              <a:lnSpc>
                <a:spcPct val="90000"/>
              </a:lnSpc>
              <a:spcBef>
                <a:spcPts val="1000"/>
              </a:spcBef>
              <a:buNone/>
              <a:defRPr sz="4000" b="1" kern="1200">
                <a:solidFill>
                  <a:schemeClr val="accent4"/>
                </a:solidFill>
                <a:latin typeface="+mj-lt"/>
                <a:ea typeface="+mj-ea"/>
                <a:cs typeface="+mj-cs"/>
              </a:defRPr>
            </a:lvl1pPr>
          </a:lstStyle>
          <a:p>
            <a:pPr fontAlgn="auto">
              <a:spcAft>
                <a:spcPts val="0"/>
              </a:spcAft>
            </a:pPr>
            <a:r>
              <a:rPr lang="en-US" sz="4800">
                <a:solidFill>
                  <a:schemeClr val="bg2"/>
                </a:solidFill>
              </a:rPr>
              <a:t>Reflection…</a:t>
            </a:r>
            <a:endParaRPr lang="en-US" sz="4800" b="0" dirty="0"/>
          </a:p>
        </p:txBody>
      </p:sp>
      <p:pic>
        <p:nvPicPr>
          <p:cNvPr id="2" name="Picture 1">
            <a:extLst>
              <a:ext uri="{FF2B5EF4-FFF2-40B4-BE49-F238E27FC236}">
                <a16:creationId xmlns:a16="http://schemas.microsoft.com/office/drawing/2014/main" id="{27FA2B52-4D1F-9CE8-1F66-67DE67E7EC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02AD8E-4C7C-4A1B-89B1-9A0997F4F30E}"/>
              </a:ext>
            </a:extLst>
          </p:cNvPr>
          <p:cNvSpPr>
            <a:spLocks noGrp="1"/>
          </p:cNvSpPr>
          <p:nvPr>
            <p:ph type="title"/>
          </p:nvPr>
        </p:nvSpPr>
        <p:spPr>
          <a:xfrm>
            <a:off x="762000" y="715961"/>
            <a:ext cx="6477000" cy="1189038"/>
          </a:xfrm>
        </p:spPr>
        <p:txBody>
          <a:bodyPr/>
          <a:lstStyle/>
          <a:p>
            <a:r>
              <a:rPr lang="en-US" dirty="0"/>
              <a:t>Time Management gone wrong…</a:t>
            </a:r>
          </a:p>
        </p:txBody>
      </p:sp>
      <p:pic>
        <p:nvPicPr>
          <p:cNvPr id="4" name="Picture 3" descr="Graphical user interface&#10;&#10;Description automatically generated with medium confidence">
            <a:extLst>
              <a:ext uri="{FF2B5EF4-FFF2-40B4-BE49-F238E27FC236}">
                <a16:creationId xmlns:a16="http://schemas.microsoft.com/office/drawing/2014/main" id="{3F7F42E6-9BCD-4B85-8051-E4EC1BDF9B84}"/>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10174606" y="4972970"/>
            <a:ext cx="1885950" cy="1784985"/>
          </a:xfrm>
          <a:prstGeom prst="flowChartConnector">
            <a:avLst/>
          </a:prstGeom>
          <a:noFill/>
          <a:ln>
            <a:noFill/>
          </a:ln>
          <a:extLst>
            <a:ext uri="{53640926-AAD7-44D8-BBD7-CCE9431645EC}">
              <a14:shadowObscured xmlns:a14="http://schemas.microsoft.com/office/drawing/2010/main"/>
            </a:ext>
          </a:extLst>
        </p:spPr>
      </p:pic>
      <p:pic>
        <p:nvPicPr>
          <p:cNvPr id="7" name="Picture 6" descr="Time Management Statistics (2021)">
            <a:extLst>
              <a:ext uri="{FF2B5EF4-FFF2-40B4-BE49-F238E27FC236}">
                <a16:creationId xmlns:a16="http://schemas.microsoft.com/office/drawing/2014/main" id="{B9F7B011-745D-4229-9333-EF0EDFA78E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547" y="2143392"/>
            <a:ext cx="6573406" cy="3625949"/>
          </a:xfrm>
          <a:prstGeom prst="rect">
            <a:avLst/>
          </a:prstGeom>
          <a:noFill/>
          <a:ln>
            <a:noFill/>
          </a:ln>
        </p:spPr>
      </p:pic>
      <p:pic>
        <p:nvPicPr>
          <p:cNvPr id="2" name="Picture 1">
            <a:extLst>
              <a:ext uri="{FF2B5EF4-FFF2-40B4-BE49-F238E27FC236}">
                <a16:creationId xmlns:a16="http://schemas.microsoft.com/office/drawing/2014/main" id="{AA3B2E2E-8909-AFCE-4C26-8F09DA4C5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66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723275" y="-334415"/>
            <a:ext cx="6657238" cy="1846659"/>
          </a:xfrm>
        </p:spPr>
        <p:txBody>
          <a:bodyPr/>
          <a:lstStyle/>
          <a:p>
            <a:r>
              <a:rPr lang="en-US" sz="6000" dirty="0">
                <a:solidFill>
                  <a:schemeClr val="accent6">
                    <a:lumMod val="60000"/>
                    <a:lumOff val="40000"/>
                  </a:schemeClr>
                </a:solidFill>
              </a:rPr>
              <a:t>ACCOUNTABILITY</a:t>
            </a:r>
          </a:p>
        </p:txBody>
      </p:sp>
      <p:sp>
        <p:nvSpPr>
          <p:cNvPr id="8" name="Text Placeholder 2">
            <a:extLst>
              <a:ext uri="{FF2B5EF4-FFF2-40B4-BE49-F238E27FC236}">
                <a16:creationId xmlns:a16="http://schemas.microsoft.com/office/drawing/2014/main" id="{A78850AB-EA61-426B-B6A5-CAFF29482CF2}"/>
              </a:ext>
            </a:extLst>
          </p:cNvPr>
          <p:cNvSpPr txBox="1">
            <a:spLocks/>
          </p:cNvSpPr>
          <p:nvPr/>
        </p:nvSpPr>
        <p:spPr>
          <a:xfrm>
            <a:off x="723276" y="1481175"/>
            <a:ext cx="6782615" cy="41688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5400" b="1" dirty="0">
                <a:solidFill>
                  <a:schemeClr val="bg2"/>
                </a:solidFill>
              </a:rPr>
              <a:t>Any ideas??</a:t>
            </a:r>
            <a:endParaRPr lang="en-US" sz="5400" dirty="0">
              <a:solidFill>
                <a:schemeClr val="bg2"/>
              </a:solidFill>
            </a:endParaRPr>
          </a:p>
          <a:p>
            <a:pPr lvl="1" fontAlgn="auto">
              <a:spcAft>
                <a:spcPts val="0"/>
              </a:spcAft>
            </a:pPr>
            <a:r>
              <a:rPr lang="en-US" sz="3200" dirty="0"/>
              <a:t>What does it mean?</a:t>
            </a:r>
          </a:p>
          <a:p>
            <a:pPr lvl="1" fontAlgn="auto">
              <a:spcAft>
                <a:spcPts val="0"/>
              </a:spcAft>
            </a:pPr>
            <a:r>
              <a:rPr lang="en-US" sz="3200" dirty="0"/>
              <a:t>What does it mean specifically for teenagers?</a:t>
            </a:r>
          </a:p>
        </p:txBody>
      </p:sp>
      <p:pic>
        <p:nvPicPr>
          <p:cNvPr id="2" name="Picture 1">
            <a:extLst>
              <a:ext uri="{FF2B5EF4-FFF2-40B4-BE49-F238E27FC236}">
                <a16:creationId xmlns:a16="http://schemas.microsoft.com/office/drawing/2014/main" id="{577FD773-55A9-4EEB-9ADD-535FF065F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person, person, wearing, posing&#10;&#10;Description automatically generated">
            <a:extLst>
              <a:ext uri="{FF2B5EF4-FFF2-40B4-BE49-F238E27FC236}">
                <a16:creationId xmlns:a16="http://schemas.microsoft.com/office/drawing/2014/main" id="{F2A211DF-AADF-E100-7F98-DF4F44025C0A}"/>
              </a:ext>
            </a:extLst>
          </p:cNvPr>
          <p:cNvPicPr>
            <a:picLocks noChangeAspect="1"/>
          </p:cNvPicPr>
          <p:nvPr/>
        </p:nvPicPr>
        <p:blipFill>
          <a:blip r:embed="rId4"/>
          <a:stretch>
            <a:fillRect/>
          </a:stretch>
        </p:blipFill>
        <p:spPr>
          <a:xfrm>
            <a:off x="7139608" y="1581818"/>
            <a:ext cx="4834394" cy="3222929"/>
          </a:xfrm>
          <a:prstGeom prst="rect">
            <a:avLst/>
          </a:prstGeom>
        </p:spPr>
      </p:pic>
    </p:spTree>
    <p:extLst>
      <p:ext uri="{BB962C8B-B14F-4D97-AF65-F5344CB8AC3E}">
        <p14:creationId xmlns:p14="http://schemas.microsoft.com/office/powerpoint/2010/main" val="5767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15">
      <a:dk1>
        <a:sysClr val="windowText" lastClr="000000"/>
      </a:dk1>
      <a:lt1>
        <a:sysClr val="window" lastClr="FFFFFF"/>
      </a:lt1>
      <a:dk2>
        <a:srgbClr val="F36E36"/>
      </a:dk2>
      <a:lt2>
        <a:srgbClr val="E7E6E6"/>
      </a:lt2>
      <a:accent1>
        <a:srgbClr val="A31312"/>
      </a:accent1>
      <a:accent2>
        <a:srgbClr val="E7E6E6"/>
      </a:accent2>
      <a:accent3>
        <a:srgbClr val="FDB913"/>
      </a:accent3>
      <a:accent4>
        <a:srgbClr val="1E753B"/>
      </a:accent4>
      <a:accent5>
        <a:srgbClr val="067CA2"/>
      </a:accent5>
      <a:accent6>
        <a:srgbClr val="493456"/>
      </a:accent6>
      <a:hlink>
        <a:srgbClr val="067CA2"/>
      </a:hlink>
      <a:folHlink>
        <a:srgbClr val="886D93"/>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BTQ Pride Month_Win32_JC_SL_v4" id="{CA9F7597-5544-42D8-B31D-43D456F50987}" vid="{8A5AAD2C-4DBE-4C17-8C07-1F8B558A7EE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A57CB9-6A24-40E2-A1D9-18A99581B31C}">
  <ds:schemaRefs>
    <ds:schemaRef ds:uri="http://schemas.microsoft.com/sharepoint/v3/contenttype/forms"/>
  </ds:schemaRefs>
</ds:datastoreItem>
</file>

<file path=customXml/itemProps2.xml><?xml version="1.0" encoding="utf-8"?>
<ds:datastoreItem xmlns:ds="http://schemas.openxmlformats.org/officeDocument/2006/customXml" ds:itemID="{EFBB44C1-6224-4D46-97A9-F75279ACE24F}">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BF330EBC-8C48-4EBB-B4AA-7AD718828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LGBTQI Pride Month presentation</Template>
  <TotalTime>3386</TotalTime>
  <Words>1214</Words>
  <Application>Microsoft Office PowerPoint</Application>
  <PresentationFormat>Widescreen</PresentationFormat>
  <Paragraphs>104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Segoe UI</vt:lpstr>
      <vt:lpstr>Wingdings</vt:lpstr>
      <vt:lpstr>Office Theme</vt:lpstr>
      <vt:lpstr>Grade 9 World of Work Week 8-10</vt:lpstr>
      <vt:lpstr>  TIME</vt:lpstr>
      <vt:lpstr>TIME MANAGEMENT</vt:lpstr>
      <vt:lpstr>PowerPoint Presentation</vt:lpstr>
      <vt:lpstr>Consider this: </vt:lpstr>
      <vt:lpstr>Advantages of TIME MANAGEMENT</vt:lpstr>
      <vt:lpstr>How can TIME MANAGEMENT potentially help you organise your time?</vt:lpstr>
      <vt:lpstr>Time Management gone wrong…</vt:lpstr>
      <vt:lpstr>ACCOUNTABILITY</vt:lpstr>
      <vt:lpstr>ACCOUNTABILITY</vt:lpstr>
      <vt:lpstr>Questions &amp; answers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9 World of Work Week 8-10</dc:title>
  <dc:subject/>
  <dc:creator>Kerri Cunningham</dc:creator>
  <cp:keywords/>
  <dc:description/>
  <cp:lastModifiedBy>Carsten Gertz</cp:lastModifiedBy>
  <cp:revision>9</cp:revision>
  <dcterms:created xsi:type="dcterms:W3CDTF">2022-02-13T12:10:14Z</dcterms:created>
  <dcterms:modified xsi:type="dcterms:W3CDTF">2022-11-04T06:00:25Z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