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7" r:id="rId3"/>
    <p:sldId id="270" r:id="rId4"/>
    <p:sldId id="269" r:id="rId5"/>
    <p:sldId id="266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E81A02-15D0-4D42-914C-B2750E551EEC}" v="6" dt="2023-03-29T14:52:52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65548" autoAdjust="0"/>
  </p:normalViewPr>
  <p:slideViewPr>
    <p:cSldViewPr snapToGrid="0">
      <p:cViewPr varScale="1">
        <p:scale>
          <a:sx n="75" d="100"/>
          <a:sy n="75" d="100"/>
        </p:scale>
        <p:origin x="1950" y="54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p Unit" userId="86ec350514542ee1" providerId="LiveId" clId="{A7E81A02-15D0-4D42-914C-B2750E551EEC}"/>
    <pc:docChg chg="custSel modSld">
      <pc:chgData name="Hp Unit" userId="86ec350514542ee1" providerId="LiveId" clId="{A7E81A02-15D0-4D42-914C-B2750E551EEC}" dt="2023-03-30T16:19:35.842" v="183"/>
      <pc:docMkLst>
        <pc:docMk/>
      </pc:docMkLst>
      <pc:sldChg chg="modNotesTx">
        <pc:chgData name="Hp Unit" userId="86ec350514542ee1" providerId="LiveId" clId="{A7E81A02-15D0-4D42-914C-B2750E551EEC}" dt="2023-03-29T14:53:41.461" v="176" actId="114"/>
        <pc:sldMkLst>
          <pc:docMk/>
          <pc:sldMk cId="0" sldId="261"/>
        </pc:sldMkLst>
      </pc:sldChg>
      <pc:sldChg chg="modNotesTx">
        <pc:chgData name="Hp Unit" userId="86ec350514542ee1" providerId="LiveId" clId="{A7E81A02-15D0-4D42-914C-B2750E551EEC}" dt="2023-03-29T14:52:17.051" v="134" actId="113"/>
        <pc:sldMkLst>
          <pc:docMk/>
          <pc:sldMk cId="3432707653" sldId="266"/>
        </pc:sldMkLst>
      </pc:sldChg>
      <pc:sldChg chg="modSp mod modNotesTx">
        <pc:chgData name="Hp Unit" userId="86ec350514542ee1" providerId="LiveId" clId="{A7E81A02-15D0-4D42-914C-B2750E551EEC}" dt="2023-03-29T15:03:42.752" v="180" actId="20577"/>
        <pc:sldMkLst>
          <pc:docMk/>
          <pc:sldMk cId="0" sldId="267"/>
        </pc:sldMkLst>
        <pc:spChg chg="mod">
          <ac:chgData name="Hp Unit" userId="86ec350514542ee1" providerId="LiveId" clId="{A7E81A02-15D0-4D42-914C-B2750E551EEC}" dt="2023-03-29T15:03:42.752" v="180" actId="20577"/>
          <ac:spMkLst>
            <pc:docMk/>
            <pc:sldMk cId="0" sldId="267"/>
            <ac:spMk id="55" creationId="{00000000-0000-0000-0000-000000000000}"/>
          </ac:spMkLst>
        </pc:spChg>
      </pc:sldChg>
      <pc:sldChg chg="modNotesTx">
        <pc:chgData name="Hp Unit" userId="86ec350514542ee1" providerId="LiveId" clId="{A7E81A02-15D0-4D42-914C-B2750E551EEC}" dt="2023-03-30T16:19:35.842" v="183"/>
        <pc:sldMkLst>
          <pc:docMk/>
          <pc:sldMk cId="2378889609" sldId="269"/>
        </pc:sldMkLst>
      </pc:sldChg>
      <pc:sldChg chg="modNotesTx">
        <pc:chgData name="Hp Unit" userId="86ec350514542ee1" providerId="LiveId" clId="{A7E81A02-15D0-4D42-914C-B2750E551EEC}" dt="2023-03-29T14:50:18.159" v="121" actId="20577"/>
        <pc:sldMkLst>
          <pc:docMk/>
          <pc:sldMk cId="3031091578" sldId="27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117C65-81B5-451A-B0F1-DB48D41559A9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B6CD3-6C2D-43E6-BF9A-30DCE3295C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0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Welkom terug by die laaste les Gr12’s.</a:t>
            </a:r>
          </a:p>
          <a:p>
            <a:pPr marL="158750" indent="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
Wie kan onthou wat ons aan die begin van les 5 oor die werkwoord EVALUEER gesê het?</a:t>
            </a:r>
          </a:p>
          <a:p>
            <a:pPr marL="158750" indent="0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
Vandag gaan ons die ideologieë, oortuigings en wêreldbeskouings oor ontspannings- en fisiese aktiwiteit oor kulture en geslagte evalueer.</a:t>
            </a:r>
            <a:br>
              <a:rPr lang="en-ZA" sz="1200" dirty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</a:b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None/>
            </a:pPr>
            <a:r>
              <a:rPr lang="en-GB" dirty="0"/>
              <a:t>Stem </a:t>
            </a:r>
            <a:r>
              <a:rPr lang="en-GB" dirty="0" err="1"/>
              <a:t>jy</a:t>
            </a:r>
            <a:r>
              <a:rPr lang="en-GB" dirty="0"/>
              <a:t> </a:t>
            </a:r>
            <a:r>
              <a:rPr lang="en-GB" dirty="0" err="1"/>
              <a:t>saam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sport </a:t>
            </a:r>
            <a:r>
              <a:rPr lang="en-GB" dirty="0" err="1"/>
              <a:t>bydra</a:t>
            </a:r>
            <a:r>
              <a:rPr lang="en-GB" dirty="0"/>
              <a:t> tot </a:t>
            </a:r>
            <a:r>
              <a:rPr lang="en-GB" dirty="0" err="1"/>
              <a:t>nasiebou</a:t>
            </a:r>
            <a:r>
              <a:rPr lang="en-GB" dirty="0"/>
              <a:t>? 
</a:t>
            </a:r>
            <a:r>
              <a:rPr lang="en-GB" dirty="0" err="1"/>
              <a:t>Vra</a:t>
            </a:r>
            <a:r>
              <a:rPr lang="en-GB" dirty="0"/>
              <a:t> </a:t>
            </a:r>
            <a:r>
              <a:rPr lang="en-GB" dirty="0" err="1"/>
              <a:t>leerders</a:t>
            </a:r>
            <a:r>
              <a:rPr lang="en-GB" dirty="0"/>
              <a:t> </a:t>
            </a:r>
            <a:r>
              <a:rPr lang="en-GB" dirty="0" err="1"/>
              <a:t>vir</a:t>
            </a:r>
            <a:r>
              <a:rPr lang="en-GB" dirty="0"/>
              <a:t> 'n </a:t>
            </a:r>
            <a:r>
              <a:rPr lang="en-GB" dirty="0" err="1"/>
              <a:t>paar</a:t>
            </a:r>
            <a:r>
              <a:rPr lang="en-GB" dirty="0"/>
              <a:t> </a:t>
            </a:r>
            <a:r>
              <a:rPr lang="en-GB" dirty="0" err="1"/>
              <a:t>voorbeelde</a:t>
            </a:r>
            <a:r>
              <a:rPr lang="en-GB" dirty="0"/>
              <a:t>? 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None/>
            </a:pPr>
            <a:br>
              <a:rPr lang="en-GB" dirty="0"/>
            </a:br>
            <a:r>
              <a:rPr lang="en-GB" dirty="0" err="1"/>
              <a:t>Instemmende</a:t>
            </a:r>
            <a:r>
              <a:rPr lang="en-GB" dirty="0"/>
              <a:t> </a:t>
            </a:r>
            <a:r>
              <a:rPr lang="en-GB" dirty="0" err="1"/>
              <a:t>antwoorde</a:t>
            </a:r>
            <a:r>
              <a:rPr lang="en-GB" dirty="0"/>
              <a:t> </a:t>
            </a:r>
            <a:r>
              <a:rPr lang="en-GB" dirty="0" err="1"/>
              <a:t>kan</a:t>
            </a:r>
            <a:r>
              <a:rPr lang="en-GB" dirty="0"/>
              <a:t> </a:t>
            </a:r>
            <a:r>
              <a:rPr lang="en-GB" dirty="0" err="1"/>
              <a:t>insluit</a:t>
            </a:r>
            <a:r>
              <a:rPr lang="en-GB" dirty="0"/>
              <a:t>: 1995 Rugby </a:t>
            </a:r>
            <a:r>
              <a:rPr lang="en-GB" dirty="0" err="1"/>
              <a:t>Wêreldbeker</a:t>
            </a:r>
            <a:r>
              <a:rPr lang="en-GB" dirty="0"/>
              <a:t>, die </a:t>
            </a:r>
            <a:r>
              <a:rPr lang="en-GB" dirty="0" err="1"/>
              <a:t>aanbied</a:t>
            </a:r>
            <a:r>
              <a:rPr lang="en-GB" dirty="0"/>
              <a:t> van </a:t>
            </a:r>
            <a:r>
              <a:rPr lang="en-GB" dirty="0" err="1"/>
              <a:t>sokkerwêreldbeker</a:t>
            </a:r>
            <a:r>
              <a:rPr lang="en-GB" dirty="0"/>
              <a:t> in 2010, </a:t>
            </a:r>
            <a:r>
              <a:rPr lang="en-GB" dirty="0" err="1"/>
              <a:t>daaropvolgende</a:t>
            </a:r>
            <a:r>
              <a:rPr lang="en-GB" dirty="0"/>
              <a:t> </a:t>
            </a:r>
            <a:r>
              <a:rPr lang="en-GB" dirty="0" err="1"/>
              <a:t>oorwinnings</a:t>
            </a:r>
            <a:r>
              <a:rPr lang="en-GB" dirty="0"/>
              <a:t> in die </a:t>
            </a:r>
            <a:r>
              <a:rPr lang="en-GB" dirty="0" err="1"/>
              <a:t>Rugbywêreldbeker</a:t>
            </a:r>
            <a:r>
              <a:rPr lang="en-GB" dirty="0"/>
              <a:t>, </a:t>
            </a:r>
            <a:r>
              <a:rPr lang="en-GB" dirty="0" err="1"/>
              <a:t>suksesse</a:t>
            </a:r>
            <a:r>
              <a:rPr lang="en-GB" dirty="0"/>
              <a:t> van die </a:t>
            </a:r>
            <a:r>
              <a:rPr lang="en-GB" dirty="0" err="1"/>
              <a:t>Olimpiese</a:t>
            </a:r>
            <a:r>
              <a:rPr lang="en-GB" dirty="0"/>
              <a:t> </a:t>
            </a:r>
            <a:r>
              <a:rPr lang="en-GB" dirty="0" err="1"/>
              <a:t>Spele</a:t>
            </a:r>
            <a:r>
              <a:rPr lang="en-GB" dirty="0"/>
              <a:t>, Comrades-marathon, ens.</a:t>
            </a:r>
          </a:p>
          <a:p>
            <a:pPr marL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100"/>
              <a:buFont typeface="Noto Sans Symbols"/>
              <a:buNone/>
            </a:pPr>
            <a:r>
              <a:rPr lang="en-GB" dirty="0"/>
              <a:t>
(</a:t>
            </a:r>
            <a:r>
              <a:rPr lang="en-GB" dirty="0" err="1"/>
              <a:t>Daar</a:t>
            </a:r>
            <a:r>
              <a:rPr lang="en-GB" dirty="0"/>
              <a:t> mag </a:t>
            </a:r>
            <a:r>
              <a:rPr lang="en-GB" dirty="0" err="1"/>
              <a:t>leerders</a:t>
            </a:r>
            <a:r>
              <a:rPr lang="en-GB" dirty="0"/>
              <a:t> wees wat </a:t>
            </a:r>
            <a:r>
              <a:rPr lang="en-GB" dirty="0" err="1"/>
              <a:t>nie</a:t>
            </a:r>
            <a:r>
              <a:rPr lang="en-GB" dirty="0"/>
              <a:t> </a:t>
            </a:r>
            <a:r>
              <a:rPr lang="en-GB" dirty="0" err="1"/>
              <a:t>saamstem</a:t>
            </a:r>
            <a:r>
              <a:rPr lang="en-GB" dirty="0"/>
              <a:t> </a:t>
            </a:r>
            <a:r>
              <a:rPr lang="en-GB" dirty="0" err="1"/>
              <a:t>nie</a:t>
            </a:r>
            <a:r>
              <a:rPr lang="en-GB" dirty="0"/>
              <a:t>, MAAR die </a:t>
            </a:r>
            <a:r>
              <a:rPr lang="en-GB" dirty="0" err="1"/>
              <a:t>meeste</a:t>
            </a:r>
            <a:r>
              <a:rPr lang="en-GB" dirty="0"/>
              <a:t> </a:t>
            </a:r>
            <a:r>
              <a:rPr lang="en-GB" dirty="0" err="1"/>
              <a:t>sal</a:t>
            </a:r>
            <a:r>
              <a:rPr lang="en-GB" dirty="0"/>
              <a:t>/</a:t>
            </a:r>
            <a:r>
              <a:rPr lang="en-GB" dirty="0" err="1"/>
              <a:t>moet</a:t>
            </a:r>
            <a:r>
              <a:rPr lang="en-GB" dirty="0"/>
              <a:t> </a:t>
            </a:r>
            <a:r>
              <a:rPr lang="en-GB" dirty="0" err="1"/>
              <a:t>saamstem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dit</a:t>
            </a:r>
            <a:r>
              <a:rPr lang="en-GB" dirty="0"/>
              <a:t> in </a:t>
            </a:r>
            <a:r>
              <a:rPr lang="en-GB" dirty="0" err="1"/>
              <a:t>Suid</a:t>
            </a:r>
            <a:r>
              <a:rPr lang="en-GB" dirty="0"/>
              <a:t>-Afrika </a:t>
            </a:r>
            <a:r>
              <a:rPr lang="en-GB" dirty="0" err="1"/>
              <a:t>bydra</a:t>
            </a:r>
            <a:r>
              <a:rPr lang="en-GB" dirty="0"/>
              <a:t>)
So dan is </a:t>
            </a:r>
            <a:r>
              <a:rPr lang="en-GB" dirty="0" err="1"/>
              <a:t>dit</a:t>
            </a:r>
            <a:r>
              <a:rPr lang="en-GB" dirty="0"/>
              <a:t> </a:t>
            </a:r>
            <a:r>
              <a:rPr lang="en-GB" dirty="0" err="1"/>
              <a:t>belangrik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ons</a:t>
            </a:r>
            <a:r>
              <a:rPr lang="en-GB" dirty="0"/>
              <a:t> </a:t>
            </a:r>
            <a:r>
              <a:rPr lang="en-GB" dirty="0" err="1"/>
              <a:t>NIE</a:t>
            </a:r>
            <a:r>
              <a:rPr lang="en-GB" dirty="0"/>
              <a:t> </a:t>
            </a:r>
            <a:r>
              <a:rPr lang="en-GB" dirty="0" err="1"/>
              <a:t>toelaat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ons</a:t>
            </a:r>
            <a:r>
              <a:rPr lang="en-GB" dirty="0"/>
              <a:t> </a:t>
            </a:r>
            <a:r>
              <a:rPr lang="en-GB" dirty="0" err="1"/>
              <a:t>eie</a:t>
            </a:r>
            <a:r>
              <a:rPr lang="en-GB" dirty="0"/>
              <a:t> </a:t>
            </a:r>
            <a:r>
              <a:rPr lang="en-GB" dirty="0" err="1"/>
              <a:t>ideologieë</a:t>
            </a:r>
            <a:r>
              <a:rPr lang="en-GB" dirty="0"/>
              <a:t>, </a:t>
            </a:r>
            <a:r>
              <a:rPr lang="en-GB" dirty="0" err="1"/>
              <a:t>oortuigings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wêreldbeskouings</a:t>
            </a:r>
            <a:r>
              <a:rPr lang="en-GB" dirty="0"/>
              <a:t> 'n </a:t>
            </a:r>
            <a:r>
              <a:rPr lang="en-GB" dirty="0" err="1"/>
              <a:t>negatiewe</a:t>
            </a:r>
            <a:r>
              <a:rPr lang="en-GB" dirty="0"/>
              <a:t> </a:t>
            </a:r>
            <a:r>
              <a:rPr lang="en-GB" dirty="0" err="1"/>
              <a:t>impak</a:t>
            </a:r>
            <a:r>
              <a:rPr lang="en-GB" dirty="0"/>
              <a:t> op </a:t>
            </a:r>
            <a:r>
              <a:rPr lang="en-GB" dirty="0" err="1"/>
              <a:t>nasiebou</a:t>
            </a:r>
            <a:r>
              <a:rPr lang="en-GB" dirty="0"/>
              <a:t> in </a:t>
            </a:r>
            <a:r>
              <a:rPr lang="en-GB" dirty="0" err="1"/>
              <a:t>ons</a:t>
            </a:r>
            <a:r>
              <a:rPr lang="en-GB" dirty="0"/>
              <a:t> land het </a:t>
            </a:r>
            <a:r>
              <a:rPr lang="en-GB" dirty="0" err="1"/>
              <a:t>nie</a:t>
            </a:r>
            <a:r>
              <a:rPr lang="en-GB" dirty="0"/>
              <a:t>.
</a:t>
            </a:r>
          </a:p>
        </p:txBody>
      </p:sp>
    </p:spTree>
    <p:extLst>
      <p:ext uri="{BB962C8B-B14F-4D97-AF65-F5344CB8AC3E}">
        <p14:creationId xmlns:p14="http://schemas.microsoft.com/office/powerpoint/2010/main" val="1036650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Voordat ons verder kyk hoe dit mediadekking op ontspanning en liggaamlike opvoeding beïnvloed, moet ons dit eers definieer  </a:t>
            </a:r>
          </a:p>
          <a:p>
            <a:pPr marL="158750" indent="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
KONSEPTE: Wat is ideologieë, wêreldbeskouings en oortuigings?</a:t>
            </a:r>
          </a:p>
          <a:p>
            <a:pPr marL="158750" indent="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endParaRPr lang="nl-NL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58750" indent="0" algn="just"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af-ZA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Noudat ons hierdie terme gedefinieer het, kom ons kyk hoe dit 'n impak het.</a:t>
            </a:r>
            <a:r>
              <a:rPr lang="nl-NL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
</a:t>
            </a:r>
            <a:br>
              <a:rPr lang="en-GB" dirty="0"/>
            </a:b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96267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f-ZA" dirty="0"/>
              <a:t>Die ideologieë, oortuigings en wêreldbeskouings wat mense oor ontspanning en fisieke aktiwiteit het, verskil oor kulture en geslagte heen.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f-Z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f-ZA" dirty="0"/>
              <a:t>Die redes waarom mense deelneem, tot watter mate ontspanning en fisieke aktiwiteit aangemoedig word, en die spesifieke tipes ontspannings- en fisieke aktiwiteite wat beklemtoon word, verskil geweldig</a:t>
            </a:r>
            <a:r>
              <a:rPr lang="af-ZA" baseline="0" dirty="0"/>
              <a:t> van mekaar</a:t>
            </a:r>
            <a:r>
              <a:rPr lang="af-ZA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f-Z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f-ZA" dirty="0"/>
              <a:t>Baie godsdienstige individue sal hulle weerhou van enige fisiese aktiwiteite op godsdienstige (Sabbat) dae soos: Islam – Vrydae; Christene – Sondae en Jode – Saterdae.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f-ZA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f-ZA" dirty="0"/>
              <a:t>Kom ons kyk na </a:t>
            </a:r>
            <a:r>
              <a:rPr lang="af-ZA" b="1" i="1" u="sng" dirty="0"/>
              <a:t>Les 7 – Werkkaart Aktiwiteit 1</a:t>
            </a:r>
            <a:r>
              <a:rPr lang="af-ZA" b="1" i="1" u="none" dirty="0"/>
              <a:t> </a:t>
            </a:r>
            <a:r>
              <a:rPr lang="af-ZA" dirty="0"/>
              <a:t>wat meer verduidelik oor hoekom ontspanning/sport op verskillende maniere oor kulture heen belangrik is.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af-Z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**Deel </a:t>
            </a:r>
            <a:r>
              <a:rPr lang="nl-NL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Inhoudsopsomming</a:t>
            </a:r>
            <a:r>
              <a:rPr lang="nl-NL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aan leerders uit**
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3321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None/>
            </a:pPr>
            <a:r>
              <a:rPr lang="nl-NL" sz="1800" dirty="0">
                <a:latin typeface="+mn-lt"/>
                <a:ea typeface="Calibri"/>
                <a:cs typeface="Calibri"/>
                <a:sym typeface="Calibri"/>
              </a:rPr>
              <a:t>Gebruik die </a:t>
            </a:r>
            <a:r>
              <a:rPr lang="nl-NL" sz="1800" b="1" i="1" dirty="0">
                <a:latin typeface="+mn-lt"/>
                <a:ea typeface="Calibri"/>
                <a:cs typeface="Calibri"/>
                <a:sym typeface="Calibri"/>
              </a:rPr>
              <a:t>Aktiwiteit 2</a:t>
            </a:r>
            <a:r>
              <a:rPr lang="nl-NL" sz="1800" dirty="0">
                <a:latin typeface="+mn-lt"/>
                <a:ea typeface="Calibri"/>
                <a:cs typeface="Calibri"/>
                <a:sym typeface="Calibri"/>
              </a:rPr>
              <a:t>-vrae op die </a:t>
            </a:r>
            <a:r>
              <a:rPr lang="nl-NL" sz="1800" b="1" i="1" u="sng" dirty="0">
                <a:latin typeface="+mn-lt"/>
                <a:ea typeface="Calibri"/>
                <a:cs typeface="Calibri"/>
                <a:sym typeface="Calibri"/>
              </a:rPr>
              <a:t>Les 7 – Werkkaart</a:t>
            </a:r>
            <a:r>
              <a:rPr lang="nl-NL" sz="1800" dirty="0">
                <a:latin typeface="+mn-lt"/>
                <a:ea typeface="Calibri"/>
                <a:cs typeface="Calibri"/>
                <a:sym typeface="Calibri"/>
              </a:rPr>
              <a:t> om jou begrip van wat vandag behandel is, te assesseer.</a:t>
            </a:r>
            <a:br>
              <a:rPr lang="nl-NL" sz="1800" dirty="0">
                <a:latin typeface="+mn-lt"/>
                <a:ea typeface="Calibri"/>
                <a:cs typeface="Calibri"/>
                <a:sym typeface="Calibri"/>
              </a:rPr>
            </a:br>
            <a:r>
              <a:rPr lang="nl-NL" sz="1800" dirty="0">
                <a:latin typeface="+mn-lt"/>
                <a:ea typeface="Calibri"/>
                <a:cs typeface="Calibri"/>
                <a:sym typeface="Calibri"/>
              </a:rPr>
              <a:t>Voltooi </a:t>
            </a:r>
            <a:r>
              <a:rPr lang="nl-NL" sz="1800" b="1" i="1" dirty="0">
                <a:latin typeface="+mn-lt"/>
                <a:ea typeface="Calibri"/>
                <a:cs typeface="Calibri"/>
                <a:sym typeface="Calibri"/>
              </a:rPr>
              <a:t>Aktiwiteit 2 </a:t>
            </a:r>
            <a:r>
              <a:rPr lang="nl-NL" sz="1800" dirty="0">
                <a:latin typeface="+mn-lt"/>
                <a:ea typeface="Calibri"/>
                <a:cs typeface="Calibri"/>
                <a:sym typeface="Calibri"/>
              </a:rPr>
              <a:t>op jou eie (d.w.s. dit is 'n individuele aktiwiteit)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None/>
            </a:pPr>
            <a:r>
              <a:rPr lang="nl-NL" sz="1800" dirty="0">
                <a:latin typeface="+mn-lt"/>
                <a:ea typeface="Calibri"/>
                <a:cs typeface="Calibri"/>
                <a:sym typeface="Calibri"/>
              </a:rPr>
              <a:t>
Noem aan leerders dit 'n KRITIES BESPREEK-vraag insluit.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oto Sans Symbols"/>
              <a:buNone/>
            </a:pPr>
            <a:r>
              <a:rPr lang="nl-NL" sz="1800" dirty="0">
                <a:latin typeface="+mn-lt"/>
                <a:ea typeface="Calibri"/>
                <a:cs typeface="Calibri"/>
                <a:sym typeface="Calibri"/>
              </a:rPr>
              <a:t>
Antwoorde op die vrae sal voor die einde van die les as 'n klas bespreek word. 
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34F3E-2693-B99E-B310-83FC5E4065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D3BA21-84BD-6296-20E1-4E1F1B243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C2FF6F-38BF-6769-D760-4B8521C7C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70B7-7CB5-4E84-9AEF-377ABC88E06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C1245-2ECD-9728-863F-2BE3CB04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0A0AAE-52D7-7A4B-9763-BECB9E159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7257-7D15-4488-9D5A-3FB4768B0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69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ED022-C7A3-4FA8-F815-93BB3218C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1D8BEF-FA56-A6B1-B556-38E6ABEA29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C0FB2-83B5-2A55-FDBB-02E04A03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70B7-7CB5-4E84-9AEF-377ABC88E06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6D3F3-110E-16DD-3DD3-9CC2C06E6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B2392-DF53-CE47-CC01-4B4AA62D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7257-7D15-4488-9D5A-3FB4768B0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8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B58D8B-847A-DAD5-041A-52D978D42D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C49371-E8B6-C779-8F8F-58ED748D0A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1368C-E909-6014-E325-CE2F99CD5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70B7-7CB5-4E84-9AEF-377ABC88E06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B1F9D1-3B76-A8F6-A38A-D9F30C863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23FDF-33FE-1274-DD43-18534AE6C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7257-7D15-4488-9D5A-3FB4768B0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72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0697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654373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596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3480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59478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409472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9812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928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4D447-09BB-B2AC-9347-B01C36CEC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E9CECD-6F6D-F4AE-E98A-8F1426ADE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C080E-CEA8-9E1A-0CA0-4F21EB94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70B7-7CB5-4E84-9AEF-377ABC88E06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A01BB-02EE-D7E3-5B47-7ED79DAB1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9D51F5-056A-7266-E5A9-A15A8B30C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7257-7D15-4488-9D5A-3FB4768B0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5362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5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7774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6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425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8558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3A570-7290-EBC3-02D1-222AAAD96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50BB28-A0D8-1473-2652-5758F64C8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4A4A5B-0765-88F6-4E30-95564B632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70B7-7CB5-4E84-9AEF-377ABC88E06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74F055-EE66-C0A8-06C3-7835A54BF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BA3DF3-0C3F-B411-C78A-4D297BB61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7257-7D15-4488-9D5A-3FB4768B0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883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B5C9B-DC98-7BB2-D374-7D28CD57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24EFF-8562-B59C-78BB-06DCA378C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131F7A-3792-590C-C6CE-7BCEAAF1C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6E4CD2-4563-4BE0-B34A-43FD626B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70B7-7CB5-4E84-9AEF-377ABC88E06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7F2F9B-6A21-16BF-81EC-9A36DA668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91FC7B-5E0C-9323-B630-0D94BD83C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7257-7D15-4488-9D5A-3FB4768B0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24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603EE-C0CE-4083-7AC2-1A6E1B224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4D049C-7D53-FB25-E863-5B914054E7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91E2B2-136B-5C03-24DF-B2B7C35F02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7AD171-9B04-B757-96AE-CBDAC8E0C3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7667B8-F6C3-FDE2-A20B-586B01FE97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252D0D-8042-9BB1-B8E0-AEA1596F5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70B7-7CB5-4E84-9AEF-377ABC88E06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3A22D7-390D-CC54-FBBA-96138628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D1D33F-B108-0990-C2C0-3D8931A9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7257-7D15-4488-9D5A-3FB4768B0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17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ADF40-E31B-5A0D-79B8-47E1807B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7B6730-530E-3D6C-DCFD-A5727037E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70B7-7CB5-4E84-9AEF-377ABC88E06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AAD00-7785-8606-B5D4-E27787CA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C1DE37-73AD-D910-9AC1-DFCBF21F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7257-7D15-4488-9D5A-3FB4768B0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20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31537-11ED-1869-3026-B4C8236B4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70B7-7CB5-4E84-9AEF-377ABC88E06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6B9AE1E-AF2D-0E91-158D-98EC0CC02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FAC54E-9D74-4057-B318-D5870A3A0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7257-7D15-4488-9D5A-3FB4768B0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837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FDFB1-859A-BB88-034C-050D5D140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96642-7C91-12F1-6E15-17435263D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24483A-7655-91ED-0B75-C880E7A8E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540E7-74E3-AF06-29CA-3A3BCB74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70B7-7CB5-4E84-9AEF-377ABC88E06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A68059-FDAF-4454-12FF-563A36554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E2B7F-6FA8-CFFC-50DF-D3444769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7257-7D15-4488-9D5A-3FB4768B0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1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471A3-E17F-236A-87E1-B7B9A2155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83F333-40F8-5FB7-1ACE-0822BBA912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980BEA-9DC0-6236-E84F-E8E0148D59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80E31-D4F8-BD67-8213-CDD7DF2A8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F70B7-7CB5-4E84-9AEF-377ABC88E06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7161B2-9DDA-D8C1-553D-9241443F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FF25C-046C-56B9-8395-E52B34E40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87257-7D15-4488-9D5A-3FB4768B0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16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20CA85-DA97-1046-8C59-3612ADB68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B2FA4-BECA-9C60-510D-8C950FD3E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6A13CB-866A-702C-573C-4C10AA06EC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70B7-7CB5-4E84-9AEF-377ABC88E06D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80D7A-D17A-704E-B24F-0867F536C2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5E0FC-6D3A-D447-92CB-78E9C6296F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87257-7D15-4488-9D5A-3FB4768B0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26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00596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"/>
          <p:cNvSpPr txBox="1"/>
          <p:nvPr/>
        </p:nvSpPr>
        <p:spPr>
          <a:xfrm>
            <a:off x="2489551" y="1937826"/>
            <a:ext cx="7212800" cy="319759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2100"/>
            </a:pPr>
            <a:endParaRPr sz="2800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 defTabSz="1219170">
              <a:buClr>
                <a:srgbClr val="000000"/>
              </a:buClr>
              <a:buSzPts val="2100"/>
            </a:pPr>
            <a:r>
              <a:rPr lang="en-GB" sz="2800" kern="0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DEMOKRASIE</a:t>
            </a:r>
            <a:r>
              <a:rPr lang="en-GB" sz="2800" kern="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 EN </a:t>
            </a:r>
            <a:r>
              <a:rPr lang="en-GB" sz="2800" kern="0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MENSEREGTE</a:t>
            </a:r>
            <a:endParaRPr sz="2800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 defTabSz="1219170">
              <a:buClr>
                <a:srgbClr val="000000"/>
              </a:buClr>
              <a:buSzPts val="2100"/>
            </a:pPr>
            <a:endParaRPr sz="2800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 defTabSz="1219170">
              <a:buClr>
                <a:srgbClr val="000000"/>
              </a:buClr>
              <a:buSzPts val="1900"/>
            </a:pPr>
            <a:r>
              <a:rPr lang="en-ZA" sz="2533" ker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GRAAD </a:t>
            </a:r>
            <a:r>
              <a:rPr lang="en-ZA" sz="3200" kern="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12</a:t>
            </a:r>
            <a:endParaRPr sz="3200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 defTabSz="1219170">
              <a:buClr>
                <a:srgbClr val="000000"/>
              </a:buClr>
              <a:buSzPts val="1900"/>
            </a:pPr>
            <a:endParaRPr sz="2533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 defTabSz="1219170">
              <a:buClr>
                <a:srgbClr val="000000"/>
              </a:buClr>
              <a:buSzPts val="1900"/>
            </a:pPr>
            <a:r>
              <a:rPr lang="en-GB" sz="2533" kern="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LES SEWE</a:t>
            </a:r>
            <a:endParaRPr sz="2533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algn="ctr" defTabSz="1219170">
              <a:lnSpc>
                <a:spcPct val="115000"/>
              </a:lnSpc>
              <a:buClr>
                <a:srgbClr val="000000"/>
              </a:buClr>
              <a:buSzPts val="1900"/>
            </a:pPr>
            <a:endParaRPr sz="2533" kern="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6F226D-B06B-69AE-287C-2CD5436AC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552" y="0"/>
            <a:ext cx="1821449" cy="63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lson Mandela, South Africa's peacemaker, dies at 95 | 89.3 KPCC">
            <a:extLst>
              <a:ext uri="{FF2B5EF4-FFF2-40B4-BE49-F238E27FC236}">
                <a16:creationId xmlns:a16="http://schemas.microsoft.com/office/drawing/2014/main" id="{C2ACEF28-74FA-B784-5E27-A6B977726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1BB472-AD07-BC62-DFBF-F41EE14DE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464" y="892048"/>
            <a:ext cx="6639504" cy="763600"/>
          </a:xfrm>
          <a:solidFill>
            <a:schemeClr val="accent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ZA" sz="3733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SPORT EN </a:t>
            </a:r>
            <a:r>
              <a:rPr lang="en-ZA" sz="3733" b="1" dirty="0" err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NASIEBOU</a:t>
            </a:r>
            <a:br>
              <a:rPr lang="en-ZA" sz="3733" b="1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C05A4D-3366-9326-D7AF-B0AAF3C0E7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5462016"/>
            <a:ext cx="11360800" cy="1105409"/>
          </a:xfrm>
          <a:solidFill>
            <a:schemeClr val="tx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pPr marL="0" lvl="0" indent="0">
              <a:lnSpc>
                <a:spcPct val="115000"/>
              </a:lnSpc>
              <a:buNone/>
            </a:pPr>
            <a:r>
              <a:rPr lang="af-ZA" sz="2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Evalueer ideologieë, oortuigings en wêreldbeskouings oor ontspanning en fisiese aktiwiteite tussen kulture en geslagte.</a:t>
            </a:r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2A3ED2-8ED4-2DE5-A1FE-0392274FB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552" y="-10991"/>
            <a:ext cx="1821449" cy="63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091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7AAE33-35E8-4B56-8680-1E86B022AEFA}"/>
              </a:ext>
            </a:extLst>
          </p:cNvPr>
          <p:cNvSpPr/>
          <p:nvPr/>
        </p:nvSpPr>
        <p:spPr>
          <a:xfrm>
            <a:off x="346560" y="3932936"/>
            <a:ext cx="11498879" cy="1122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f-ZA" sz="2800" b="1" dirty="0">
                <a:effectLst/>
                <a:highlight>
                  <a:srgbClr val="000080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Wêreldbeskouing</a:t>
            </a:r>
            <a:r>
              <a:rPr lang="af-ZA" sz="2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: </a:t>
            </a:r>
            <a:r>
              <a:rPr lang="af-ZA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die diep kulturele invloed van godsdiens, oortuigings en waardes oor die wêreld. 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DBF131-68EA-AC9F-FCA6-7DAEDBB52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552" y="-10991"/>
            <a:ext cx="1821449" cy="63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2146D2-3942-4CE6-B01A-F545D2AC0B9C}"/>
              </a:ext>
            </a:extLst>
          </p:cNvPr>
          <p:cNvSpPr/>
          <p:nvPr/>
        </p:nvSpPr>
        <p:spPr>
          <a:xfrm>
            <a:off x="346560" y="1799110"/>
            <a:ext cx="11498880" cy="18466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f-ZA" sz="2800" b="1" dirty="0">
              <a:effectLst/>
              <a:latin typeface="Calibri" panose="020F0502020204030204" pitchFamily="34" charset="0"/>
              <a:ea typeface="Arial" panose="020B0604020202020204" pitchFamily="34" charset="0"/>
            </a:endParaRPr>
          </a:p>
          <a:p>
            <a:r>
              <a:rPr lang="af-ZA" sz="2800" b="1" dirty="0">
                <a:effectLst/>
                <a:highlight>
                  <a:srgbClr val="000080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Ideologieë</a:t>
            </a:r>
            <a:r>
              <a:rPr lang="af-ZA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: die leerstellings, menings of denkwyse van 'n persoon, groep of nasie; stelle en stelsels van idees gebaseer op meerderwaardigheid/ minderwaardigheid of 'n stel oortuigings en waardes wat mense sterk beïnvloed.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defTabSz="1219170">
              <a:buClr>
                <a:srgbClr val="000000"/>
              </a:buClr>
            </a:pPr>
            <a:endParaRPr lang="en-ZA" sz="2667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01ACE5A-342F-2E61-E43B-F3A8CB4E1024}"/>
              </a:ext>
            </a:extLst>
          </p:cNvPr>
          <p:cNvSpPr/>
          <p:nvPr/>
        </p:nvSpPr>
        <p:spPr>
          <a:xfrm>
            <a:off x="346560" y="5342783"/>
            <a:ext cx="11498879" cy="11226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f-ZA" sz="2800" b="1" dirty="0">
                <a:effectLst/>
                <a:highlight>
                  <a:srgbClr val="000080"/>
                </a:highlight>
                <a:latin typeface="Calibri" panose="020F0502020204030204" pitchFamily="34" charset="0"/>
                <a:ea typeface="Arial" panose="020B0604020202020204" pitchFamily="34" charset="0"/>
              </a:rPr>
              <a:t>Oortuiging</a:t>
            </a:r>
            <a:r>
              <a:rPr lang="af-ZA" sz="2800" b="1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:</a:t>
            </a:r>
            <a:r>
              <a:rPr lang="af-ZA" sz="2800" dirty="0"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'n oortuiging is iets wat jy glo of aanvaar as waar. Jy kan iets glo op grond van 'n feit, 'n mening of 'n aanname.</a:t>
            </a:r>
            <a:endParaRPr lang="en-US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22EB1AD-E6ED-64CE-9D5A-4BF17B9A7B77}"/>
              </a:ext>
            </a:extLst>
          </p:cNvPr>
          <p:cNvSpPr txBox="1">
            <a:spLocks/>
          </p:cNvSpPr>
          <p:nvPr/>
        </p:nvSpPr>
        <p:spPr>
          <a:xfrm>
            <a:off x="415600" y="620641"/>
            <a:ext cx="11360800" cy="631632"/>
          </a:xfrm>
          <a:prstGeom prst="rect">
            <a:avLst/>
          </a:prstGeom>
        </p:spPr>
        <p:txBody>
          <a:bodyPr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defTabSz="1219170"/>
            <a:r>
              <a:rPr lang="en-GB" sz="3200" b="1" kern="0" dirty="0" err="1">
                <a:solidFill>
                  <a:srgbClr val="FFFFFF"/>
                </a:solidFill>
              </a:rPr>
              <a:t>KONSEPTE</a:t>
            </a:r>
            <a:endParaRPr lang="en-US" sz="3200" b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89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32BB21-2AE8-4ACB-86FC-EE48B863A8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9E7D28-BEE2-4B9C-A3AF-581629F669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6F2FAB-CF31-4D68-91D7-83B895147B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Google Shape;85;gd89580bfa5_0_3">
            <a:extLst>
              <a:ext uri="{FF2B5EF4-FFF2-40B4-BE49-F238E27FC236}">
                <a16:creationId xmlns:a16="http://schemas.microsoft.com/office/drawing/2014/main" id="{921469A1-ABCF-46F9-A1F9-FCC91B1F9746}"/>
              </a:ext>
            </a:extLst>
          </p:cNvPr>
          <p:cNvSpPr txBox="1"/>
          <p:nvPr/>
        </p:nvSpPr>
        <p:spPr>
          <a:xfrm>
            <a:off x="7349067" y="764038"/>
            <a:ext cx="4842933" cy="6093962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33" tIns="91433" rIns="91433" bIns="91433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604020202020204" charset="0"/>
                <a:ea typeface="Calibri"/>
                <a:cs typeface="Calibri"/>
                <a:sym typeface="Calibri"/>
              </a:rPr>
              <a:t>DEKKING VAN SPORT EN DIE MANIER WAAROP DIE SAMELEWING SPORT SIEN, WORD OOK BEÏNVLOED DEUR IDEOLOGIEË, OORTUIGINGS EN WÊRELDSIENINGS OOR ONTSPANNING EN FISIESE AKTIWITEITE.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Tx/>
              <a:buNone/>
              <a:tabLst/>
              <a:defRPr/>
            </a:pPr>
            <a:endParaRPr kumimoji="0" lang="en-ZA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aleway" panose="020B0604020202020204" charset="0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604020202020204" charset="0"/>
                <a:ea typeface="Calibri"/>
                <a:cs typeface="Calibri"/>
                <a:sym typeface="Calibri"/>
              </a:rPr>
              <a:t>VOORBEELDE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604020202020204" charset="0"/>
                <a:ea typeface="Calibri"/>
                <a:cs typeface="Calibri"/>
                <a:sym typeface="Calibri"/>
              </a:rPr>
              <a:t>GODDIENSTIGE DAE - ISLAM / JUDAÏSME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Tx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aleway" panose="020B0604020202020204" charset="0"/>
                <a:ea typeface="Calibri"/>
                <a:cs typeface="Calibri"/>
                <a:sym typeface="Calibri"/>
              </a:rPr>
              <a:t>OOSTERSE KULTURE - LIGGAAMLIKE AKTIWITEIT WORD GESIEN AS DEEL VAN WERK.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B2FBCE-C16F-0091-2E4A-90C43AFF6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552" y="-10991"/>
            <a:ext cx="1821449" cy="63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70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-10131"/>
            <a:ext cx="12191999" cy="6878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1818C6C-69A2-B0BD-ADCC-E908EB7DF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550" y="-10131"/>
            <a:ext cx="1821449" cy="631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B069A8-E369-2174-A2DF-7E932520B1D5}"/>
              </a:ext>
            </a:extLst>
          </p:cNvPr>
          <p:cNvSpPr txBox="1"/>
          <p:nvPr/>
        </p:nvSpPr>
        <p:spPr>
          <a:xfrm>
            <a:off x="1204054" y="4994414"/>
            <a:ext cx="9783891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chemeClr val="bg1"/>
                </a:solidFill>
                <a:latin typeface="Raleway" panose="020B0604020202020204" charset="0"/>
              </a:rPr>
              <a:t>INFORMELE ASSESSERINGSAKTIWITEIT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551</Words>
  <Application>Microsoft Office PowerPoint</Application>
  <PresentationFormat>Widescreen</PresentationFormat>
  <Paragraphs>41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Noto Sans Symbols</vt:lpstr>
      <vt:lpstr>Raleway</vt:lpstr>
      <vt:lpstr>Office Theme</vt:lpstr>
      <vt:lpstr>Simple Light</vt:lpstr>
      <vt:lpstr>PowerPoint Presentation</vt:lpstr>
      <vt:lpstr>SPORT EN NASIEBOU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 Unit</dc:creator>
  <cp:lastModifiedBy>Carsten Gertz</cp:lastModifiedBy>
  <cp:revision>2</cp:revision>
  <dcterms:created xsi:type="dcterms:W3CDTF">2023-03-29T13:47:22Z</dcterms:created>
  <dcterms:modified xsi:type="dcterms:W3CDTF">2023-04-05T16:13:15Z</dcterms:modified>
</cp:coreProperties>
</file>