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Raleway" panose="020B0604020202020204" charset="0"/>
      <p:regular r:id="rId28"/>
      <p:bold r:id="rId29"/>
      <p:italic r:id="rId30"/>
      <p:boldItalic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Tfu+23zT+inxJmwIVkfxFRak6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CF3CCF-D429-43C1-96AD-39481952030B}">
  <a:tblStyle styleId="{BCCF3CCF-D429-43C1-96AD-39481952030B}"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817" autoAdjust="0"/>
  </p:normalViewPr>
  <p:slideViewPr>
    <p:cSldViewPr snapToGrid="0">
      <p:cViewPr varScale="1">
        <p:scale>
          <a:sx n="74" d="100"/>
          <a:sy n="74" d="100"/>
        </p:scale>
        <p:origin x="195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1d6c17c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c1d6c17c5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c98a1d65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cc98a1d65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c1d6c17c5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c1d6c17c5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ZA" sz="1150" dirty="0">
                <a:latin typeface="Calibri"/>
                <a:ea typeface="Calibri"/>
                <a:cs typeface="Calibri"/>
                <a:sym typeface="Calibri"/>
              </a:rPr>
              <a:t>Bill of Rights: Chapter 2 of our constitution. Chapter 2 contains the human rights which will be protected in South Africa. These rights are based on dignity, democracy, equality and freedom.</a:t>
            </a:r>
            <a:endParaRPr sz="1150" dirty="0">
              <a:latin typeface="Calibri"/>
              <a:ea typeface="Calibri"/>
              <a:cs typeface="Calibri"/>
              <a:sym typeface="Calibri"/>
            </a:endParaRPr>
          </a:p>
          <a:p>
            <a:pPr marL="0" lvl="0" indent="0" algn="l" rtl="0">
              <a:lnSpc>
                <a:spcPct val="115000"/>
              </a:lnSpc>
              <a:spcBef>
                <a:spcPts val="0"/>
              </a:spcBef>
              <a:spcAft>
                <a:spcPts val="0"/>
              </a:spcAft>
              <a:buSzPts val="1100"/>
              <a:buNone/>
            </a:pPr>
            <a:r>
              <a:rPr lang="en-ZA" sz="1150" dirty="0">
                <a:latin typeface="Calibri"/>
                <a:ea typeface="Calibri"/>
                <a:cs typeface="Calibri"/>
                <a:sym typeface="Calibri"/>
              </a:rPr>
              <a:t>This picture shows graffiti art of the Bill of Rights. </a:t>
            </a:r>
            <a:endParaRPr sz="1150"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1d6c17c5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c1d6c17c5e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ZA" sz="1150" dirty="0">
                <a:latin typeface="Calibri"/>
                <a:ea typeface="Calibri"/>
                <a:cs typeface="Calibri"/>
                <a:sym typeface="Calibri"/>
              </a:rPr>
              <a:t>International Conventions and Instruments: </a:t>
            </a:r>
            <a:br>
              <a:rPr lang="en-ZA" sz="1150" dirty="0">
                <a:latin typeface="Calibri"/>
                <a:ea typeface="Calibri"/>
                <a:cs typeface="Calibri"/>
                <a:sym typeface="Calibri"/>
              </a:rPr>
            </a:br>
            <a:r>
              <a:rPr lang="en-ZA" sz="1150" dirty="0">
                <a:latin typeface="Calibri"/>
                <a:ea typeface="Calibri"/>
                <a:cs typeface="Calibri"/>
                <a:sym typeface="Calibri"/>
              </a:rPr>
              <a:t>- Convention on the Rights of the Child; </a:t>
            </a:r>
            <a:br>
              <a:rPr lang="en-ZA" sz="1150" dirty="0">
                <a:latin typeface="Calibri"/>
                <a:ea typeface="Calibri"/>
                <a:cs typeface="Calibri"/>
                <a:sym typeface="Calibri"/>
              </a:rPr>
            </a:br>
            <a:r>
              <a:rPr lang="en-ZA" sz="1150" dirty="0">
                <a:latin typeface="Calibri"/>
                <a:ea typeface="Calibri"/>
                <a:cs typeface="Calibri"/>
                <a:sym typeface="Calibri"/>
              </a:rPr>
              <a:t>- Committee on the Elimination of Discrimination Against Women (CEDAW)</a:t>
            </a:r>
            <a:endParaRPr sz="1150"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8c91dcd8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c8c91dcd85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80000"/>
              </a:lnSpc>
              <a:spcBef>
                <a:spcPts val="1000"/>
              </a:spcBef>
              <a:spcAft>
                <a:spcPts val="0"/>
              </a:spcAft>
              <a:buSzPts val="1100"/>
              <a:buNone/>
            </a:pPr>
            <a:r>
              <a:rPr lang="en-ZA" sz="1000">
                <a:solidFill>
                  <a:srgbClr val="202124"/>
                </a:solidFill>
                <a:highlight>
                  <a:srgbClr val="FFFFFF"/>
                </a:highlight>
                <a:latin typeface="Calibri"/>
                <a:ea typeface="Calibri"/>
                <a:cs typeface="Calibri"/>
                <a:sym typeface="Calibri"/>
              </a:rPr>
              <a:t>The </a:t>
            </a:r>
            <a:r>
              <a:rPr lang="en-ZA" sz="1000" b="1">
                <a:solidFill>
                  <a:srgbClr val="202124"/>
                </a:solidFill>
                <a:highlight>
                  <a:srgbClr val="FFFFFF"/>
                </a:highlight>
                <a:latin typeface="Calibri"/>
                <a:ea typeface="Calibri"/>
                <a:cs typeface="Calibri"/>
                <a:sym typeface="Calibri"/>
              </a:rPr>
              <a:t>Convention on the Rights of the Child</a:t>
            </a:r>
            <a:r>
              <a:rPr lang="en-ZA" sz="1000">
                <a:solidFill>
                  <a:srgbClr val="202124"/>
                </a:solidFill>
                <a:highlight>
                  <a:srgbClr val="FFFFFF"/>
                </a:highlight>
                <a:latin typeface="Calibri"/>
                <a:ea typeface="Calibri"/>
                <a:cs typeface="Calibri"/>
                <a:sym typeface="Calibri"/>
              </a:rPr>
              <a:t> sets out the </a:t>
            </a:r>
            <a:r>
              <a:rPr lang="en-ZA" sz="1000" b="1">
                <a:solidFill>
                  <a:srgbClr val="202124"/>
                </a:solidFill>
                <a:highlight>
                  <a:srgbClr val="FFFFFF"/>
                </a:highlight>
                <a:latin typeface="Calibri"/>
                <a:ea typeface="Calibri"/>
                <a:cs typeface="Calibri"/>
                <a:sym typeface="Calibri"/>
              </a:rPr>
              <a:t>rights</a:t>
            </a:r>
            <a:r>
              <a:rPr lang="en-ZA" sz="1000">
                <a:solidFill>
                  <a:srgbClr val="202124"/>
                </a:solidFill>
                <a:highlight>
                  <a:srgbClr val="FFFFFF"/>
                </a:highlight>
                <a:latin typeface="Calibri"/>
                <a:ea typeface="Calibri"/>
                <a:cs typeface="Calibri"/>
                <a:sym typeface="Calibri"/>
              </a:rPr>
              <a:t> that must be realized for </a:t>
            </a:r>
            <a:r>
              <a:rPr lang="en-ZA" sz="1000" b="1">
                <a:solidFill>
                  <a:srgbClr val="202124"/>
                </a:solidFill>
                <a:highlight>
                  <a:srgbClr val="FFFFFF"/>
                </a:highlight>
                <a:latin typeface="Calibri"/>
                <a:ea typeface="Calibri"/>
                <a:cs typeface="Calibri"/>
                <a:sym typeface="Calibri"/>
              </a:rPr>
              <a:t>children</a:t>
            </a:r>
            <a:r>
              <a:rPr lang="en-ZA" sz="1000">
                <a:solidFill>
                  <a:srgbClr val="202124"/>
                </a:solidFill>
                <a:highlight>
                  <a:srgbClr val="FFFFFF"/>
                </a:highlight>
                <a:latin typeface="Calibri"/>
                <a:ea typeface="Calibri"/>
                <a:cs typeface="Calibri"/>
                <a:sym typeface="Calibri"/>
              </a:rPr>
              <a:t> to develop to their full potential. </a:t>
            </a:r>
            <a:endParaRPr sz="1000">
              <a:solidFill>
                <a:srgbClr val="202124"/>
              </a:solidFill>
              <a:highlight>
                <a:srgbClr val="FFFFFF"/>
              </a:highlight>
              <a:latin typeface="Calibri"/>
              <a:ea typeface="Calibri"/>
              <a:cs typeface="Calibri"/>
              <a:sym typeface="Calibri"/>
            </a:endParaRPr>
          </a:p>
          <a:p>
            <a:pPr marL="457200" lvl="0" indent="0" algn="l" rtl="0">
              <a:lnSpc>
                <a:spcPct val="180000"/>
              </a:lnSpc>
              <a:spcBef>
                <a:spcPts val="1000"/>
              </a:spcBef>
              <a:spcAft>
                <a:spcPts val="0"/>
              </a:spcAft>
              <a:buSzPts val="1100"/>
              <a:buNone/>
            </a:pPr>
            <a:r>
              <a:rPr lang="en-ZA" sz="1000">
                <a:solidFill>
                  <a:srgbClr val="202124"/>
                </a:solidFill>
                <a:highlight>
                  <a:srgbClr val="FFFFFF"/>
                </a:highlight>
                <a:latin typeface="Calibri"/>
                <a:ea typeface="Calibri"/>
                <a:cs typeface="Calibri"/>
                <a:sym typeface="Calibri"/>
              </a:rPr>
              <a:t>The </a:t>
            </a:r>
            <a:r>
              <a:rPr lang="en-ZA" sz="1000" b="1">
                <a:solidFill>
                  <a:srgbClr val="202124"/>
                </a:solidFill>
                <a:highlight>
                  <a:srgbClr val="FFFFFF"/>
                </a:highlight>
                <a:latin typeface="Calibri"/>
                <a:ea typeface="Calibri"/>
                <a:cs typeface="Calibri"/>
                <a:sym typeface="Calibri"/>
              </a:rPr>
              <a:t>Convention</a:t>
            </a:r>
            <a:r>
              <a:rPr lang="en-ZA" sz="1000">
                <a:solidFill>
                  <a:srgbClr val="202124"/>
                </a:solidFill>
                <a:highlight>
                  <a:srgbClr val="FFFFFF"/>
                </a:highlight>
                <a:latin typeface="Calibri"/>
                <a:ea typeface="Calibri"/>
                <a:cs typeface="Calibri"/>
                <a:sym typeface="Calibri"/>
              </a:rPr>
              <a:t> recognizes the fundamental human dignity of all </a:t>
            </a:r>
            <a:r>
              <a:rPr lang="en-ZA" sz="1000" b="1">
                <a:solidFill>
                  <a:srgbClr val="202124"/>
                </a:solidFill>
                <a:highlight>
                  <a:srgbClr val="FFFFFF"/>
                </a:highlight>
                <a:latin typeface="Calibri"/>
                <a:ea typeface="Calibri"/>
                <a:cs typeface="Calibri"/>
                <a:sym typeface="Calibri"/>
              </a:rPr>
              <a:t>children</a:t>
            </a:r>
            <a:r>
              <a:rPr lang="en-ZA" sz="1000">
                <a:solidFill>
                  <a:srgbClr val="202124"/>
                </a:solidFill>
                <a:highlight>
                  <a:srgbClr val="FFFFFF"/>
                </a:highlight>
                <a:latin typeface="Calibri"/>
                <a:ea typeface="Calibri"/>
                <a:cs typeface="Calibri"/>
                <a:sym typeface="Calibri"/>
              </a:rPr>
              <a:t> and the urgency of ensuring their well-being and development.</a:t>
            </a:r>
            <a:endParaRPr sz="1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8c91dcd8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c8c91dcd85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80000"/>
              </a:lnSpc>
              <a:spcBef>
                <a:spcPts val="1000"/>
              </a:spcBef>
              <a:spcAft>
                <a:spcPts val="0"/>
              </a:spcAft>
              <a:buSzPts val="1100"/>
              <a:buNone/>
            </a:pPr>
            <a:r>
              <a:rPr lang="en-ZA" sz="1050">
                <a:solidFill>
                  <a:srgbClr val="3F3F3F"/>
                </a:solidFill>
                <a:highlight>
                  <a:srgbClr val="F9F9F9"/>
                </a:highlight>
                <a:latin typeface="Helvetica Neue"/>
                <a:ea typeface="Helvetica Neue"/>
                <a:cs typeface="Helvetica Neue"/>
                <a:sym typeface="Helvetica Neue"/>
              </a:rPr>
              <a:t>The Convention on the Elimination of All Forms of Discrimination against Women (CEDAW), adopted in 1979 by the UN General Assembly, is often described as an international bill of rights for women. Consisting of a preamble and 30 articles, it defines what constitutes discrimination against women and sets up an agenda for national action to end such discrimination.</a:t>
            </a:r>
            <a:endParaRPr sz="1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8c91dcd8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c8c91dcd85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ZA" sz="1050" dirty="0">
                <a:solidFill>
                  <a:schemeClr val="dk1"/>
                </a:solidFill>
                <a:highlight>
                  <a:srgbClr val="FFFFFF"/>
                </a:highlight>
                <a:latin typeface="Roboto"/>
                <a:ea typeface="Roboto"/>
                <a:cs typeface="Roboto"/>
                <a:sym typeface="Roboto"/>
              </a:rPr>
              <a:t>QUESTION 1</a:t>
            </a:r>
            <a:br>
              <a:rPr lang="en-ZA" sz="1050" dirty="0">
                <a:solidFill>
                  <a:schemeClr val="dk1"/>
                </a:solidFill>
                <a:highlight>
                  <a:srgbClr val="FFFFFF"/>
                </a:highlight>
                <a:latin typeface="Roboto"/>
                <a:ea typeface="Roboto"/>
                <a:cs typeface="Roboto"/>
                <a:sym typeface="Roboto"/>
              </a:rPr>
            </a:br>
            <a:r>
              <a:rPr lang="en-ZA" sz="1050" b="1" i="0" u="none" strike="noStrike" cap="none" dirty="0">
                <a:solidFill>
                  <a:srgbClr val="FFFFFF"/>
                </a:solidFill>
                <a:latin typeface="Raleway"/>
                <a:ea typeface="Raleway"/>
                <a:cs typeface="Raleway"/>
                <a:sym typeface="Raleway"/>
              </a:rPr>
              <a:t>GIVE TWO REASONS WHY THE BILL OF RIGHTS IS SO IMPORTANT? </a:t>
            </a:r>
            <a:endParaRPr sz="1050" dirty="0">
              <a:solidFill>
                <a:schemeClr val="dk1"/>
              </a:solidFill>
              <a:highlight>
                <a:srgbClr val="FFFFFF"/>
              </a:highlight>
              <a:latin typeface="Roboto"/>
              <a:ea typeface="Roboto"/>
              <a:cs typeface="Roboto"/>
              <a:sym typeface="Roboto"/>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ZA" sz="1050" dirty="0">
                <a:solidFill>
                  <a:schemeClr val="dk1"/>
                </a:solidFill>
                <a:highlight>
                  <a:srgbClr val="FFFFFF"/>
                </a:highlight>
                <a:latin typeface="Roboto"/>
                <a:ea typeface="Roboto"/>
                <a:cs typeface="Roboto"/>
                <a:sym typeface="Roboto"/>
              </a:rPr>
              <a:t>QUESTION 2:</a:t>
            </a:r>
            <a:br>
              <a:rPr lang="en-ZA" sz="1050" dirty="0">
                <a:solidFill>
                  <a:schemeClr val="dk1"/>
                </a:solidFill>
                <a:highlight>
                  <a:srgbClr val="FFFFFF"/>
                </a:highlight>
                <a:latin typeface="Roboto"/>
                <a:ea typeface="Roboto"/>
                <a:cs typeface="Roboto"/>
                <a:sym typeface="Roboto"/>
              </a:rPr>
            </a:br>
            <a:r>
              <a:rPr lang="en-ZA" sz="1050" b="1" i="0" u="none" strike="noStrike" cap="none" dirty="0">
                <a:solidFill>
                  <a:srgbClr val="FFFFFF"/>
                </a:solidFill>
                <a:latin typeface="Raleway"/>
                <a:ea typeface="Raleway"/>
                <a:cs typeface="Raleway"/>
                <a:sym typeface="Raleway"/>
              </a:rPr>
              <a:t>HOW HAS THE WORK OF ORGANIZATIONS THAT FIGHT FOR HUMAN RIGHTS OF CHILDREN AND WOMEN BEEN IMPACTED BY THE COVID 19 PANDEMIC?</a:t>
            </a:r>
            <a:r>
              <a:rPr lang="en-US" sz="1050" b="1" i="0" u="none" strike="noStrike" cap="none" dirty="0">
                <a:solidFill>
                  <a:srgbClr val="FFFFFF"/>
                </a:solidFill>
                <a:latin typeface="Raleway"/>
                <a:ea typeface="Raleway"/>
                <a:cs typeface="Raleway"/>
                <a:sym typeface="Raleway"/>
              </a:rPr>
              <a:t> </a:t>
            </a:r>
          </a:p>
          <a:p>
            <a:pPr marL="0" lvl="0" indent="0" algn="l" rtl="0">
              <a:lnSpc>
                <a:spcPct val="115000"/>
              </a:lnSpc>
              <a:spcBef>
                <a:spcPts val="0"/>
              </a:spcBef>
              <a:spcAft>
                <a:spcPts val="0"/>
              </a:spcAft>
              <a:buClr>
                <a:schemeClr val="dk1"/>
              </a:buClr>
              <a:buSzPts val="1100"/>
              <a:buFont typeface="Arial"/>
              <a:buNone/>
            </a:pPr>
            <a:endParaRPr sz="1050" dirty="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cd9213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ccd9213c3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ccd9213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ccd9213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1d6c17c5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c1d6c17c5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ZA" sz="1150">
                <a:latin typeface="Calibri"/>
                <a:ea typeface="Calibri"/>
                <a:cs typeface="Calibri"/>
                <a:sym typeface="Calibri"/>
              </a:rPr>
              <a:t>Diversity means being different.</a:t>
            </a:r>
            <a:endParaRPr sz="1150">
              <a:latin typeface="Calibri"/>
              <a:ea typeface="Calibri"/>
              <a:cs typeface="Calibri"/>
              <a:sym typeface="Calibri"/>
            </a:endParaRPr>
          </a:p>
          <a:p>
            <a:pPr marL="685800" lvl="0" indent="-301625" algn="l" rtl="0">
              <a:lnSpc>
                <a:spcPct val="115000"/>
              </a:lnSpc>
              <a:spcBef>
                <a:spcPts val="0"/>
              </a:spcBef>
              <a:spcAft>
                <a:spcPts val="0"/>
              </a:spcAft>
              <a:buSzPts val="1150"/>
              <a:buFont typeface="Calibri"/>
              <a:buChar char="-"/>
            </a:pPr>
            <a:r>
              <a:rPr lang="en-ZA" sz="1150">
                <a:latin typeface="Calibri"/>
                <a:ea typeface="Calibri"/>
                <a:cs typeface="Calibri"/>
                <a:sym typeface="Calibri"/>
              </a:rPr>
              <a:t>Culture</a:t>
            </a:r>
            <a:endParaRPr sz="1150">
              <a:latin typeface="Calibri"/>
              <a:ea typeface="Calibri"/>
              <a:cs typeface="Calibri"/>
              <a:sym typeface="Calibri"/>
            </a:endParaRPr>
          </a:p>
          <a:p>
            <a:pPr marL="685800" lvl="0" indent="-301625" algn="l" rtl="0">
              <a:lnSpc>
                <a:spcPct val="115000"/>
              </a:lnSpc>
              <a:spcBef>
                <a:spcPts val="0"/>
              </a:spcBef>
              <a:spcAft>
                <a:spcPts val="0"/>
              </a:spcAft>
              <a:buSzPts val="1150"/>
              <a:buFont typeface="Calibri"/>
              <a:buChar char="-"/>
            </a:pPr>
            <a:r>
              <a:rPr lang="en-ZA" sz="1150">
                <a:latin typeface="Calibri"/>
                <a:ea typeface="Calibri"/>
                <a:cs typeface="Calibri"/>
                <a:sym typeface="Calibri"/>
              </a:rPr>
              <a:t>Religion and belief system</a:t>
            </a:r>
            <a:endParaRPr sz="1150">
              <a:latin typeface="Calibri"/>
              <a:ea typeface="Calibri"/>
              <a:cs typeface="Calibri"/>
              <a:sym typeface="Calibri"/>
            </a:endParaRPr>
          </a:p>
          <a:p>
            <a:pPr marL="685800" lvl="0" indent="-301625" algn="l" rtl="0">
              <a:lnSpc>
                <a:spcPct val="115000"/>
              </a:lnSpc>
              <a:spcBef>
                <a:spcPts val="0"/>
              </a:spcBef>
              <a:spcAft>
                <a:spcPts val="0"/>
              </a:spcAft>
              <a:buSzPts val="1150"/>
              <a:buFont typeface="Calibri"/>
              <a:buChar char="-"/>
            </a:pPr>
            <a:r>
              <a:rPr lang="en-ZA" sz="1150">
                <a:latin typeface="Calibri"/>
                <a:ea typeface="Calibri"/>
                <a:cs typeface="Calibri"/>
                <a:sym typeface="Calibri"/>
              </a:rPr>
              <a:t>Race</a:t>
            </a:r>
            <a:endParaRPr sz="1150">
              <a:latin typeface="Calibri"/>
              <a:ea typeface="Calibri"/>
              <a:cs typeface="Calibri"/>
              <a:sym typeface="Calibri"/>
            </a:endParaRPr>
          </a:p>
          <a:p>
            <a:pPr marL="685800" lvl="0" indent="-301625" algn="l" rtl="0">
              <a:lnSpc>
                <a:spcPct val="115000"/>
              </a:lnSpc>
              <a:spcBef>
                <a:spcPts val="0"/>
              </a:spcBef>
              <a:spcAft>
                <a:spcPts val="0"/>
              </a:spcAft>
              <a:buSzPts val="1150"/>
              <a:buFont typeface="Calibri"/>
              <a:buChar char="-"/>
            </a:pPr>
            <a:r>
              <a:rPr lang="en-ZA" sz="1150">
                <a:latin typeface="Calibri"/>
                <a:ea typeface="Calibri"/>
                <a:cs typeface="Calibri"/>
                <a:sym typeface="Calibri"/>
              </a:rPr>
              <a:t>Language</a:t>
            </a:r>
            <a:endParaRPr sz="1150">
              <a:latin typeface="Calibri"/>
              <a:ea typeface="Calibri"/>
              <a:cs typeface="Calibri"/>
              <a:sym typeface="Calibri"/>
            </a:endParaRPr>
          </a:p>
          <a:p>
            <a:pPr marL="685800" lvl="0" indent="-301625" algn="l" rtl="0">
              <a:lnSpc>
                <a:spcPct val="115000"/>
              </a:lnSpc>
              <a:spcBef>
                <a:spcPts val="0"/>
              </a:spcBef>
              <a:spcAft>
                <a:spcPts val="0"/>
              </a:spcAft>
              <a:buSzPts val="1150"/>
              <a:buFont typeface="Calibri"/>
              <a:buChar char="-"/>
            </a:pPr>
            <a:r>
              <a:rPr lang="en-ZA" sz="1150">
                <a:latin typeface="Calibri"/>
                <a:ea typeface="Calibri"/>
                <a:cs typeface="Calibri"/>
                <a:sym typeface="Calibri"/>
              </a:rPr>
              <a:t>Gender</a:t>
            </a:r>
            <a:endParaRPr sz="1150">
              <a:latin typeface="Calibri"/>
              <a:ea typeface="Calibri"/>
              <a:cs typeface="Calibri"/>
              <a:sym typeface="Calibri"/>
            </a:endParaRPr>
          </a:p>
          <a:p>
            <a:pPr marL="685800" lvl="0" indent="-301625" algn="l" rtl="0">
              <a:lnSpc>
                <a:spcPct val="115000"/>
              </a:lnSpc>
              <a:spcBef>
                <a:spcPts val="0"/>
              </a:spcBef>
              <a:spcAft>
                <a:spcPts val="0"/>
              </a:spcAft>
              <a:buSzPts val="1150"/>
              <a:buFont typeface="Calibri"/>
              <a:buChar char="-"/>
            </a:pPr>
            <a:r>
              <a:rPr lang="en-ZA" sz="1150">
                <a:latin typeface="Calibri"/>
                <a:ea typeface="Calibri"/>
                <a:cs typeface="Calibri"/>
                <a:sym typeface="Calibri"/>
              </a:rPr>
              <a:t>Age</a:t>
            </a:r>
            <a:endParaRPr sz="1150">
              <a:latin typeface="Calibri"/>
              <a:ea typeface="Calibri"/>
              <a:cs typeface="Calibri"/>
              <a:sym typeface="Calibri"/>
            </a:endParaRPr>
          </a:p>
          <a:p>
            <a:pPr marL="685800" lvl="0" indent="-301625" algn="l" rtl="0">
              <a:lnSpc>
                <a:spcPct val="115000"/>
              </a:lnSpc>
              <a:spcBef>
                <a:spcPts val="0"/>
              </a:spcBef>
              <a:spcAft>
                <a:spcPts val="0"/>
              </a:spcAft>
              <a:buSzPts val="1150"/>
              <a:buFont typeface="Calibri"/>
              <a:buChar char="-"/>
            </a:pPr>
            <a:r>
              <a:rPr lang="en-ZA" sz="1150">
                <a:latin typeface="Calibri"/>
                <a:ea typeface="Calibri"/>
                <a:cs typeface="Calibri"/>
                <a:sym typeface="Calibri"/>
              </a:rPr>
              <a:t>Health status</a:t>
            </a:r>
            <a:endParaRPr sz="1150">
              <a:latin typeface="Calibri"/>
              <a:ea typeface="Calibri"/>
              <a:cs typeface="Calibri"/>
              <a:sym typeface="Calibri"/>
            </a:endParaRPr>
          </a:p>
          <a:p>
            <a:pPr marL="685800" lvl="0" indent="-301625" algn="l" rtl="0">
              <a:lnSpc>
                <a:spcPct val="115000"/>
              </a:lnSpc>
              <a:spcBef>
                <a:spcPts val="0"/>
              </a:spcBef>
              <a:spcAft>
                <a:spcPts val="0"/>
              </a:spcAft>
              <a:buSzPts val="1150"/>
              <a:buFont typeface="Calibri"/>
              <a:buChar char="-"/>
            </a:pPr>
            <a:r>
              <a:rPr lang="en-ZA" sz="1150">
                <a:latin typeface="Calibri"/>
                <a:ea typeface="Calibri"/>
                <a:cs typeface="Calibri"/>
                <a:sym typeface="Calibri"/>
              </a:rPr>
              <a:t>Place of birth</a:t>
            </a:r>
            <a:endParaRPr sz="1150">
              <a:latin typeface="Calibri"/>
              <a:ea typeface="Calibri"/>
              <a:cs typeface="Calibri"/>
              <a:sym typeface="Calibri"/>
            </a:endParaRPr>
          </a:p>
          <a:p>
            <a:pPr marL="685800" lvl="0" indent="-301625" algn="l" rtl="0">
              <a:lnSpc>
                <a:spcPct val="115000"/>
              </a:lnSpc>
              <a:spcBef>
                <a:spcPts val="0"/>
              </a:spcBef>
              <a:spcAft>
                <a:spcPts val="0"/>
              </a:spcAft>
              <a:buSzPts val="1150"/>
              <a:buFont typeface="Calibri"/>
              <a:buChar char="-"/>
            </a:pPr>
            <a:r>
              <a:rPr lang="en-ZA" sz="1150">
                <a:latin typeface="Calibri"/>
                <a:ea typeface="Calibri"/>
                <a:cs typeface="Calibri"/>
                <a:sym typeface="Calibri"/>
              </a:rPr>
              <a:t>Where you stay, etc.</a:t>
            </a:r>
            <a:endParaRPr sz="1150">
              <a:latin typeface="Calibri"/>
              <a:ea typeface="Calibri"/>
              <a:cs typeface="Calibri"/>
              <a:sym typeface="Calibri"/>
            </a:endParaRPr>
          </a:p>
          <a:p>
            <a:pPr marL="0" lvl="0" indent="0" algn="l" rtl="0">
              <a:lnSpc>
                <a:spcPct val="100000"/>
              </a:lnSpc>
              <a:spcBef>
                <a:spcPts val="0"/>
              </a:spcBef>
              <a:spcAft>
                <a:spcPts val="0"/>
              </a:spcAft>
              <a:buSzPts val="1100"/>
              <a:buNone/>
            </a:pPr>
            <a:endParaRPr sz="1150">
              <a:latin typeface="Calibri"/>
              <a:ea typeface="Calibri"/>
              <a:cs typeface="Calibri"/>
              <a:sym typeface="Calibri"/>
            </a:endParaRPr>
          </a:p>
          <a:p>
            <a:pPr marL="0" lvl="0" indent="0" algn="l" rtl="0">
              <a:lnSpc>
                <a:spcPct val="100000"/>
              </a:lnSpc>
              <a:spcBef>
                <a:spcPts val="0"/>
              </a:spcBef>
              <a:spcAft>
                <a:spcPts val="0"/>
              </a:spcAft>
              <a:buSzPts val="1100"/>
              <a:buNone/>
            </a:pPr>
            <a:r>
              <a:rPr lang="en-ZA" sz="1150">
                <a:latin typeface="Calibri"/>
                <a:ea typeface="Calibri"/>
                <a:cs typeface="Calibri"/>
                <a:sym typeface="Calibri"/>
              </a:rPr>
              <a:t>This picture is of a sign outside a shop / restaurant. It shows how everyone is welcome, listing how we can be different from one another. </a:t>
            </a:r>
            <a:endParaRPr sz="115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1d6c17c5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c1d6c17c5e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ZA" sz="1150">
                <a:latin typeface="Calibri"/>
                <a:ea typeface="Calibri"/>
                <a:cs typeface="Calibri"/>
                <a:sym typeface="Calibri"/>
              </a:rPr>
              <a:t>Discrimination means to treat people unfairly and differently. Discrimination denies people their rights, power and privileges. To discriminate is to violate human rights.</a:t>
            </a:r>
            <a:endParaRPr sz="1150">
              <a:latin typeface="Calibri"/>
              <a:ea typeface="Calibri"/>
              <a:cs typeface="Calibri"/>
              <a:sym typeface="Calibri"/>
            </a:endParaRPr>
          </a:p>
          <a:p>
            <a:pPr marL="0" lvl="0" indent="0" algn="l" rtl="0">
              <a:lnSpc>
                <a:spcPct val="100000"/>
              </a:lnSpc>
              <a:spcBef>
                <a:spcPts val="0"/>
              </a:spcBef>
              <a:spcAft>
                <a:spcPts val="0"/>
              </a:spcAft>
              <a:buSzPts val="1100"/>
              <a:buNone/>
            </a:pPr>
            <a:r>
              <a:rPr lang="en-ZA" sz="1150">
                <a:latin typeface="Calibri"/>
                <a:ea typeface="Calibri"/>
                <a:cs typeface="Calibri"/>
                <a:sym typeface="Calibri"/>
              </a:rPr>
              <a:t>This picture shows people protesting as part of the Black Lives Matter movement. For years people have been discriminated against and treated unfairly because of their black skin. This movement is protesting this discrimination. </a:t>
            </a:r>
            <a:endParaRPr sz="1150">
              <a:latin typeface="Calibri"/>
              <a:ea typeface="Calibri"/>
              <a:cs typeface="Calibri"/>
              <a:sym typeface="Calibri"/>
            </a:endParaRPr>
          </a:p>
          <a:p>
            <a:pPr marL="0" lvl="0" indent="0" algn="l" rtl="0">
              <a:lnSpc>
                <a:spcPct val="115000"/>
              </a:lnSpc>
              <a:spcBef>
                <a:spcPts val="0"/>
              </a:spcBef>
              <a:spcAft>
                <a:spcPts val="0"/>
              </a:spcAft>
              <a:buSzPts val="1100"/>
              <a:buNone/>
            </a:pPr>
            <a:endParaRPr sz="115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1d6c17c5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c1d6c17c5e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ZA" sz="1150">
                <a:latin typeface="Calibri"/>
                <a:ea typeface="Calibri"/>
                <a:cs typeface="Calibri"/>
                <a:sym typeface="Calibri"/>
              </a:rPr>
              <a:t>Violation of human rights: </a:t>
            </a:r>
            <a:r>
              <a:rPr lang="en-ZA" sz="1150">
                <a:solidFill>
                  <a:srgbClr val="202124"/>
                </a:solidFill>
                <a:highlight>
                  <a:srgbClr val="FFFFFF"/>
                </a:highlight>
                <a:latin typeface="Calibri"/>
                <a:ea typeface="Calibri"/>
                <a:cs typeface="Calibri"/>
                <a:sym typeface="Calibri"/>
              </a:rPr>
              <a:t>To violate the most basic human rights is to deny individuals their fundamental rights. It is, in a sense, to treat them as if they are less than human and undeserving of respect and dignity.</a:t>
            </a:r>
            <a:endParaRPr sz="1150">
              <a:latin typeface="Calibri"/>
              <a:ea typeface="Calibri"/>
              <a:cs typeface="Calibri"/>
              <a:sym typeface="Calibri"/>
            </a:endParaRPr>
          </a:p>
          <a:p>
            <a:pPr marL="0" lvl="0" indent="0" algn="l" rtl="0">
              <a:lnSpc>
                <a:spcPct val="115000"/>
              </a:lnSpc>
              <a:spcBef>
                <a:spcPts val="0"/>
              </a:spcBef>
              <a:spcAft>
                <a:spcPts val="0"/>
              </a:spcAft>
              <a:buSzPts val="1100"/>
              <a:buNone/>
            </a:pPr>
            <a:r>
              <a:rPr lang="en-ZA" sz="1150">
                <a:latin typeface="Calibri"/>
                <a:ea typeface="Calibri"/>
                <a:cs typeface="Calibri"/>
                <a:sym typeface="Calibri"/>
              </a:rPr>
              <a:t>An example of human rights violations is human trafficking</a:t>
            </a:r>
            <a:endParaRPr sz="1150">
              <a:latin typeface="Calibri"/>
              <a:ea typeface="Calibri"/>
              <a:cs typeface="Calibri"/>
              <a:sym typeface="Calibri"/>
            </a:endParaRPr>
          </a:p>
          <a:p>
            <a:pPr marL="0" lvl="0" indent="0" algn="l" rtl="0">
              <a:lnSpc>
                <a:spcPct val="100000"/>
              </a:lnSpc>
              <a:spcBef>
                <a:spcPts val="0"/>
              </a:spcBef>
              <a:spcAft>
                <a:spcPts val="0"/>
              </a:spcAft>
              <a:buSzPts val="1100"/>
              <a:buNone/>
            </a:pPr>
            <a:r>
              <a:rPr lang="en-ZA" sz="1150">
                <a:latin typeface="Calibri"/>
                <a:ea typeface="Calibri"/>
                <a:cs typeface="Calibri"/>
                <a:sym typeface="Calibri"/>
              </a:rPr>
              <a:t>Human trafficking is the global illegal transport of people across international and local boarders.  To be trafficked means to be taken against your will or tricked into going with traffickers or criminals who then sell you. You may be bought, sold, and transported into slavery.</a:t>
            </a:r>
            <a:endParaRPr sz="1150">
              <a:latin typeface="Calibri"/>
              <a:ea typeface="Calibri"/>
              <a:cs typeface="Calibri"/>
              <a:sym typeface="Calibri"/>
            </a:endParaRPr>
          </a:p>
          <a:p>
            <a:pPr marL="0" lvl="0" indent="0" algn="l" rtl="0">
              <a:lnSpc>
                <a:spcPct val="100000"/>
              </a:lnSpc>
              <a:spcBef>
                <a:spcPts val="600"/>
              </a:spcBef>
              <a:spcAft>
                <a:spcPts val="0"/>
              </a:spcAft>
              <a:buSzPts val="1100"/>
              <a:buNone/>
            </a:pPr>
            <a:endParaRPr sz="115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c98a1d6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cc98a1d65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8c91dcd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c8c91dcd85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cc98a1d65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cc98a1d650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8c91d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c8c91dcd85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c98a1d65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cc98a1d650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ohchr.org/EN/HRBodies/CEDAW/Pages/Membership.asp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gc1d6c17c5e_0_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5" name="Google Shape;85;gc1d6c17c5e_0_0"/>
          <p:cNvSpPr txBox="1"/>
          <p:nvPr/>
        </p:nvSpPr>
        <p:spPr>
          <a:xfrm>
            <a:off x="2489550" y="1937825"/>
            <a:ext cx="7212900" cy="2247300"/>
          </a:xfrm>
          <a:prstGeom prst="rect">
            <a:avLst/>
          </a:prstGeom>
          <a:solidFill>
            <a:srgbClr val="0000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800"/>
              <a:buFont typeface="Arial"/>
              <a:buNone/>
            </a:pPr>
            <a:r>
              <a:rPr lang="en-ZA" sz="2800" b="0" i="0" u="none" strike="noStrike" cap="none">
                <a:solidFill>
                  <a:srgbClr val="FFFFFF"/>
                </a:solidFill>
                <a:latin typeface="Raleway"/>
                <a:ea typeface="Raleway"/>
                <a:cs typeface="Raleway"/>
                <a:sym typeface="Raleway"/>
              </a:rPr>
              <a:t>DEMOCRACY AND HUMAN RIGHTS</a:t>
            </a:r>
            <a:endParaRPr sz="2800" b="0" i="0" u="none" strike="noStrike" cap="none">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500"/>
              <a:buFont typeface="Arial"/>
              <a:buNone/>
            </a:pPr>
            <a:r>
              <a:rPr lang="en-ZA" sz="2500" b="0" i="0" u="none" strike="noStrike" cap="none">
                <a:solidFill>
                  <a:srgbClr val="FFFFFF"/>
                </a:solidFill>
                <a:latin typeface="Raleway"/>
                <a:ea typeface="Raleway"/>
                <a:cs typeface="Raleway"/>
                <a:sym typeface="Raleway"/>
              </a:rPr>
              <a:t>LESSON ONE</a:t>
            </a:r>
            <a:endParaRPr sz="2500" b="0" i="0" u="none" strike="noStrike" cap="none">
              <a:solidFill>
                <a:srgbClr val="FFFFFF"/>
              </a:solidFill>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500"/>
              <a:buFont typeface="Arial"/>
              <a:buNone/>
            </a:pPr>
            <a:endParaRPr sz="2500" b="0" i="0" u="none" strike="noStrike" cap="none">
              <a:solidFill>
                <a:srgbClr val="FFFFFF"/>
              </a:solidFill>
              <a:latin typeface="Raleway"/>
              <a:ea typeface="Raleway"/>
              <a:cs typeface="Raleway"/>
              <a:sym typeface="Raleway"/>
            </a:endParaRPr>
          </a:p>
        </p:txBody>
      </p:sp>
      <p:pic>
        <p:nvPicPr>
          <p:cNvPr id="4" name="image2.png">
            <a:extLst>
              <a:ext uri="{FF2B5EF4-FFF2-40B4-BE49-F238E27FC236}">
                <a16:creationId xmlns:a16="http://schemas.microsoft.com/office/drawing/2014/main" id="{E4AF508C-622D-4E07-AFA4-A5D966E34774}"/>
              </a:ext>
            </a:extLst>
          </p:cNvPr>
          <p:cNvPicPr/>
          <p:nvPr/>
        </p:nvPicPr>
        <p:blipFill>
          <a:blip r:embed="rId4"/>
          <a:srcRect/>
          <a:stretch>
            <a:fillRect/>
          </a:stretch>
        </p:blipFill>
        <p:spPr>
          <a:xfrm>
            <a:off x="11134725" y="0"/>
            <a:ext cx="1057275" cy="377190"/>
          </a:xfrm>
          <a:prstGeom prst="rect">
            <a:avLst/>
          </a:prstGeo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gcc98a1d650_0_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9" name="Google Shape;139;gcc98a1d650_0_7"/>
          <p:cNvSpPr txBox="1"/>
          <p:nvPr/>
        </p:nvSpPr>
        <p:spPr>
          <a:xfrm>
            <a:off x="2489550" y="1937825"/>
            <a:ext cx="7212900" cy="2247300"/>
          </a:xfrm>
          <a:prstGeom prst="rect">
            <a:avLst/>
          </a:prstGeom>
          <a:solidFill>
            <a:srgbClr val="0000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800"/>
              <a:buFont typeface="Arial"/>
              <a:buNone/>
            </a:pPr>
            <a:r>
              <a:rPr lang="en-ZA" sz="2800" b="0" i="0" u="none" strike="noStrike" cap="none">
                <a:solidFill>
                  <a:srgbClr val="FFFFFF"/>
                </a:solidFill>
                <a:latin typeface="Raleway"/>
                <a:ea typeface="Raleway"/>
                <a:cs typeface="Raleway"/>
                <a:sym typeface="Raleway"/>
              </a:rPr>
              <a:t>DEMOCRACY AND HUMAN RIGHTS</a:t>
            </a:r>
            <a:endParaRPr sz="2800" b="0" i="0" u="none" strike="noStrike" cap="none">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500"/>
              <a:buFont typeface="Arial"/>
              <a:buNone/>
            </a:pPr>
            <a:r>
              <a:rPr lang="en-ZA" sz="2500" b="0" i="0" u="none" strike="noStrike" cap="none">
                <a:solidFill>
                  <a:srgbClr val="FFFFFF"/>
                </a:solidFill>
                <a:latin typeface="Raleway"/>
                <a:ea typeface="Raleway"/>
                <a:cs typeface="Raleway"/>
                <a:sym typeface="Raleway"/>
              </a:rPr>
              <a:t>LESSON TWO</a:t>
            </a:r>
            <a:endParaRPr sz="2500" b="0" i="0" u="none" strike="noStrike" cap="none">
              <a:solidFill>
                <a:srgbClr val="FFFFFF"/>
              </a:solidFill>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500"/>
              <a:buFont typeface="Arial"/>
              <a:buNone/>
            </a:pPr>
            <a:endParaRPr sz="2500" b="0" i="0" u="none" strike="noStrike" cap="none">
              <a:solidFill>
                <a:srgbClr val="FFFFFF"/>
              </a:solidFill>
              <a:latin typeface="Raleway"/>
              <a:ea typeface="Raleway"/>
              <a:cs typeface="Raleway"/>
              <a:sym typeface="Raleway"/>
            </a:endParaRPr>
          </a:p>
        </p:txBody>
      </p:sp>
      <p:pic>
        <p:nvPicPr>
          <p:cNvPr id="4" name="image2.png">
            <a:extLst>
              <a:ext uri="{FF2B5EF4-FFF2-40B4-BE49-F238E27FC236}">
                <a16:creationId xmlns:a16="http://schemas.microsoft.com/office/drawing/2014/main" id="{31DE38B8-330B-410C-A7E3-D7082A7151BF}"/>
              </a:ext>
            </a:extLst>
          </p:cNvPr>
          <p:cNvPicPr/>
          <p:nvPr/>
        </p:nvPicPr>
        <p:blipFill>
          <a:blip r:embed="rId4"/>
          <a:srcRect/>
          <a:stretch>
            <a:fillRect/>
          </a:stretch>
        </p:blipFill>
        <p:spPr>
          <a:xfrm>
            <a:off x="11134725" y="0"/>
            <a:ext cx="1057275" cy="377190"/>
          </a:xfrm>
          <a:prstGeom prst="rect">
            <a:avLst/>
          </a:prstGeo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c1d6c17c5e_0_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5" name="Google Shape;145;gc1d6c17c5e_0_17"/>
          <p:cNvSpPr txBox="1"/>
          <p:nvPr/>
        </p:nvSpPr>
        <p:spPr>
          <a:xfrm>
            <a:off x="201850" y="308250"/>
            <a:ext cx="5796900" cy="5968500"/>
          </a:xfrm>
          <a:prstGeom prst="rect">
            <a:avLst/>
          </a:prstGeom>
          <a:solidFill>
            <a:srgbClr val="000000"/>
          </a:solid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endParaRPr sz="28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800"/>
              <a:buFont typeface="Arial"/>
              <a:buNone/>
            </a:pPr>
            <a:r>
              <a:rPr lang="en-ZA" sz="2800" b="0" i="0" u="none" strike="noStrike" cap="none">
                <a:solidFill>
                  <a:srgbClr val="FFFFFF"/>
                </a:solidFill>
                <a:latin typeface="Raleway"/>
                <a:ea typeface="Raleway"/>
                <a:cs typeface="Raleway"/>
                <a:sym typeface="Raleway"/>
              </a:rPr>
              <a:t>Bill of Rights:</a:t>
            </a:r>
            <a:endParaRPr sz="28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800"/>
              <a:buFont typeface="Arial"/>
              <a:buNone/>
            </a:pPr>
            <a:endParaRPr sz="28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800"/>
              <a:buFont typeface="Arial"/>
              <a:buNone/>
            </a:pPr>
            <a:r>
              <a:rPr lang="en-ZA" sz="2800" b="0" i="0" u="none" strike="noStrike" cap="none">
                <a:solidFill>
                  <a:srgbClr val="FFFFFF"/>
                </a:solidFill>
                <a:latin typeface="Raleway"/>
                <a:ea typeface="Raleway"/>
                <a:cs typeface="Raleway"/>
                <a:sym typeface="Raleway"/>
              </a:rPr>
              <a:t>Chapter 2 of our constitution. Chapter 2 contains the human rights which will be protected in South Africa. </a:t>
            </a:r>
            <a:endParaRPr sz="28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800"/>
              <a:buFont typeface="Arial"/>
              <a:buNone/>
            </a:pPr>
            <a:endParaRPr sz="28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800"/>
              <a:buFont typeface="Arial"/>
              <a:buNone/>
            </a:pPr>
            <a:r>
              <a:rPr lang="en-ZA" sz="2800" b="0" i="0" u="none" strike="noStrike" cap="none">
                <a:solidFill>
                  <a:srgbClr val="FFFFFF"/>
                </a:solidFill>
                <a:latin typeface="Raleway"/>
                <a:ea typeface="Raleway"/>
                <a:cs typeface="Raleway"/>
                <a:sym typeface="Raleway"/>
              </a:rPr>
              <a:t>These rights are based on dignity, democracy, equality and freedom. </a:t>
            </a:r>
            <a:endParaRPr sz="2800" b="0" i="0" u="none" strike="noStrike" cap="none">
              <a:solidFill>
                <a:srgbClr val="FFFFFF"/>
              </a:solidFill>
              <a:latin typeface="Raleway"/>
              <a:ea typeface="Raleway"/>
              <a:cs typeface="Raleway"/>
              <a:sym typeface="Raleway"/>
            </a:endParaRPr>
          </a:p>
          <a:p>
            <a:pPr marL="685800" marR="0" lvl="0" indent="0" algn="l" rtl="0">
              <a:lnSpc>
                <a:spcPct val="115000"/>
              </a:lnSpc>
              <a:spcBef>
                <a:spcPts val="0"/>
              </a:spcBef>
              <a:spcAft>
                <a:spcPts val="0"/>
              </a:spcAft>
              <a:buClr>
                <a:srgbClr val="000000"/>
              </a:buClr>
              <a:buSzPts val="2500"/>
              <a:buFont typeface="Arial"/>
              <a:buNone/>
            </a:pPr>
            <a:endParaRPr sz="2500" b="0" i="0" u="none" strike="noStrike" cap="none">
              <a:solidFill>
                <a:srgbClr val="FFFFFF"/>
              </a:solidFill>
              <a:latin typeface="Raleway"/>
              <a:ea typeface="Raleway"/>
              <a:cs typeface="Raleway"/>
              <a:sym typeface="Raleway"/>
            </a:endParaRPr>
          </a:p>
          <a:p>
            <a:pPr marL="685800" marR="0" lvl="0" indent="0" algn="l" rtl="0">
              <a:lnSpc>
                <a:spcPct val="115000"/>
              </a:lnSpc>
              <a:spcBef>
                <a:spcPts val="0"/>
              </a:spcBef>
              <a:spcAft>
                <a:spcPts val="0"/>
              </a:spcAft>
              <a:buClr>
                <a:srgbClr val="000000"/>
              </a:buClr>
              <a:buSzPts val="2500"/>
              <a:buFont typeface="Arial"/>
              <a:buNone/>
            </a:pPr>
            <a:endParaRPr sz="2500" b="0" i="0" u="none" strike="noStrike" cap="none">
              <a:solidFill>
                <a:srgbClr val="FFFFFF"/>
              </a:solidFill>
              <a:latin typeface="Raleway"/>
              <a:ea typeface="Raleway"/>
              <a:cs typeface="Raleway"/>
              <a:sym typeface="Raleway"/>
            </a:endParaRPr>
          </a:p>
        </p:txBody>
      </p:sp>
      <p:pic>
        <p:nvPicPr>
          <p:cNvPr id="146" name="Google Shape;146;gc1d6c17c5e_0_17"/>
          <p:cNvPicPr preferRelativeResize="0"/>
          <p:nvPr/>
        </p:nvPicPr>
        <p:blipFill rotWithShape="1">
          <a:blip r:embed="rId4">
            <a:alphaModFix/>
          </a:blip>
          <a:srcRect/>
          <a:stretch/>
        </p:blipFill>
        <p:spPr>
          <a:xfrm>
            <a:off x="6233600" y="308250"/>
            <a:ext cx="5958400" cy="5820175"/>
          </a:xfrm>
          <a:prstGeom prst="rect">
            <a:avLst/>
          </a:prstGeom>
          <a:noFill/>
          <a:ln w="19050" cap="flat" cmpd="sng">
            <a:solidFill>
              <a:srgbClr val="000000"/>
            </a:solidFill>
            <a:prstDash val="solid"/>
            <a:round/>
            <a:headEnd type="none" w="sm" len="sm"/>
            <a:tailEnd type="none" w="sm" len="sm"/>
          </a:ln>
        </p:spPr>
      </p:pic>
      <p:pic>
        <p:nvPicPr>
          <p:cNvPr id="5" name="image2.png">
            <a:extLst>
              <a:ext uri="{FF2B5EF4-FFF2-40B4-BE49-F238E27FC236}">
                <a16:creationId xmlns:a16="http://schemas.microsoft.com/office/drawing/2014/main" id="{D4F562F3-3F0F-47C1-8D51-F35D1368005F}"/>
              </a:ext>
            </a:extLst>
          </p:cNvPr>
          <p:cNvPicPr/>
          <p:nvPr/>
        </p:nvPicPr>
        <p:blipFill>
          <a:blip r:embed="rId5"/>
          <a:srcRect/>
          <a:stretch>
            <a:fillRect/>
          </a:stretch>
        </p:blipFill>
        <p:spPr>
          <a:xfrm>
            <a:off x="11175076" y="0"/>
            <a:ext cx="1057275" cy="377190"/>
          </a:xfrm>
          <a:prstGeom prst="rect">
            <a:avLst/>
          </a:prstGeo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gc1d6c17c5e_0_3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2" name="Google Shape;152;gc1d6c17c5e_0_32"/>
          <p:cNvSpPr txBox="1"/>
          <p:nvPr/>
        </p:nvSpPr>
        <p:spPr>
          <a:xfrm>
            <a:off x="401850" y="540168"/>
            <a:ext cx="11388300" cy="3589500"/>
          </a:xfrm>
          <a:prstGeom prst="rect">
            <a:avLst/>
          </a:prstGeom>
          <a:solidFill>
            <a:srgbClr val="000000"/>
          </a:solid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800"/>
              <a:buFont typeface="Arial"/>
              <a:buNone/>
            </a:pPr>
            <a:endParaRPr sz="2800" b="0" i="0" u="none" strike="noStrike" cap="none" dirty="0">
              <a:solidFill>
                <a:srgbClr val="FFFFFF"/>
              </a:solidFill>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800"/>
              <a:buFont typeface="Arial"/>
              <a:buNone/>
            </a:pPr>
            <a:r>
              <a:rPr lang="en-ZA" sz="2800" b="1" i="0" u="none" strike="noStrike" cap="none" dirty="0">
                <a:solidFill>
                  <a:srgbClr val="FFFFFF"/>
                </a:solidFill>
                <a:latin typeface="Raleway"/>
                <a:ea typeface="Raleway"/>
                <a:cs typeface="Raleway"/>
                <a:sym typeface="Raleway"/>
              </a:rPr>
              <a:t>International Conventions and Instruments</a:t>
            </a:r>
            <a:r>
              <a:rPr lang="en-ZA" sz="2800" b="0" i="0" u="none" strike="noStrike" cap="none" dirty="0">
                <a:solidFill>
                  <a:srgbClr val="FFFFFF"/>
                </a:solidFill>
                <a:latin typeface="Raleway"/>
                <a:ea typeface="Raleway"/>
                <a:cs typeface="Raleway"/>
                <a:sym typeface="Raleway"/>
              </a:rPr>
              <a:t>: </a:t>
            </a:r>
            <a:endParaRPr sz="2800" b="0" i="0" u="none" strike="noStrike" cap="none" dirty="0">
              <a:solidFill>
                <a:srgbClr val="FFFFFF"/>
              </a:solidFill>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800"/>
              <a:buFont typeface="Arial"/>
              <a:buNone/>
            </a:pPr>
            <a:endParaRPr sz="2800" b="0" i="0" u="none" strike="noStrike" cap="none" dirty="0">
              <a:solidFill>
                <a:srgbClr val="FFFFFF"/>
              </a:solidFill>
              <a:latin typeface="Raleway"/>
              <a:ea typeface="Raleway"/>
              <a:cs typeface="Raleway"/>
              <a:sym typeface="Raleway"/>
            </a:endParaRPr>
          </a:p>
          <a:p>
            <a:pPr marL="457200" marR="0" lvl="0" indent="-406400" algn="ctr" rtl="0">
              <a:lnSpc>
                <a:spcPct val="115000"/>
              </a:lnSpc>
              <a:spcBef>
                <a:spcPts val="0"/>
              </a:spcBef>
              <a:spcAft>
                <a:spcPts val="0"/>
              </a:spcAft>
              <a:buClr>
                <a:srgbClr val="FFFFFF"/>
              </a:buClr>
              <a:buSzPts val="2800"/>
              <a:buFont typeface="Raleway"/>
              <a:buAutoNum type="arabicPeriod"/>
            </a:pPr>
            <a:r>
              <a:rPr lang="en-ZA" sz="2800" b="0" i="0" u="none" strike="noStrike" cap="none" dirty="0">
                <a:solidFill>
                  <a:srgbClr val="FFFFFF"/>
                </a:solidFill>
                <a:latin typeface="Raleway"/>
                <a:ea typeface="Raleway"/>
                <a:cs typeface="Raleway"/>
                <a:sym typeface="Raleway"/>
              </a:rPr>
              <a:t>Convention on the Rights of the Child</a:t>
            </a:r>
            <a:endParaRPr sz="2800" b="0" i="0" u="none" strike="noStrike" cap="none" dirty="0">
              <a:solidFill>
                <a:srgbClr val="FFFFFF"/>
              </a:solidFill>
              <a:latin typeface="Raleway"/>
              <a:ea typeface="Raleway"/>
              <a:cs typeface="Raleway"/>
              <a:sym typeface="Raleway"/>
            </a:endParaRPr>
          </a:p>
          <a:p>
            <a:pPr marL="457200" marR="0" lvl="0" indent="-406400" algn="ctr" rtl="0">
              <a:lnSpc>
                <a:spcPct val="115000"/>
              </a:lnSpc>
              <a:spcBef>
                <a:spcPts val="0"/>
              </a:spcBef>
              <a:spcAft>
                <a:spcPts val="0"/>
              </a:spcAft>
              <a:buClr>
                <a:srgbClr val="FFFFFF"/>
              </a:buClr>
              <a:buSzPts val="2800"/>
              <a:buFont typeface="Raleway"/>
              <a:buAutoNum type="arabicPeriod"/>
            </a:pPr>
            <a:r>
              <a:rPr lang="en-ZA" sz="2800" b="0" i="0" u="none" strike="noStrike" cap="none" dirty="0">
                <a:solidFill>
                  <a:srgbClr val="FFFFFF"/>
                </a:solidFill>
                <a:latin typeface="Raleway"/>
                <a:ea typeface="Raleway"/>
                <a:cs typeface="Raleway"/>
                <a:sym typeface="Raleway"/>
              </a:rPr>
              <a:t>The Committee on the Elimination of Discrimination Against Women (CEDAW)</a:t>
            </a:r>
            <a:endParaRPr sz="2800" b="0" i="0" u="none" strike="noStrike" cap="none" dirty="0">
              <a:solidFill>
                <a:srgbClr val="FFFFFF"/>
              </a:solidFill>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800"/>
              <a:buFont typeface="Arial"/>
              <a:buNone/>
            </a:pPr>
            <a:endParaRPr sz="2800" b="0" i="0" u="none" strike="noStrike" cap="none" dirty="0">
              <a:solidFill>
                <a:srgbClr val="FFFFFF"/>
              </a:solidFill>
              <a:latin typeface="Raleway"/>
              <a:ea typeface="Raleway"/>
              <a:cs typeface="Raleway"/>
              <a:sym typeface="Raleway"/>
            </a:endParaRPr>
          </a:p>
        </p:txBody>
      </p:sp>
      <p:pic>
        <p:nvPicPr>
          <p:cNvPr id="4" name="image2.png">
            <a:extLst>
              <a:ext uri="{FF2B5EF4-FFF2-40B4-BE49-F238E27FC236}">
                <a16:creationId xmlns:a16="http://schemas.microsoft.com/office/drawing/2014/main" id="{961C7393-B94B-48D9-8469-8D932839E43C}"/>
              </a:ext>
            </a:extLst>
          </p:cNvPr>
          <p:cNvPicPr/>
          <p:nvPr/>
        </p:nvPicPr>
        <p:blipFill>
          <a:blip r:embed="rId4"/>
          <a:srcRect/>
          <a:stretch>
            <a:fillRect/>
          </a:stretch>
        </p:blipFill>
        <p:spPr>
          <a:xfrm>
            <a:off x="11134725" y="-18322"/>
            <a:ext cx="1057275" cy="377190"/>
          </a:xfrm>
          <a:prstGeom prst="rect">
            <a:avLst/>
          </a:prstGeo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6"/>
        <p:cNvGrpSpPr/>
        <p:nvPr/>
      </p:nvGrpSpPr>
      <p:grpSpPr>
        <a:xfrm>
          <a:off x="0" y="0"/>
          <a:ext cx="0" cy="0"/>
          <a:chOff x="0" y="0"/>
          <a:chExt cx="0" cy="0"/>
        </a:xfrm>
      </p:grpSpPr>
      <p:sp>
        <p:nvSpPr>
          <p:cNvPr id="157" name="Google Shape;157;gc8c91dcd85_0_20"/>
          <p:cNvSpPr txBox="1"/>
          <p:nvPr/>
        </p:nvSpPr>
        <p:spPr>
          <a:xfrm>
            <a:off x="196975" y="152400"/>
            <a:ext cx="11442000" cy="3333600"/>
          </a:xfrm>
          <a:prstGeom prst="rect">
            <a:avLst/>
          </a:prstGeom>
          <a:noFill/>
          <a:ln>
            <a:noFill/>
          </a:ln>
        </p:spPr>
        <p:txBody>
          <a:bodyPr spcFirstLastPara="1" wrap="square" lIns="91425" tIns="91425" rIns="91425" bIns="91425" anchor="t" anchorCtr="0">
            <a:spAutoFit/>
          </a:bodyPr>
          <a:lstStyle/>
          <a:p>
            <a:pPr marL="457200" marR="0" lvl="0" indent="-368300" algn="ctr" rtl="0">
              <a:lnSpc>
                <a:spcPct val="180000"/>
              </a:lnSpc>
              <a:spcBef>
                <a:spcPts val="1000"/>
              </a:spcBef>
              <a:spcAft>
                <a:spcPts val="0"/>
              </a:spcAft>
              <a:buClr>
                <a:srgbClr val="FFFFFF"/>
              </a:buClr>
              <a:buSzPts val="2200"/>
              <a:buFont typeface="Raleway"/>
              <a:buAutoNum type="arabicPeriod"/>
            </a:pPr>
            <a:r>
              <a:rPr lang="en-ZA" sz="2200" b="0" i="0" u="none" strike="noStrike" cap="none">
                <a:solidFill>
                  <a:srgbClr val="FFFFFF"/>
                </a:solidFill>
                <a:latin typeface="Raleway"/>
                <a:ea typeface="Raleway"/>
                <a:cs typeface="Raleway"/>
                <a:sym typeface="Raleway"/>
              </a:rPr>
              <a:t>The United Nations </a:t>
            </a:r>
            <a:r>
              <a:rPr lang="en-ZA" sz="2200" b="1" i="0" u="none" strike="noStrike" cap="none">
                <a:solidFill>
                  <a:srgbClr val="FFFFFF"/>
                </a:solidFill>
                <a:latin typeface="Raleway"/>
                <a:ea typeface="Raleway"/>
                <a:cs typeface="Raleway"/>
                <a:sym typeface="Raleway"/>
              </a:rPr>
              <a:t>Convention on the Rights of the Child</a:t>
            </a:r>
            <a:r>
              <a:rPr lang="en-ZA" sz="2200" b="0" i="0" u="none" strike="noStrike" cap="none">
                <a:solidFill>
                  <a:srgbClr val="FFFFFF"/>
                </a:solidFill>
                <a:latin typeface="Raleway"/>
                <a:ea typeface="Raleway"/>
                <a:cs typeface="Raleway"/>
                <a:sym typeface="Raleway"/>
              </a:rPr>
              <a:t> (UNCRC) </a:t>
            </a:r>
            <a:endParaRPr sz="2200" b="0" i="0" u="none" strike="noStrike" cap="none">
              <a:solidFill>
                <a:srgbClr val="FFFFFF"/>
              </a:solidFill>
              <a:latin typeface="Raleway"/>
              <a:ea typeface="Raleway"/>
              <a:cs typeface="Raleway"/>
              <a:sym typeface="Raleway"/>
            </a:endParaRPr>
          </a:p>
          <a:p>
            <a:pPr marL="914400" marR="0" lvl="0" indent="0" algn="ctr" rtl="0">
              <a:lnSpc>
                <a:spcPct val="180000"/>
              </a:lnSpc>
              <a:spcBef>
                <a:spcPts val="1000"/>
              </a:spcBef>
              <a:spcAft>
                <a:spcPts val="0"/>
              </a:spcAft>
              <a:buClr>
                <a:srgbClr val="000000"/>
              </a:buClr>
              <a:buSzPts val="1800"/>
              <a:buFont typeface="Arial"/>
              <a:buNone/>
            </a:pPr>
            <a:r>
              <a:rPr lang="en-ZA" sz="2200" b="0" i="0" u="none" strike="noStrike" cap="none">
                <a:solidFill>
                  <a:srgbClr val="FFFFFF"/>
                </a:solidFill>
                <a:latin typeface="Raleway"/>
                <a:ea typeface="Raleway"/>
                <a:cs typeface="Raleway"/>
                <a:sym typeface="Raleway"/>
              </a:rPr>
              <a:t>This is a legally-binding international agreement setting out the civil, political, economic, social and cultural </a:t>
            </a:r>
            <a:r>
              <a:rPr lang="en-ZA" sz="2200" b="1" i="0" u="none" strike="noStrike" cap="none">
                <a:solidFill>
                  <a:srgbClr val="FFFFFF"/>
                </a:solidFill>
                <a:latin typeface="Raleway"/>
                <a:ea typeface="Raleway"/>
                <a:cs typeface="Raleway"/>
                <a:sym typeface="Raleway"/>
              </a:rPr>
              <a:t>rights</a:t>
            </a:r>
            <a:r>
              <a:rPr lang="en-ZA" sz="2200" b="0" i="0" u="none" strike="noStrike" cap="none">
                <a:solidFill>
                  <a:srgbClr val="FFFFFF"/>
                </a:solidFill>
                <a:latin typeface="Raleway"/>
                <a:ea typeface="Raleway"/>
                <a:cs typeface="Raleway"/>
                <a:sym typeface="Raleway"/>
              </a:rPr>
              <a:t> of every </a:t>
            </a:r>
            <a:r>
              <a:rPr lang="en-ZA" sz="2200" b="1" i="0" u="none" strike="noStrike" cap="none">
                <a:solidFill>
                  <a:srgbClr val="FFFFFF"/>
                </a:solidFill>
                <a:latin typeface="Raleway"/>
                <a:ea typeface="Raleway"/>
                <a:cs typeface="Raleway"/>
                <a:sym typeface="Raleway"/>
              </a:rPr>
              <a:t>child</a:t>
            </a:r>
            <a:r>
              <a:rPr lang="en-ZA" sz="2200" b="0" i="0" u="none" strike="noStrike" cap="none">
                <a:solidFill>
                  <a:srgbClr val="FFFFFF"/>
                </a:solidFill>
                <a:latin typeface="Raleway"/>
                <a:ea typeface="Raleway"/>
                <a:cs typeface="Raleway"/>
                <a:sym typeface="Raleway"/>
              </a:rPr>
              <a:t>, regardless of their race, religion or abilities.</a:t>
            </a:r>
            <a:r>
              <a:rPr lang="en-ZA" sz="2200" b="1" i="0" u="none" strike="noStrike" cap="none">
                <a:solidFill>
                  <a:srgbClr val="FFFFFF"/>
                </a:solidFill>
                <a:latin typeface="Raleway"/>
                <a:ea typeface="Raleway"/>
                <a:cs typeface="Raleway"/>
                <a:sym typeface="Raleway"/>
              </a:rPr>
              <a:t>  </a:t>
            </a:r>
            <a:endParaRPr sz="2200" b="0" i="0" u="none" strike="noStrike" cap="none">
              <a:solidFill>
                <a:srgbClr val="FFFFFF"/>
              </a:solidFill>
              <a:latin typeface="Raleway"/>
              <a:ea typeface="Raleway"/>
              <a:cs typeface="Raleway"/>
              <a:sym typeface="Raleway"/>
            </a:endParaRPr>
          </a:p>
          <a:p>
            <a:pPr marL="0" marR="0" lvl="0" indent="0" algn="ctr" rtl="0">
              <a:lnSpc>
                <a:spcPct val="180000"/>
              </a:lnSpc>
              <a:spcBef>
                <a:spcPts val="1900"/>
              </a:spcBef>
              <a:spcAft>
                <a:spcPts val="0"/>
              </a:spcAft>
              <a:buClr>
                <a:srgbClr val="000000"/>
              </a:buClr>
              <a:buSzPts val="1800"/>
              <a:buFont typeface="Arial"/>
              <a:buNone/>
            </a:pPr>
            <a:endParaRPr sz="2200" b="0" i="1" u="none" strike="noStrike" cap="none">
              <a:solidFill>
                <a:srgbClr val="FFFFFF"/>
              </a:solidFill>
              <a:latin typeface="Raleway"/>
              <a:ea typeface="Raleway"/>
              <a:cs typeface="Raleway"/>
              <a:sym typeface="Raleway"/>
            </a:endParaRPr>
          </a:p>
        </p:txBody>
      </p:sp>
      <p:pic>
        <p:nvPicPr>
          <p:cNvPr id="158" name="Google Shape;158;gc8c91dcd85_0_20"/>
          <p:cNvPicPr preferRelativeResize="0"/>
          <p:nvPr/>
        </p:nvPicPr>
        <p:blipFill rotWithShape="1">
          <a:blip r:embed="rId3">
            <a:alphaModFix/>
          </a:blip>
          <a:srcRect/>
          <a:stretch/>
        </p:blipFill>
        <p:spPr>
          <a:xfrm>
            <a:off x="3201250" y="2879750"/>
            <a:ext cx="6167500" cy="3700500"/>
          </a:xfrm>
          <a:prstGeom prst="rect">
            <a:avLst/>
          </a:prstGeom>
          <a:noFill/>
          <a:ln>
            <a:noFill/>
          </a:ln>
        </p:spPr>
      </p:pic>
      <p:pic>
        <p:nvPicPr>
          <p:cNvPr id="4" name="image2.png">
            <a:extLst>
              <a:ext uri="{FF2B5EF4-FFF2-40B4-BE49-F238E27FC236}">
                <a16:creationId xmlns:a16="http://schemas.microsoft.com/office/drawing/2014/main" id="{8EBF0DEB-9E31-4D6B-9C10-22E77A19E475}"/>
              </a:ext>
            </a:extLst>
          </p:cNvPr>
          <p:cNvPicPr/>
          <p:nvPr/>
        </p:nvPicPr>
        <p:blipFill>
          <a:blip r:embed="rId4"/>
          <a:srcRect/>
          <a:stretch>
            <a:fillRect/>
          </a:stretch>
        </p:blipFill>
        <p:spPr>
          <a:xfrm>
            <a:off x="11134725" y="0"/>
            <a:ext cx="1057275" cy="377190"/>
          </a:xfrm>
          <a:prstGeom prst="rect">
            <a:avLst/>
          </a:prstGeo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2"/>
        <p:cNvGrpSpPr/>
        <p:nvPr/>
      </p:nvGrpSpPr>
      <p:grpSpPr>
        <a:xfrm>
          <a:off x="0" y="0"/>
          <a:ext cx="0" cy="0"/>
          <a:chOff x="0" y="0"/>
          <a:chExt cx="0" cy="0"/>
        </a:xfrm>
      </p:grpSpPr>
      <p:sp>
        <p:nvSpPr>
          <p:cNvPr id="163" name="Google Shape;163;gc8c91dcd85_0_28"/>
          <p:cNvSpPr txBox="1"/>
          <p:nvPr/>
        </p:nvSpPr>
        <p:spPr>
          <a:xfrm>
            <a:off x="268600" y="456300"/>
            <a:ext cx="7269900" cy="7325100"/>
          </a:xfrm>
          <a:prstGeom prst="rect">
            <a:avLst/>
          </a:prstGeom>
          <a:noFill/>
          <a:ln>
            <a:noFill/>
          </a:ln>
        </p:spPr>
        <p:txBody>
          <a:bodyPr spcFirstLastPara="1" wrap="square" lIns="91425" tIns="91425" rIns="91425" bIns="91425" anchor="t" anchorCtr="0">
            <a:spAutoFit/>
          </a:bodyPr>
          <a:lstStyle/>
          <a:p>
            <a:pPr marL="457200" marR="0" lvl="0" indent="0" algn="ctr" rtl="0">
              <a:lnSpc>
                <a:spcPct val="180000"/>
              </a:lnSpc>
              <a:spcBef>
                <a:spcPts val="1000"/>
              </a:spcBef>
              <a:spcAft>
                <a:spcPts val="0"/>
              </a:spcAft>
              <a:buClr>
                <a:srgbClr val="000000"/>
              </a:buClr>
              <a:buSzPts val="1800"/>
              <a:buFont typeface="Arial"/>
              <a:buNone/>
            </a:pPr>
            <a:r>
              <a:rPr lang="en-ZA" sz="1800" b="1" i="0" u="none" strike="noStrike" cap="none">
                <a:solidFill>
                  <a:srgbClr val="FFFFFF"/>
                </a:solidFill>
                <a:latin typeface="Raleway"/>
                <a:ea typeface="Raleway"/>
                <a:cs typeface="Raleway"/>
                <a:sym typeface="Raleway"/>
              </a:rPr>
              <a:t>2. </a:t>
            </a:r>
            <a:r>
              <a:rPr lang="en-ZA" sz="2200" b="1" i="0" u="none" strike="noStrike" cap="none">
                <a:solidFill>
                  <a:srgbClr val="FFFFFF"/>
                </a:solidFill>
                <a:latin typeface="Raleway"/>
                <a:ea typeface="Raleway"/>
                <a:cs typeface="Raleway"/>
                <a:sym typeface="Raleway"/>
              </a:rPr>
              <a:t>T</a:t>
            </a:r>
            <a:r>
              <a:rPr lang="en-ZA" sz="2200" b="1" i="0" u="none" strike="noStrike" cap="none">
                <a:solidFill>
                  <a:schemeClr val="lt1"/>
                </a:solidFill>
                <a:latin typeface="Raleway"/>
                <a:ea typeface="Raleway"/>
                <a:cs typeface="Raleway"/>
                <a:sym typeface="Raleway"/>
              </a:rPr>
              <a:t>he Committee on the Elimination of Discrimination Against Women (CEDAW)</a:t>
            </a:r>
            <a:endParaRPr sz="2200" b="1" i="0" u="none" strike="noStrike" cap="none">
              <a:solidFill>
                <a:schemeClr val="lt1"/>
              </a:solidFill>
              <a:latin typeface="Raleway"/>
              <a:ea typeface="Raleway"/>
              <a:cs typeface="Raleway"/>
              <a:sym typeface="Raleway"/>
            </a:endParaRPr>
          </a:p>
          <a:p>
            <a:pPr marL="457200" marR="0" lvl="0" indent="0" algn="ctr" rtl="0">
              <a:lnSpc>
                <a:spcPct val="180000"/>
              </a:lnSpc>
              <a:spcBef>
                <a:spcPts val="1000"/>
              </a:spcBef>
              <a:spcAft>
                <a:spcPts val="0"/>
              </a:spcAft>
              <a:buClr>
                <a:srgbClr val="000000"/>
              </a:buClr>
              <a:buSzPts val="1800"/>
              <a:buFont typeface="Arial"/>
              <a:buNone/>
            </a:pPr>
            <a:endParaRPr sz="2200" b="0" i="0" u="none" strike="noStrike" cap="none">
              <a:solidFill>
                <a:srgbClr val="FFFFFF"/>
              </a:solidFill>
              <a:latin typeface="Raleway"/>
              <a:ea typeface="Raleway"/>
              <a:cs typeface="Raleway"/>
              <a:sym typeface="Raleway"/>
            </a:endParaRPr>
          </a:p>
          <a:p>
            <a:pPr marL="0" marR="0" lvl="0" indent="0" algn="ctr" rtl="0">
              <a:lnSpc>
                <a:spcPct val="160000"/>
              </a:lnSpc>
              <a:spcBef>
                <a:spcPts val="0"/>
              </a:spcBef>
              <a:spcAft>
                <a:spcPts val="0"/>
              </a:spcAft>
              <a:buClr>
                <a:schemeClr val="dk1"/>
              </a:buClr>
              <a:buSzPts val="1100"/>
              <a:buFont typeface="Arial"/>
              <a:buNone/>
            </a:pPr>
            <a:r>
              <a:rPr lang="en-ZA" sz="2200" b="0" i="0" u="none" strike="noStrike" cap="none">
                <a:solidFill>
                  <a:srgbClr val="FFFFFF"/>
                </a:solidFill>
                <a:latin typeface="Raleway"/>
                <a:ea typeface="Raleway"/>
                <a:cs typeface="Raleway"/>
                <a:sym typeface="Raleway"/>
              </a:rPr>
              <a:t>The Committee on the Elimination of Discrimination against Women (CEDAW) is the body of </a:t>
            </a:r>
            <a:r>
              <a:rPr lang="en-ZA" sz="2200" b="0" i="0" u="none" strike="noStrike" cap="none">
                <a:solidFill>
                  <a:srgbClr val="FFFFFF"/>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independent experts</a:t>
            </a:r>
            <a:r>
              <a:rPr lang="en-ZA" sz="2200" b="0" i="0" u="none" strike="noStrike" cap="none">
                <a:solidFill>
                  <a:srgbClr val="FFFFFF"/>
                </a:solidFill>
                <a:latin typeface="Raleway"/>
                <a:ea typeface="Raleway"/>
                <a:cs typeface="Raleway"/>
                <a:sym typeface="Raleway"/>
              </a:rPr>
              <a:t> that monitors implementation the human rights for woman, protecting them from discrimination. </a:t>
            </a:r>
            <a:endParaRPr sz="2200" b="0" i="0" u="none" strike="noStrike" cap="none">
              <a:solidFill>
                <a:srgbClr val="FFFFFF"/>
              </a:solidFill>
              <a:latin typeface="Raleway"/>
              <a:ea typeface="Raleway"/>
              <a:cs typeface="Raleway"/>
              <a:sym typeface="Raleway"/>
            </a:endParaRPr>
          </a:p>
          <a:p>
            <a:pPr marL="0" marR="0" lvl="0" indent="0" algn="ctr" rtl="0">
              <a:lnSpc>
                <a:spcPct val="160000"/>
              </a:lnSpc>
              <a:spcBef>
                <a:spcPts val="800"/>
              </a:spcBef>
              <a:spcAft>
                <a:spcPts val="0"/>
              </a:spcAft>
              <a:buClr>
                <a:schemeClr val="dk1"/>
              </a:buClr>
              <a:buSzPts val="1100"/>
              <a:buFont typeface="Arial"/>
              <a:buNone/>
            </a:pPr>
            <a:r>
              <a:rPr lang="en-ZA" sz="2200" b="0" i="0" u="none" strike="noStrike" cap="none">
                <a:solidFill>
                  <a:srgbClr val="FFFFFF"/>
                </a:solidFill>
                <a:latin typeface="Raleway"/>
                <a:ea typeface="Raleway"/>
                <a:cs typeface="Raleway"/>
                <a:sym typeface="Raleway"/>
              </a:rPr>
              <a:t>CEDAW Committee consists of </a:t>
            </a:r>
            <a:r>
              <a:rPr lang="en-ZA" sz="2200" b="0" i="0" u="none" strike="noStrike" cap="none">
                <a:solidFill>
                  <a:srgbClr val="FFFFFF"/>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23 experts</a:t>
            </a:r>
            <a:r>
              <a:rPr lang="en-ZA" sz="2200" b="0" i="0" u="none" strike="noStrike" cap="none">
                <a:solidFill>
                  <a:srgbClr val="FFFFFF"/>
                </a:solidFill>
                <a:latin typeface="Raleway"/>
                <a:ea typeface="Raleway"/>
                <a:cs typeface="Raleway"/>
                <a:sym typeface="Raleway"/>
              </a:rPr>
              <a:t> on women’s rights from around the world.</a:t>
            </a:r>
            <a:endParaRPr sz="2200" b="0" i="0" u="none" strike="noStrike" cap="none">
              <a:solidFill>
                <a:srgbClr val="FFFFFF"/>
              </a:solidFill>
              <a:latin typeface="Raleway"/>
              <a:ea typeface="Raleway"/>
              <a:cs typeface="Raleway"/>
              <a:sym typeface="Raleway"/>
            </a:endParaRPr>
          </a:p>
          <a:p>
            <a:pPr marL="457200" marR="0" lvl="0" indent="0" algn="ctr" rtl="0">
              <a:lnSpc>
                <a:spcPct val="180000"/>
              </a:lnSpc>
              <a:spcBef>
                <a:spcPts val="1000"/>
              </a:spcBef>
              <a:spcAft>
                <a:spcPts val="0"/>
              </a:spcAft>
              <a:buClr>
                <a:srgbClr val="000000"/>
              </a:buClr>
              <a:buSzPts val="1800"/>
              <a:buFont typeface="Arial"/>
              <a:buNone/>
            </a:pPr>
            <a:endParaRPr sz="1800" b="0" i="0" u="none" strike="noStrike" cap="none">
              <a:solidFill>
                <a:schemeClr val="lt1"/>
              </a:solidFill>
              <a:latin typeface="Raleway"/>
              <a:ea typeface="Raleway"/>
              <a:cs typeface="Raleway"/>
              <a:sym typeface="Raleway"/>
            </a:endParaRPr>
          </a:p>
          <a:p>
            <a:pPr marL="457200" marR="0" lvl="0" indent="0" algn="ctr" rtl="0">
              <a:lnSpc>
                <a:spcPct val="180000"/>
              </a:lnSpc>
              <a:spcBef>
                <a:spcPts val="1000"/>
              </a:spcBef>
              <a:spcAft>
                <a:spcPts val="0"/>
              </a:spcAft>
              <a:buClr>
                <a:srgbClr val="000000"/>
              </a:buClr>
              <a:buSzPts val="2000"/>
              <a:buFont typeface="Arial"/>
              <a:buNone/>
            </a:pPr>
            <a:endParaRPr sz="2000" b="0" i="0" u="none" strike="noStrike" cap="none">
              <a:solidFill>
                <a:srgbClr val="FFFFFF"/>
              </a:solidFill>
              <a:latin typeface="Raleway"/>
              <a:ea typeface="Raleway"/>
              <a:cs typeface="Raleway"/>
              <a:sym typeface="Raleway"/>
            </a:endParaRPr>
          </a:p>
          <a:p>
            <a:pPr marL="0" marR="0" lvl="0" indent="0" algn="ctr" rtl="0">
              <a:lnSpc>
                <a:spcPct val="180000"/>
              </a:lnSpc>
              <a:spcBef>
                <a:spcPts val="1900"/>
              </a:spcBef>
              <a:spcAft>
                <a:spcPts val="0"/>
              </a:spcAft>
              <a:buClr>
                <a:srgbClr val="000000"/>
              </a:buClr>
              <a:buSzPts val="1800"/>
              <a:buFont typeface="Arial"/>
              <a:buNone/>
            </a:pPr>
            <a:endParaRPr sz="1800" b="0" i="1" u="none" strike="noStrike" cap="none">
              <a:solidFill>
                <a:srgbClr val="FFFFFF"/>
              </a:solidFill>
              <a:latin typeface="Raleway"/>
              <a:ea typeface="Raleway"/>
              <a:cs typeface="Raleway"/>
              <a:sym typeface="Raleway"/>
            </a:endParaRPr>
          </a:p>
        </p:txBody>
      </p:sp>
      <p:pic>
        <p:nvPicPr>
          <p:cNvPr id="164" name="Google Shape;164;gc8c91dcd85_0_28"/>
          <p:cNvPicPr preferRelativeResize="0"/>
          <p:nvPr/>
        </p:nvPicPr>
        <p:blipFill rotWithShape="1">
          <a:blip r:embed="rId4">
            <a:alphaModFix/>
          </a:blip>
          <a:srcRect/>
          <a:stretch/>
        </p:blipFill>
        <p:spPr>
          <a:xfrm>
            <a:off x="7816225" y="188225"/>
            <a:ext cx="4091250" cy="6136875"/>
          </a:xfrm>
          <a:prstGeom prst="rect">
            <a:avLst/>
          </a:prstGeom>
          <a:noFill/>
          <a:ln>
            <a:noFill/>
          </a:ln>
        </p:spPr>
      </p:pic>
      <p:pic>
        <p:nvPicPr>
          <p:cNvPr id="4" name="image2.png">
            <a:extLst>
              <a:ext uri="{FF2B5EF4-FFF2-40B4-BE49-F238E27FC236}">
                <a16:creationId xmlns:a16="http://schemas.microsoft.com/office/drawing/2014/main" id="{E29CB3EB-2967-4EFD-8D08-C1726BED8E88}"/>
              </a:ext>
            </a:extLst>
          </p:cNvPr>
          <p:cNvPicPr/>
          <p:nvPr/>
        </p:nvPicPr>
        <p:blipFill>
          <a:blip r:embed="rId5"/>
          <a:srcRect/>
          <a:stretch>
            <a:fillRect/>
          </a:stretch>
        </p:blipFill>
        <p:spPr>
          <a:xfrm>
            <a:off x="11134725" y="-370"/>
            <a:ext cx="1057275" cy="377190"/>
          </a:xfrm>
          <a:prstGeom prst="rect">
            <a:avLst/>
          </a:prstGeo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8"/>
        <p:cNvGrpSpPr/>
        <p:nvPr/>
      </p:nvGrpSpPr>
      <p:grpSpPr>
        <a:xfrm>
          <a:off x="0" y="0"/>
          <a:ext cx="0" cy="0"/>
          <a:chOff x="0" y="0"/>
          <a:chExt cx="0" cy="0"/>
        </a:xfrm>
      </p:grpSpPr>
      <p:pic>
        <p:nvPicPr>
          <p:cNvPr id="169" name="Google Shape;169;gc8c91dcd85_0_36"/>
          <p:cNvPicPr preferRelativeResize="0"/>
          <p:nvPr/>
        </p:nvPicPr>
        <p:blipFill rotWithShape="1">
          <a:blip r:embed="rId3">
            <a:alphaModFix/>
          </a:blip>
          <a:srcRect/>
          <a:stretch/>
        </p:blipFill>
        <p:spPr>
          <a:xfrm>
            <a:off x="743325" y="1119298"/>
            <a:ext cx="4037575" cy="4037575"/>
          </a:xfrm>
          <a:prstGeom prst="rect">
            <a:avLst/>
          </a:prstGeom>
          <a:noFill/>
          <a:ln>
            <a:noFill/>
          </a:ln>
        </p:spPr>
      </p:pic>
      <p:sp>
        <p:nvSpPr>
          <p:cNvPr id="170" name="Google Shape;170;gc8c91dcd85_0_36"/>
          <p:cNvSpPr txBox="1"/>
          <p:nvPr/>
        </p:nvSpPr>
        <p:spPr>
          <a:xfrm>
            <a:off x="4888350" y="868600"/>
            <a:ext cx="7001400" cy="7418924"/>
          </a:xfrm>
          <a:prstGeom prst="rect">
            <a:avLst/>
          </a:prstGeom>
          <a:noFill/>
          <a:ln>
            <a:noFill/>
          </a:ln>
        </p:spPr>
        <p:txBody>
          <a:bodyPr spcFirstLastPara="1" wrap="square" lIns="91425" tIns="91425" rIns="91425" bIns="91425" anchor="t" anchorCtr="0">
            <a:spAutoFit/>
          </a:bodyPr>
          <a:lstStyle/>
          <a:p>
            <a:pPr marL="0" marR="0" lvl="0" indent="0" algn="ctr" rtl="0">
              <a:lnSpc>
                <a:spcPct val="160000"/>
              </a:lnSpc>
              <a:spcBef>
                <a:spcPts val="0"/>
              </a:spcBef>
              <a:spcAft>
                <a:spcPts val="0"/>
              </a:spcAft>
              <a:buClr>
                <a:srgbClr val="000000"/>
              </a:buClr>
              <a:buSzPts val="1800"/>
              <a:buFont typeface="Arial"/>
              <a:buNone/>
            </a:pPr>
            <a:r>
              <a:rPr lang="en-ZA" sz="1800" b="1" i="0" u="none" strike="noStrike" cap="none" dirty="0">
                <a:solidFill>
                  <a:srgbClr val="FFFFFF"/>
                </a:solidFill>
                <a:latin typeface="Raleway"/>
                <a:ea typeface="Raleway"/>
                <a:cs typeface="Raleway"/>
                <a:sym typeface="Raleway"/>
              </a:rPr>
              <a:t>IN PAIRS, DISCUSS THE FOLLOWING:</a:t>
            </a:r>
            <a:endParaRPr sz="1800" b="1" i="0" u="none" strike="noStrike" cap="none" dirty="0">
              <a:solidFill>
                <a:srgbClr val="FFFFFF"/>
              </a:solidFill>
              <a:latin typeface="Raleway"/>
              <a:ea typeface="Raleway"/>
              <a:cs typeface="Raleway"/>
              <a:sym typeface="Raleway"/>
            </a:endParaRPr>
          </a:p>
          <a:p>
            <a:pPr marL="0" marR="0" lvl="0" indent="0" algn="ctr" rtl="0">
              <a:lnSpc>
                <a:spcPct val="160000"/>
              </a:lnSpc>
              <a:spcBef>
                <a:spcPts val="0"/>
              </a:spcBef>
              <a:spcAft>
                <a:spcPts val="0"/>
              </a:spcAft>
              <a:buClr>
                <a:srgbClr val="000000"/>
              </a:buClr>
              <a:buSzPts val="1800"/>
              <a:buFont typeface="Arial"/>
              <a:buNone/>
            </a:pPr>
            <a:endParaRPr sz="1800" b="1" i="0" u="none" strike="noStrike" cap="none" dirty="0">
              <a:solidFill>
                <a:srgbClr val="FFFFFF"/>
              </a:solidFill>
              <a:latin typeface="Raleway"/>
              <a:ea typeface="Raleway"/>
              <a:cs typeface="Raleway"/>
              <a:sym typeface="Raleway"/>
            </a:endParaRPr>
          </a:p>
          <a:p>
            <a:pPr marL="457200" marR="0" lvl="0" indent="-342900" algn="ctr" rtl="0">
              <a:lnSpc>
                <a:spcPct val="160000"/>
              </a:lnSpc>
              <a:spcBef>
                <a:spcPts val="800"/>
              </a:spcBef>
              <a:spcAft>
                <a:spcPts val="0"/>
              </a:spcAft>
              <a:buClr>
                <a:srgbClr val="FFFFFF"/>
              </a:buClr>
              <a:buSzPts val="1800"/>
              <a:buFont typeface="Raleway"/>
              <a:buAutoNum type="arabicPeriod"/>
            </a:pPr>
            <a:r>
              <a:rPr lang="en-ZA" sz="1800" b="1" i="0" u="none" strike="noStrike" cap="none" dirty="0">
                <a:solidFill>
                  <a:srgbClr val="FFFFFF"/>
                </a:solidFill>
                <a:latin typeface="Raleway"/>
                <a:ea typeface="Raleway"/>
                <a:cs typeface="Raleway"/>
                <a:sym typeface="Raleway"/>
              </a:rPr>
              <a:t>GIVE TWO REASONS WHY THE BILL OF RIGHTS IS SO IMPORTANT? </a:t>
            </a:r>
            <a:br>
              <a:rPr lang="en-ZA" sz="1800" b="1" i="0" u="none" strike="noStrike" cap="none" dirty="0">
                <a:solidFill>
                  <a:srgbClr val="FFFFFF"/>
                </a:solidFill>
                <a:latin typeface="Raleway"/>
                <a:ea typeface="Raleway"/>
                <a:cs typeface="Raleway"/>
                <a:sym typeface="Raleway"/>
              </a:rPr>
            </a:br>
            <a:endParaRPr sz="1800" b="1" i="0" u="none" strike="noStrike" cap="none" dirty="0">
              <a:solidFill>
                <a:srgbClr val="FFFFFF"/>
              </a:solidFill>
              <a:latin typeface="Raleway"/>
              <a:ea typeface="Raleway"/>
              <a:cs typeface="Raleway"/>
              <a:sym typeface="Raleway"/>
            </a:endParaRPr>
          </a:p>
          <a:p>
            <a:pPr marL="457200" marR="0" lvl="0" indent="-342900" algn="ctr" rtl="0">
              <a:lnSpc>
                <a:spcPct val="160000"/>
              </a:lnSpc>
              <a:spcBef>
                <a:spcPts val="0"/>
              </a:spcBef>
              <a:spcAft>
                <a:spcPts val="0"/>
              </a:spcAft>
              <a:buClr>
                <a:srgbClr val="FFFFFF"/>
              </a:buClr>
              <a:buSzPts val="1800"/>
              <a:buFont typeface="Raleway"/>
              <a:buAutoNum type="arabicPeriod"/>
            </a:pPr>
            <a:r>
              <a:rPr lang="en-ZA" sz="1800" b="1" i="0" u="none" strike="noStrike" cap="none" dirty="0">
                <a:solidFill>
                  <a:srgbClr val="FFFFFF"/>
                </a:solidFill>
                <a:latin typeface="Raleway"/>
                <a:ea typeface="Raleway"/>
                <a:cs typeface="Raleway"/>
                <a:sym typeface="Raleway"/>
              </a:rPr>
              <a:t>HOW HAS THE WORK OF ORGANIZATIONS THAT FIGHT FOR HUMAN RIGHTS OF CHILDREN AND WOMEN BEEN IMPACTED BY THE COVID 19 PANDEMIC? </a:t>
            </a:r>
            <a:endParaRPr sz="1800" b="1" i="0" u="none" strike="noStrike" cap="none" dirty="0">
              <a:solidFill>
                <a:srgbClr val="FFFFFF"/>
              </a:solidFill>
              <a:latin typeface="Raleway"/>
              <a:ea typeface="Raleway"/>
              <a:cs typeface="Raleway"/>
              <a:sym typeface="Raleway"/>
            </a:endParaRPr>
          </a:p>
          <a:p>
            <a:pPr marL="457200" marR="0" lvl="0" indent="0" algn="ctr" rtl="0">
              <a:lnSpc>
                <a:spcPct val="160000"/>
              </a:lnSpc>
              <a:spcBef>
                <a:spcPts val="800"/>
              </a:spcBef>
              <a:spcAft>
                <a:spcPts val="0"/>
              </a:spcAft>
              <a:buClr>
                <a:srgbClr val="000000"/>
              </a:buClr>
              <a:buSzPts val="1800"/>
              <a:buFont typeface="Arial"/>
              <a:buNone/>
            </a:pPr>
            <a:endParaRPr sz="1800" b="1" i="0" u="none" strike="noStrike" cap="none" dirty="0">
              <a:solidFill>
                <a:srgbClr val="FFFFFF"/>
              </a:solidFill>
              <a:latin typeface="Raleway"/>
              <a:ea typeface="Raleway"/>
              <a:cs typeface="Raleway"/>
              <a:sym typeface="Raleway"/>
            </a:endParaRPr>
          </a:p>
          <a:p>
            <a:pPr marL="457200" marR="0" lvl="0" indent="0" algn="ctr" rtl="0">
              <a:lnSpc>
                <a:spcPct val="160000"/>
              </a:lnSpc>
              <a:spcBef>
                <a:spcPts val="800"/>
              </a:spcBef>
              <a:spcAft>
                <a:spcPts val="0"/>
              </a:spcAft>
              <a:buClr>
                <a:srgbClr val="000000"/>
              </a:buClr>
              <a:buSzPts val="1800"/>
              <a:buFont typeface="Arial"/>
              <a:buNone/>
            </a:pPr>
            <a:r>
              <a:rPr lang="en-ZA" sz="1800" b="1" i="0" u="none" strike="noStrike" cap="none" dirty="0">
                <a:solidFill>
                  <a:srgbClr val="FFFFFF"/>
                </a:solidFill>
                <a:latin typeface="Raleway"/>
                <a:ea typeface="Raleway"/>
                <a:cs typeface="Raleway"/>
                <a:sym typeface="Raleway"/>
              </a:rPr>
              <a:t>YOU HAVE FIVE MINUTES TO DISCUSS THESE QUESTIONS. PREPARE TO FEEDBACK TO THE CLASS. </a:t>
            </a:r>
            <a:endParaRPr sz="1800" b="0" i="0" u="none" strike="noStrike" cap="none" dirty="0">
              <a:solidFill>
                <a:srgbClr val="FFFFFF"/>
              </a:solidFill>
              <a:latin typeface="Raleway"/>
              <a:ea typeface="Raleway"/>
              <a:cs typeface="Raleway"/>
              <a:sym typeface="Raleway"/>
            </a:endParaRPr>
          </a:p>
          <a:p>
            <a:pPr marL="457200" marR="0" lvl="0" indent="0" algn="ctr" rtl="0">
              <a:lnSpc>
                <a:spcPct val="180000"/>
              </a:lnSpc>
              <a:spcBef>
                <a:spcPts val="1000"/>
              </a:spcBef>
              <a:spcAft>
                <a:spcPts val="0"/>
              </a:spcAft>
              <a:buClr>
                <a:srgbClr val="000000"/>
              </a:buClr>
              <a:buSzPts val="1800"/>
              <a:buFont typeface="Arial"/>
              <a:buNone/>
            </a:pPr>
            <a:endParaRPr sz="1800" b="0" i="0" u="none" strike="noStrike" cap="none" dirty="0">
              <a:solidFill>
                <a:schemeClr val="lt1"/>
              </a:solidFill>
              <a:latin typeface="Raleway"/>
              <a:ea typeface="Raleway"/>
              <a:cs typeface="Raleway"/>
              <a:sym typeface="Raleway"/>
            </a:endParaRPr>
          </a:p>
          <a:p>
            <a:pPr marL="457200" marR="0" lvl="0" indent="0" algn="ctr" rtl="0">
              <a:lnSpc>
                <a:spcPct val="180000"/>
              </a:lnSpc>
              <a:spcBef>
                <a:spcPts val="1000"/>
              </a:spcBef>
              <a:spcAft>
                <a:spcPts val="0"/>
              </a:spcAft>
              <a:buClr>
                <a:srgbClr val="000000"/>
              </a:buClr>
              <a:buSzPts val="2000"/>
              <a:buFont typeface="Arial"/>
              <a:buNone/>
            </a:pPr>
            <a:endParaRPr sz="2000" b="0" i="0" u="none" strike="noStrike" cap="none" dirty="0">
              <a:solidFill>
                <a:srgbClr val="FFFFFF"/>
              </a:solidFill>
              <a:latin typeface="Raleway"/>
              <a:ea typeface="Raleway"/>
              <a:cs typeface="Raleway"/>
              <a:sym typeface="Raleway"/>
            </a:endParaRPr>
          </a:p>
          <a:p>
            <a:pPr marL="0" marR="0" lvl="0" indent="0" algn="ctr" rtl="0">
              <a:lnSpc>
                <a:spcPct val="180000"/>
              </a:lnSpc>
              <a:spcBef>
                <a:spcPts val="1900"/>
              </a:spcBef>
              <a:spcAft>
                <a:spcPts val="0"/>
              </a:spcAft>
              <a:buClr>
                <a:srgbClr val="000000"/>
              </a:buClr>
              <a:buSzPts val="1800"/>
              <a:buFont typeface="Arial"/>
              <a:buNone/>
            </a:pPr>
            <a:endParaRPr sz="1800" b="0" i="1" u="none" strike="noStrike" cap="none" dirty="0">
              <a:solidFill>
                <a:srgbClr val="FFFFFF"/>
              </a:solidFill>
              <a:latin typeface="Raleway"/>
              <a:ea typeface="Raleway"/>
              <a:cs typeface="Raleway"/>
              <a:sym typeface="Raleway"/>
            </a:endParaRPr>
          </a:p>
        </p:txBody>
      </p:sp>
      <p:pic>
        <p:nvPicPr>
          <p:cNvPr id="4" name="image2.png">
            <a:extLst>
              <a:ext uri="{FF2B5EF4-FFF2-40B4-BE49-F238E27FC236}">
                <a16:creationId xmlns:a16="http://schemas.microsoft.com/office/drawing/2014/main" id="{1C3ADFE6-0968-4287-911D-385076D80334}"/>
              </a:ext>
            </a:extLst>
          </p:cNvPr>
          <p:cNvPicPr/>
          <p:nvPr/>
        </p:nvPicPr>
        <p:blipFill>
          <a:blip r:embed="rId4"/>
          <a:srcRect/>
          <a:stretch>
            <a:fillRect/>
          </a:stretch>
        </p:blipFill>
        <p:spPr>
          <a:xfrm>
            <a:off x="11134725" y="0"/>
            <a:ext cx="1057275" cy="377190"/>
          </a:xfrm>
          <a:prstGeom prst="rect">
            <a:avLst/>
          </a:prstGeo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ccd9213c3f_0_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6" name="Google Shape;176;gccd9213c3f_0_0"/>
          <p:cNvSpPr txBox="1"/>
          <p:nvPr/>
        </p:nvSpPr>
        <p:spPr>
          <a:xfrm>
            <a:off x="2489550" y="1937825"/>
            <a:ext cx="7212900" cy="2247300"/>
          </a:xfrm>
          <a:prstGeom prst="rect">
            <a:avLst/>
          </a:prstGeom>
          <a:solidFill>
            <a:srgbClr val="0000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800"/>
              <a:buFont typeface="Arial"/>
              <a:buNone/>
            </a:pPr>
            <a:r>
              <a:rPr lang="en-ZA" sz="2800" b="0" i="0" u="none" strike="noStrike" cap="none">
                <a:solidFill>
                  <a:srgbClr val="FFFFFF"/>
                </a:solidFill>
                <a:latin typeface="Raleway"/>
                <a:ea typeface="Raleway"/>
                <a:cs typeface="Raleway"/>
                <a:sym typeface="Raleway"/>
              </a:rPr>
              <a:t>DEMOCRACY AND HUMAN RIGHTS</a:t>
            </a:r>
            <a:endParaRPr sz="2800" b="0" i="0" u="none" strike="noStrike" cap="none">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500"/>
              <a:buFont typeface="Arial"/>
              <a:buNone/>
            </a:pPr>
            <a:r>
              <a:rPr lang="en-ZA" sz="2500" b="0" i="0" u="none" strike="noStrike" cap="none">
                <a:solidFill>
                  <a:srgbClr val="FFFFFF"/>
                </a:solidFill>
                <a:latin typeface="Raleway"/>
                <a:ea typeface="Raleway"/>
                <a:cs typeface="Raleway"/>
                <a:sym typeface="Raleway"/>
              </a:rPr>
              <a:t>LESSON T</a:t>
            </a:r>
            <a:r>
              <a:rPr lang="en-ZA" sz="2500">
                <a:solidFill>
                  <a:srgbClr val="FFFFFF"/>
                </a:solidFill>
                <a:latin typeface="Raleway"/>
                <a:ea typeface="Raleway"/>
                <a:cs typeface="Raleway"/>
                <a:sym typeface="Raleway"/>
              </a:rPr>
              <a:t>HREE</a:t>
            </a:r>
            <a:endParaRPr sz="2500" b="0" i="0" u="none" strike="noStrike" cap="none">
              <a:solidFill>
                <a:srgbClr val="FFFFFF"/>
              </a:solidFill>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500"/>
              <a:buFont typeface="Arial"/>
              <a:buNone/>
            </a:pPr>
            <a:endParaRPr sz="2500" b="0" i="0" u="none" strike="noStrike" cap="none">
              <a:solidFill>
                <a:srgbClr val="FFFFFF"/>
              </a:solidFill>
              <a:latin typeface="Raleway"/>
              <a:ea typeface="Raleway"/>
              <a:cs typeface="Raleway"/>
              <a:sym typeface="Raleway"/>
            </a:endParaRPr>
          </a:p>
        </p:txBody>
      </p:sp>
      <p:pic>
        <p:nvPicPr>
          <p:cNvPr id="4" name="image2.png">
            <a:extLst>
              <a:ext uri="{FF2B5EF4-FFF2-40B4-BE49-F238E27FC236}">
                <a16:creationId xmlns:a16="http://schemas.microsoft.com/office/drawing/2014/main" id="{BABF3F15-9D12-44EC-82F8-ADD8FE2E4D53}"/>
              </a:ext>
            </a:extLst>
          </p:cNvPr>
          <p:cNvPicPr/>
          <p:nvPr/>
        </p:nvPicPr>
        <p:blipFill>
          <a:blip r:embed="rId4"/>
          <a:srcRect/>
          <a:stretch>
            <a:fillRect/>
          </a:stretch>
        </p:blipFill>
        <p:spPr>
          <a:xfrm>
            <a:off x="11134725" y="-22538"/>
            <a:ext cx="1057275" cy="377190"/>
          </a:xfrm>
          <a:prstGeom prst="rect">
            <a:avLst/>
          </a:prstGeo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0"/>
        <p:cNvGrpSpPr/>
        <p:nvPr/>
      </p:nvGrpSpPr>
      <p:grpSpPr>
        <a:xfrm>
          <a:off x="0" y="0"/>
          <a:ext cx="0" cy="0"/>
          <a:chOff x="0" y="0"/>
          <a:chExt cx="0" cy="0"/>
        </a:xfrm>
      </p:grpSpPr>
      <p:sp>
        <p:nvSpPr>
          <p:cNvPr id="181" name="Google Shape;181;gccd9213c3f_0_5"/>
          <p:cNvSpPr txBox="1"/>
          <p:nvPr/>
        </p:nvSpPr>
        <p:spPr>
          <a:xfrm>
            <a:off x="0" y="394475"/>
            <a:ext cx="12192000" cy="557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ZA" sz="2500" b="1" dirty="0">
                <a:solidFill>
                  <a:srgbClr val="FFFFFF"/>
                </a:solidFill>
                <a:highlight>
                  <a:srgbClr val="000000"/>
                </a:highlight>
              </a:rPr>
              <a:t>BIAS:</a:t>
            </a:r>
            <a:endParaRPr sz="2500" b="1" dirty="0">
              <a:solidFill>
                <a:srgbClr val="FFFFFF"/>
              </a:solidFill>
              <a:highlight>
                <a:srgbClr val="000000"/>
              </a:highlight>
            </a:endParaRPr>
          </a:p>
          <a:p>
            <a:pPr marL="0" lvl="0" indent="0" algn="ctr" rtl="0">
              <a:spcBef>
                <a:spcPts val="0"/>
              </a:spcBef>
              <a:spcAft>
                <a:spcPts val="0"/>
              </a:spcAft>
              <a:buNone/>
            </a:pPr>
            <a:r>
              <a:rPr lang="en-ZA" sz="2500" b="1" dirty="0">
                <a:solidFill>
                  <a:srgbClr val="FFFFFF"/>
                </a:solidFill>
                <a:highlight>
                  <a:srgbClr val="000000"/>
                </a:highlight>
              </a:rPr>
              <a:t>Bias</a:t>
            </a:r>
            <a:r>
              <a:rPr lang="en-ZA" sz="2500" dirty="0">
                <a:solidFill>
                  <a:srgbClr val="FFFFFF"/>
                </a:solidFill>
                <a:highlight>
                  <a:srgbClr val="000000"/>
                </a:highlight>
              </a:rPr>
              <a:t> is a tendency to lean in a certain direction, </a:t>
            </a:r>
            <a:endParaRPr sz="2500" dirty="0">
              <a:solidFill>
                <a:srgbClr val="FFFFFF"/>
              </a:solidFill>
              <a:highlight>
                <a:srgbClr val="000000"/>
              </a:highlight>
            </a:endParaRPr>
          </a:p>
          <a:p>
            <a:pPr marL="0" lvl="0" indent="0" algn="ctr" rtl="0">
              <a:spcBef>
                <a:spcPts val="0"/>
              </a:spcBef>
              <a:spcAft>
                <a:spcPts val="0"/>
              </a:spcAft>
              <a:buNone/>
            </a:pPr>
            <a:r>
              <a:rPr lang="en-ZA" sz="2500" dirty="0">
                <a:solidFill>
                  <a:srgbClr val="FFFFFF"/>
                </a:solidFill>
                <a:highlight>
                  <a:srgbClr val="000000"/>
                </a:highlight>
              </a:rPr>
              <a:t>either in </a:t>
            </a:r>
            <a:r>
              <a:rPr lang="en-ZA" sz="2500" dirty="0" err="1">
                <a:solidFill>
                  <a:srgbClr val="FFFFFF"/>
                </a:solidFill>
                <a:highlight>
                  <a:srgbClr val="000000"/>
                </a:highlight>
              </a:rPr>
              <a:t>favor</a:t>
            </a:r>
            <a:r>
              <a:rPr lang="en-ZA" sz="2500" dirty="0">
                <a:solidFill>
                  <a:srgbClr val="FFFFFF"/>
                </a:solidFill>
                <a:highlight>
                  <a:srgbClr val="000000"/>
                </a:highlight>
              </a:rPr>
              <a:t> of or against a particular thing. </a:t>
            </a:r>
            <a:endParaRPr sz="2500" dirty="0">
              <a:solidFill>
                <a:srgbClr val="FFFFFF"/>
              </a:solidFill>
              <a:highlight>
                <a:srgbClr val="000000"/>
              </a:highlight>
            </a:endParaRPr>
          </a:p>
          <a:p>
            <a:pPr marL="0" lvl="0" indent="0" algn="ctr" rtl="0">
              <a:spcBef>
                <a:spcPts val="0"/>
              </a:spcBef>
              <a:spcAft>
                <a:spcPts val="0"/>
              </a:spcAft>
              <a:buNone/>
            </a:pPr>
            <a:r>
              <a:rPr lang="en-ZA" sz="2500" dirty="0">
                <a:solidFill>
                  <a:srgbClr val="FFFFFF"/>
                </a:solidFill>
                <a:highlight>
                  <a:srgbClr val="000000"/>
                </a:highlight>
              </a:rPr>
              <a:t>To be truly </a:t>
            </a:r>
            <a:r>
              <a:rPr lang="en-ZA" sz="2500" b="1" dirty="0">
                <a:solidFill>
                  <a:srgbClr val="FFFFFF"/>
                </a:solidFill>
                <a:highlight>
                  <a:srgbClr val="000000"/>
                </a:highlight>
              </a:rPr>
              <a:t>biased means</a:t>
            </a:r>
            <a:r>
              <a:rPr lang="en-ZA" sz="2500" dirty="0">
                <a:solidFill>
                  <a:srgbClr val="FFFFFF"/>
                </a:solidFill>
                <a:highlight>
                  <a:srgbClr val="000000"/>
                </a:highlight>
              </a:rPr>
              <a:t> to lack a neutral viewpoint on a particular topic.</a:t>
            </a:r>
            <a:endParaRPr sz="2500" dirty="0">
              <a:solidFill>
                <a:srgbClr val="FFFFFF"/>
              </a:solidFill>
              <a:highlight>
                <a:srgbClr val="000000"/>
              </a:highlight>
            </a:endParaRPr>
          </a:p>
          <a:p>
            <a:pPr marL="0" lvl="0" indent="0" algn="ctr" rtl="0">
              <a:spcBef>
                <a:spcPts val="0"/>
              </a:spcBef>
              <a:spcAft>
                <a:spcPts val="0"/>
              </a:spcAft>
              <a:buNone/>
            </a:pPr>
            <a:endParaRPr sz="2500" dirty="0">
              <a:solidFill>
                <a:srgbClr val="FFFFFF"/>
              </a:solidFill>
              <a:highlight>
                <a:srgbClr val="000000"/>
              </a:highlight>
            </a:endParaRPr>
          </a:p>
          <a:p>
            <a:pPr marL="0" lvl="0" indent="0" algn="ctr" rtl="0">
              <a:spcBef>
                <a:spcPts val="0"/>
              </a:spcBef>
              <a:spcAft>
                <a:spcPts val="0"/>
              </a:spcAft>
              <a:buNone/>
            </a:pPr>
            <a:r>
              <a:rPr lang="en-ZA" sz="2500" dirty="0">
                <a:solidFill>
                  <a:srgbClr val="FFFFFF"/>
                </a:solidFill>
                <a:highlight>
                  <a:srgbClr val="000000"/>
                </a:highlight>
              </a:rPr>
              <a:t>OPPRESSION</a:t>
            </a:r>
            <a:endParaRPr sz="2500" dirty="0">
              <a:solidFill>
                <a:srgbClr val="FFFFFF"/>
              </a:solidFill>
              <a:highlight>
                <a:srgbClr val="000000"/>
              </a:highlight>
            </a:endParaRPr>
          </a:p>
          <a:p>
            <a:pPr marL="0" lvl="0" indent="0" algn="ctr" rtl="0">
              <a:spcBef>
                <a:spcPts val="0"/>
              </a:spcBef>
              <a:spcAft>
                <a:spcPts val="0"/>
              </a:spcAft>
              <a:buNone/>
            </a:pPr>
            <a:r>
              <a:rPr lang="en-ZA" sz="2500" dirty="0">
                <a:solidFill>
                  <a:srgbClr val="FFFFFF"/>
                </a:solidFill>
                <a:highlight>
                  <a:srgbClr val="000000"/>
                </a:highlight>
              </a:rPr>
              <a:t>prolonged cruel or unjust treatment or exercise of authority.</a:t>
            </a:r>
            <a:endParaRPr sz="2500" dirty="0">
              <a:solidFill>
                <a:srgbClr val="FFFFFF"/>
              </a:solidFill>
              <a:highlight>
                <a:srgbClr val="000000"/>
              </a:highlight>
            </a:endParaRPr>
          </a:p>
          <a:p>
            <a:pPr marL="0" lvl="0" indent="0" algn="ctr" rtl="0">
              <a:spcBef>
                <a:spcPts val="0"/>
              </a:spcBef>
              <a:spcAft>
                <a:spcPts val="0"/>
              </a:spcAft>
              <a:buNone/>
            </a:pPr>
            <a:endParaRPr sz="2500" dirty="0">
              <a:solidFill>
                <a:srgbClr val="FFFFFF"/>
              </a:solidFill>
              <a:highlight>
                <a:srgbClr val="000000"/>
              </a:highlight>
            </a:endParaRPr>
          </a:p>
          <a:p>
            <a:pPr marL="0" lvl="0" indent="0" algn="ctr" rtl="0">
              <a:spcBef>
                <a:spcPts val="0"/>
              </a:spcBef>
              <a:spcAft>
                <a:spcPts val="0"/>
              </a:spcAft>
              <a:buNone/>
            </a:pPr>
            <a:endParaRPr sz="2500" dirty="0">
              <a:solidFill>
                <a:srgbClr val="FFFFFF"/>
              </a:solidFill>
              <a:highlight>
                <a:srgbClr val="000000"/>
              </a:highlight>
            </a:endParaRPr>
          </a:p>
          <a:p>
            <a:pPr marL="0" lvl="0" indent="0" algn="ctr" rtl="0">
              <a:spcBef>
                <a:spcPts val="0"/>
              </a:spcBef>
              <a:spcAft>
                <a:spcPts val="0"/>
              </a:spcAft>
              <a:buNone/>
            </a:pPr>
            <a:r>
              <a:rPr lang="en-ZA" sz="2500" dirty="0">
                <a:solidFill>
                  <a:srgbClr val="FFFFFF"/>
                </a:solidFill>
                <a:highlight>
                  <a:srgbClr val="000000"/>
                </a:highlight>
              </a:rPr>
              <a:t>PREJUDICE</a:t>
            </a:r>
            <a:endParaRPr sz="2500" dirty="0">
              <a:solidFill>
                <a:srgbClr val="FFFFFF"/>
              </a:solidFill>
              <a:highlight>
                <a:srgbClr val="000000"/>
              </a:highlight>
            </a:endParaRPr>
          </a:p>
          <a:p>
            <a:pPr marL="0" lvl="0" indent="0" algn="ctr" rtl="0">
              <a:spcBef>
                <a:spcPts val="0"/>
              </a:spcBef>
              <a:spcAft>
                <a:spcPts val="0"/>
              </a:spcAft>
              <a:buNone/>
            </a:pPr>
            <a:r>
              <a:rPr lang="en-ZA" sz="2500" dirty="0">
                <a:solidFill>
                  <a:srgbClr val="FFFFFF"/>
                </a:solidFill>
                <a:highlight>
                  <a:srgbClr val="000000"/>
                </a:highlight>
              </a:rPr>
              <a:t>Prejudice is an unjustified or incorrect attitude (usually negative) towards an individual based solely on the individual's membership of a social group. </a:t>
            </a:r>
            <a:endParaRPr sz="2500" dirty="0">
              <a:solidFill>
                <a:srgbClr val="FFFFFF"/>
              </a:solidFill>
              <a:highlight>
                <a:srgbClr val="000000"/>
              </a:highlight>
            </a:endParaRPr>
          </a:p>
          <a:p>
            <a:pPr marL="0" lvl="0" indent="0" algn="ctr" rtl="0">
              <a:spcBef>
                <a:spcPts val="0"/>
              </a:spcBef>
              <a:spcAft>
                <a:spcPts val="0"/>
              </a:spcAft>
              <a:buNone/>
            </a:pPr>
            <a:r>
              <a:rPr lang="en-ZA" sz="2500" dirty="0">
                <a:solidFill>
                  <a:srgbClr val="FFFFFF"/>
                </a:solidFill>
                <a:highlight>
                  <a:srgbClr val="000000"/>
                </a:highlight>
              </a:rPr>
              <a:t>For example, a person may hold prejudiced views towards a certain </a:t>
            </a:r>
            <a:r>
              <a:rPr lang="en-ZA" sz="2500" b="1" dirty="0">
                <a:solidFill>
                  <a:srgbClr val="FFFFFF"/>
                </a:solidFill>
                <a:highlight>
                  <a:srgbClr val="000000"/>
                </a:highlight>
              </a:rPr>
              <a:t>race</a:t>
            </a:r>
            <a:r>
              <a:rPr lang="en-ZA" sz="2500" dirty="0">
                <a:solidFill>
                  <a:srgbClr val="FFFFFF"/>
                </a:solidFill>
                <a:highlight>
                  <a:srgbClr val="000000"/>
                </a:highlight>
              </a:rPr>
              <a:t> or gender etc. (e.g. sexist).</a:t>
            </a:r>
            <a:endParaRPr sz="2500" dirty="0">
              <a:solidFill>
                <a:srgbClr val="FFFFFF"/>
              </a:solidFill>
              <a:highlight>
                <a:srgbClr val="000000"/>
              </a:highlight>
            </a:endParaRPr>
          </a:p>
        </p:txBody>
      </p:sp>
      <p:pic>
        <p:nvPicPr>
          <p:cNvPr id="3" name="image2.png">
            <a:extLst>
              <a:ext uri="{FF2B5EF4-FFF2-40B4-BE49-F238E27FC236}">
                <a16:creationId xmlns:a16="http://schemas.microsoft.com/office/drawing/2014/main" id="{05F79B2A-CC2F-4F07-947C-F52EF3AAF7AF}"/>
              </a:ext>
            </a:extLst>
          </p:cNvPr>
          <p:cNvPicPr/>
          <p:nvPr/>
        </p:nvPicPr>
        <p:blipFill>
          <a:blip r:embed="rId3"/>
          <a:srcRect/>
          <a:stretch>
            <a:fillRect/>
          </a:stretch>
        </p:blipFill>
        <p:spPr>
          <a:xfrm>
            <a:off x="11134725" y="0"/>
            <a:ext cx="1057275" cy="377190"/>
          </a:xfrm>
          <a:prstGeom prst="rect">
            <a:avLst/>
          </a:prstGeo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c1d6c17c5e_0_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1" name="Google Shape;91;gc1d6c17c5e_0_5"/>
          <p:cNvSpPr txBox="1"/>
          <p:nvPr/>
        </p:nvSpPr>
        <p:spPr>
          <a:xfrm>
            <a:off x="2077100" y="308250"/>
            <a:ext cx="8827500" cy="6074700"/>
          </a:xfrm>
          <a:prstGeom prst="rect">
            <a:avLst/>
          </a:prstGeom>
          <a:solidFill>
            <a:srgbClr val="000000"/>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ZA" sz="1100" b="1" i="0" u="none" strike="noStrike" cap="none">
                <a:solidFill>
                  <a:schemeClr val="dk1"/>
                </a:solidFill>
                <a:latin typeface="Arial"/>
                <a:ea typeface="Arial"/>
                <a:cs typeface="Arial"/>
                <a:sym typeface="Arial"/>
              </a:rPr>
              <a:t>Diversity</a:t>
            </a:r>
            <a:r>
              <a:rPr lang="en-ZA" sz="1100" b="0" i="0" u="none" strike="noStrike" cap="none">
                <a:solidFill>
                  <a:schemeClr val="dk1"/>
                </a:solidFill>
                <a:latin typeface="Arial"/>
                <a:ea typeface="Arial"/>
                <a:cs typeface="Arial"/>
                <a:sym typeface="Arial"/>
              </a:rPr>
              <a:t> means being different.</a:t>
            </a:r>
            <a:endParaRPr sz="25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500"/>
              <a:buFont typeface="Arial"/>
              <a:buNone/>
            </a:pPr>
            <a:r>
              <a:rPr lang="en-ZA" sz="2500" b="1" i="0" u="none" strike="noStrike" cap="none">
                <a:solidFill>
                  <a:srgbClr val="FFFFFF"/>
                </a:solidFill>
                <a:latin typeface="Raleway"/>
                <a:ea typeface="Raleway"/>
                <a:cs typeface="Raleway"/>
                <a:sym typeface="Raleway"/>
              </a:rPr>
              <a:t>DIVERSITY</a:t>
            </a:r>
            <a:br>
              <a:rPr lang="en-ZA" sz="2500" b="1" i="0" u="none" strike="noStrike" cap="none">
                <a:solidFill>
                  <a:srgbClr val="FFFFFF"/>
                </a:solidFill>
                <a:latin typeface="Raleway"/>
                <a:ea typeface="Raleway"/>
                <a:cs typeface="Raleway"/>
                <a:sym typeface="Raleway"/>
              </a:rPr>
            </a:br>
            <a:endParaRPr sz="2500" b="1"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500"/>
              <a:buFont typeface="Arial"/>
              <a:buNone/>
            </a:pPr>
            <a:r>
              <a:rPr lang="en-ZA" sz="2500" b="0" i="0" u="none" strike="noStrike" cap="none">
                <a:solidFill>
                  <a:srgbClr val="FFFFFF"/>
                </a:solidFill>
                <a:latin typeface="Raleway"/>
                <a:ea typeface="Raleway"/>
                <a:cs typeface="Raleway"/>
                <a:sym typeface="Raleway"/>
              </a:rPr>
              <a:t>Diversity means being different. </a:t>
            </a:r>
            <a:endParaRPr sz="2500" b="0" i="0" u="none" strike="noStrike" cap="none">
              <a:solidFill>
                <a:srgbClr val="FFFFFF"/>
              </a:solidFill>
              <a:latin typeface="Raleway"/>
              <a:ea typeface="Raleway"/>
              <a:cs typeface="Raleway"/>
              <a:sym typeface="Raleway"/>
            </a:endParaRPr>
          </a:p>
          <a:p>
            <a:pPr marL="0" marR="0" lvl="0" indent="0" algn="l" rtl="0">
              <a:lnSpc>
                <a:spcPct val="115000"/>
              </a:lnSpc>
              <a:spcBef>
                <a:spcPts val="0"/>
              </a:spcBef>
              <a:spcAft>
                <a:spcPts val="0"/>
              </a:spcAft>
              <a:buClr>
                <a:srgbClr val="000000"/>
              </a:buClr>
              <a:buSzPts val="2500"/>
              <a:buFont typeface="Arial"/>
              <a:buNone/>
            </a:pPr>
            <a:r>
              <a:rPr lang="en-ZA" sz="2500" b="0" i="0" u="none" strike="noStrike" cap="none">
                <a:solidFill>
                  <a:srgbClr val="FFFFFF"/>
                </a:solidFill>
                <a:latin typeface="Raleway"/>
                <a:ea typeface="Raleway"/>
                <a:cs typeface="Raleway"/>
                <a:sym typeface="Raleway"/>
              </a:rPr>
              <a:t>We are different in many ways: </a:t>
            </a:r>
            <a:endParaRPr sz="2500" b="0" i="0" u="none" strike="noStrike" cap="none">
              <a:solidFill>
                <a:srgbClr val="FFFFFF"/>
              </a:solidFill>
              <a:latin typeface="Raleway"/>
              <a:ea typeface="Raleway"/>
              <a:cs typeface="Raleway"/>
              <a:sym typeface="Raleway"/>
            </a:endParaRPr>
          </a:p>
          <a:p>
            <a:pPr marL="685800" marR="0" lvl="0" indent="-387350" algn="l" rtl="0">
              <a:lnSpc>
                <a:spcPct val="115000"/>
              </a:lnSpc>
              <a:spcBef>
                <a:spcPts val="0"/>
              </a:spcBef>
              <a:spcAft>
                <a:spcPts val="0"/>
              </a:spcAft>
              <a:buClr>
                <a:srgbClr val="FFFFFF"/>
              </a:buClr>
              <a:buSzPts val="2500"/>
              <a:buFont typeface="Raleway"/>
              <a:buChar char="-"/>
            </a:pPr>
            <a:r>
              <a:rPr lang="en-ZA" sz="2500" b="0" i="0" u="none" strike="noStrike" cap="none">
                <a:solidFill>
                  <a:srgbClr val="FFFFFF"/>
                </a:solidFill>
                <a:latin typeface="Raleway"/>
                <a:ea typeface="Raleway"/>
                <a:cs typeface="Raleway"/>
                <a:sym typeface="Raleway"/>
              </a:rPr>
              <a:t>Religion and belief system</a:t>
            </a:r>
            <a:endParaRPr sz="2500" b="0" i="0" u="none" strike="noStrike" cap="none">
              <a:solidFill>
                <a:srgbClr val="FFFFFF"/>
              </a:solidFill>
              <a:latin typeface="Raleway"/>
              <a:ea typeface="Raleway"/>
              <a:cs typeface="Raleway"/>
              <a:sym typeface="Raleway"/>
            </a:endParaRPr>
          </a:p>
          <a:p>
            <a:pPr marL="685800" marR="0" lvl="0" indent="-387350" algn="l" rtl="0">
              <a:lnSpc>
                <a:spcPct val="115000"/>
              </a:lnSpc>
              <a:spcBef>
                <a:spcPts val="0"/>
              </a:spcBef>
              <a:spcAft>
                <a:spcPts val="0"/>
              </a:spcAft>
              <a:buClr>
                <a:srgbClr val="FFFFFF"/>
              </a:buClr>
              <a:buSzPts val="2500"/>
              <a:buFont typeface="Raleway"/>
              <a:buChar char="-"/>
            </a:pPr>
            <a:r>
              <a:rPr lang="en-ZA" sz="2500" b="0" i="0" u="none" strike="noStrike" cap="none">
                <a:solidFill>
                  <a:srgbClr val="FFFFFF"/>
                </a:solidFill>
                <a:latin typeface="Raleway"/>
                <a:ea typeface="Raleway"/>
                <a:cs typeface="Raleway"/>
                <a:sym typeface="Raleway"/>
              </a:rPr>
              <a:t>Race</a:t>
            </a:r>
            <a:endParaRPr sz="2500" b="0" i="0" u="none" strike="noStrike" cap="none">
              <a:solidFill>
                <a:srgbClr val="FFFFFF"/>
              </a:solidFill>
              <a:latin typeface="Raleway"/>
              <a:ea typeface="Raleway"/>
              <a:cs typeface="Raleway"/>
              <a:sym typeface="Raleway"/>
            </a:endParaRPr>
          </a:p>
          <a:p>
            <a:pPr marL="685800" marR="0" lvl="0" indent="-387350" algn="l" rtl="0">
              <a:lnSpc>
                <a:spcPct val="115000"/>
              </a:lnSpc>
              <a:spcBef>
                <a:spcPts val="0"/>
              </a:spcBef>
              <a:spcAft>
                <a:spcPts val="0"/>
              </a:spcAft>
              <a:buClr>
                <a:srgbClr val="FFFFFF"/>
              </a:buClr>
              <a:buSzPts val="2500"/>
              <a:buFont typeface="Raleway"/>
              <a:buChar char="-"/>
            </a:pPr>
            <a:r>
              <a:rPr lang="en-ZA" sz="2500" b="0" i="0" u="none" strike="noStrike" cap="none">
                <a:solidFill>
                  <a:srgbClr val="FFFFFF"/>
                </a:solidFill>
                <a:latin typeface="Raleway"/>
                <a:ea typeface="Raleway"/>
                <a:cs typeface="Raleway"/>
                <a:sym typeface="Raleway"/>
              </a:rPr>
              <a:t>Language</a:t>
            </a:r>
            <a:endParaRPr sz="2500" b="0" i="0" u="none" strike="noStrike" cap="none">
              <a:solidFill>
                <a:srgbClr val="FFFFFF"/>
              </a:solidFill>
              <a:latin typeface="Raleway"/>
              <a:ea typeface="Raleway"/>
              <a:cs typeface="Raleway"/>
              <a:sym typeface="Raleway"/>
            </a:endParaRPr>
          </a:p>
          <a:p>
            <a:pPr marL="685800" marR="0" lvl="0" indent="-387350" algn="l" rtl="0">
              <a:lnSpc>
                <a:spcPct val="115000"/>
              </a:lnSpc>
              <a:spcBef>
                <a:spcPts val="0"/>
              </a:spcBef>
              <a:spcAft>
                <a:spcPts val="0"/>
              </a:spcAft>
              <a:buClr>
                <a:srgbClr val="FFFFFF"/>
              </a:buClr>
              <a:buSzPts val="2500"/>
              <a:buFont typeface="Raleway"/>
              <a:buChar char="-"/>
            </a:pPr>
            <a:r>
              <a:rPr lang="en-ZA" sz="2500" b="0" i="0" u="none" strike="noStrike" cap="none">
                <a:solidFill>
                  <a:srgbClr val="FFFFFF"/>
                </a:solidFill>
                <a:latin typeface="Raleway"/>
                <a:ea typeface="Raleway"/>
                <a:cs typeface="Raleway"/>
                <a:sym typeface="Raleway"/>
              </a:rPr>
              <a:t>Gender</a:t>
            </a:r>
            <a:endParaRPr sz="2500" b="0" i="0" u="none" strike="noStrike" cap="none">
              <a:solidFill>
                <a:srgbClr val="FFFFFF"/>
              </a:solidFill>
              <a:latin typeface="Raleway"/>
              <a:ea typeface="Raleway"/>
              <a:cs typeface="Raleway"/>
              <a:sym typeface="Raleway"/>
            </a:endParaRPr>
          </a:p>
          <a:p>
            <a:pPr marL="685800" marR="0" lvl="0" indent="-387350" algn="l" rtl="0">
              <a:lnSpc>
                <a:spcPct val="115000"/>
              </a:lnSpc>
              <a:spcBef>
                <a:spcPts val="0"/>
              </a:spcBef>
              <a:spcAft>
                <a:spcPts val="0"/>
              </a:spcAft>
              <a:buClr>
                <a:srgbClr val="FFFFFF"/>
              </a:buClr>
              <a:buSzPts val="2500"/>
              <a:buFont typeface="Raleway"/>
              <a:buChar char="-"/>
            </a:pPr>
            <a:r>
              <a:rPr lang="en-ZA" sz="2500" b="0" i="0" u="none" strike="noStrike" cap="none">
                <a:solidFill>
                  <a:srgbClr val="FFFFFF"/>
                </a:solidFill>
                <a:latin typeface="Raleway"/>
                <a:ea typeface="Raleway"/>
                <a:cs typeface="Raleway"/>
                <a:sym typeface="Raleway"/>
              </a:rPr>
              <a:t>Age</a:t>
            </a:r>
            <a:endParaRPr sz="2500" b="0" i="0" u="none" strike="noStrike" cap="none">
              <a:solidFill>
                <a:srgbClr val="FFFFFF"/>
              </a:solidFill>
              <a:latin typeface="Raleway"/>
              <a:ea typeface="Raleway"/>
              <a:cs typeface="Raleway"/>
              <a:sym typeface="Raleway"/>
            </a:endParaRPr>
          </a:p>
          <a:p>
            <a:pPr marL="685800" marR="0" lvl="0" indent="-387350" algn="l" rtl="0">
              <a:lnSpc>
                <a:spcPct val="115000"/>
              </a:lnSpc>
              <a:spcBef>
                <a:spcPts val="0"/>
              </a:spcBef>
              <a:spcAft>
                <a:spcPts val="0"/>
              </a:spcAft>
              <a:buClr>
                <a:srgbClr val="FFFFFF"/>
              </a:buClr>
              <a:buSzPts val="2500"/>
              <a:buFont typeface="Raleway"/>
              <a:buChar char="-"/>
            </a:pPr>
            <a:r>
              <a:rPr lang="en-ZA" sz="2500" b="0" i="0" u="none" strike="noStrike" cap="none">
                <a:solidFill>
                  <a:srgbClr val="FFFFFF"/>
                </a:solidFill>
                <a:latin typeface="Raleway"/>
                <a:ea typeface="Raleway"/>
                <a:cs typeface="Raleway"/>
                <a:sym typeface="Raleway"/>
              </a:rPr>
              <a:t>Health status</a:t>
            </a:r>
            <a:endParaRPr sz="2500" b="0" i="0" u="none" strike="noStrike" cap="none">
              <a:solidFill>
                <a:srgbClr val="FFFFFF"/>
              </a:solidFill>
              <a:latin typeface="Raleway"/>
              <a:ea typeface="Raleway"/>
              <a:cs typeface="Raleway"/>
              <a:sym typeface="Raleway"/>
            </a:endParaRPr>
          </a:p>
          <a:p>
            <a:pPr marL="685800" marR="0" lvl="0" indent="-387350" algn="l" rtl="0">
              <a:lnSpc>
                <a:spcPct val="115000"/>
              </a:lnSpc>
              <a:spcBef>
                <a:spcPts val="0"/>
              </a:spcBef>
              <a:spcAft>
                <a:spcPts val="0"/>
              </a:spcAft>
              <a:buClr>
                <a:srgbClr val="FFFFFF"/>
              </a:buClr>
              <a:buSzPts val="2500"/>
              <a:buFont typeface="Raleway"/>
              <a:buChar char="-"/>
            </a:pPr>
            <a:r>
              <a:rPr lang="en-ZA" sz="2500" b="0" i="0" u="none" strike="noStrike" cap="none">
                <a:solidFill>
                  <a:srgbClr val="FFFFFF"/>
                </a:solidFill>
                <a:latin typeface="Raleway"/>
                <a:ea typeface="Raleway"/>
                <a:cs typeface="Raleway"/>
                <a:sym typeface="Raleway"/>
              </a:rPr>
              <a:t>Place of birth</a:t>
            </a:r>
            <a:endParaRPr sz="2500" b="0" i="0" u="none" strike="noStrike" cap="none">
              <a:solidFill>
                <a:srgbClr val="FFFFFF"/>
              </a:solidFill>
              <a:latin typeface="Raleway"/>
              <a:ea typeface="Raleway"/>
              <a:cs typeface="Raleway"/>
              <a:sym typeface="Raleway"/>
            </a:endParaRPr>
          </a:p>
          <a:p>
            <a:pPr marL="685800" marR="0" lvl="0" indent="-387350" algn="l" rtl="0">
              <a:lnSpc>
                <a:spcPct val="115000"/>
              </a:lnSpc>
              <a:spcBef>
                <a:spcPts val="0"/>
              </a:spcBef>
              <a:spcAft>
                <a:spcPts val="0"/>
              </a:spcAft>
              <a:buClr>
                <a:srgbClr val="FFFFFF"/>
              </a:buClr>
              <a:buSzPts val="2500"/>
              <a:buFont typeface="Raleway"/>
              <a:buChar char="-"/>
            </a:pPr>
            <a:r>
              <a:rPr lang="en-ZA" sz="2500" b="0" i="0" u="none" strike="noStrike" cap="none">
                <a:solidFill>
                  <a:srgbClr val="FFFFFF"/>
                </a:solidFill>
                <a:latin typeface="Raleway"/>
                <a:ea typeface="Raleway"/>
                <a:cs typeface="Raleway"/>
                <a:sym typeface="Raleway"/>
              </a:rPr>
              <a:t>Culture</a:t>
            </a:r>
            <a:endParaRPr sz="2500" b="0" i="0" u="none" strike="noStrike" cap="none">
              <a:solidFill>
                <a:srgbClr val="FFFFFF"/>
              </a:solidFill>
              <a:latin typeface="Raleway"/>
              <a:ea typeface="Raleway"/>
              <a:cs typeface="Raleway"/>
              <a:sym typeface="Raleway"/>
            </a:endParaRPr>
          </a:p>
          <a:p>
            <a:pPr marL="685800" marR="0" lvl="0" indent="-387350" algn="l" rtl="0">
              <a:lnSpc>
                <a:spcPct val="115000"/>
              </a:lnSpc>
              <a:spcBef>
                <a:spcPts val="0"/>
              </a:spcBef>
              <a:spcAft>
                <a:spcPts val="0"/>
              </a:spcAft>
              <a:buClr>
                <a:srgbClr val="FFFFFF"/>
              </a:buClr>
              <a:buSzPts val="2500"/>
              <a:buFont typeface="Raleway"/>
              <a:buChar char="-"/>
            </a:pPr>
            <a:r>
              <a:rPr lang="en-ZA" sz="2500" b="0" i="0" u="none" strike="noStrike" cap="none">
                <a:solidFill>
                  <a:srgbClr val="FFFFFF"/>
                </a:solidFill>
                <a:latin typeface="Raleway"/>
                <a:ea typeface="Raleway"/>
                <a:cs typeface="Raleway"/>
                <a:sym typeface="Raleway"/>
              </a:rPr>
              <a:t>Where you stay, etc.</a:t>
            </a:r>
            <a:endParaRPr sz="2500" b="0" i="0" u="none" strike="noStrike" cap="none">
              <a:solidFill>
                <a:srgbClr val="FFFFFF"/>
              </a:solidFill>
              <a:latin typeface="Raleway"/>
              <a:ea typeface="Raleway"/>
              <a:cs typeface="Raleway"/>
              <a:sym typeface="Raleway"/>
            </a:endParaRPr>
          </a:p>
        </p:txBody>
      </p:sp>
      <p:pic>
        <p:nvPicPr>
          <p:cNvPr id="92" name="Google Shape;92;gc1d6c17c5e_0_5"/>
          <p:cNvPicPr preferRelativeResize="0"/>
          <p:nvPr/>
        </p:nvPicPr>
        <p:blipFill rotWithShape="1">
          <a:blip r:embed="rId4">
            <a:alphaModFix/>
          </a:blip>
          <a:srcRect/>
          <a:stretch/>
        </p:blipFill>
        <p:spPr>
          <a:xfrm>
            <a:off x="6892250" y="483475"/>
            <a:ext cx="3822175" cy="5509300"/>
          </a:xfrm>
          <a:prstGeom prst="rect">
            <a:avLst/>
          </a:prstGeom>
          <a:noFill/>
          <a:ln>
            <a:noFill/>
          </a:ln>
        </p:spPr>
      </p:pic>
      <p:pic>
        <p:nvPicPr>
          <p:cNvPr id="5" name="image2.png">
            <a:extLst>
              <a:ext uri="{FF2B5EF4-FFF2-40B4-BE49-F238E27FC236}">
                <a16:creationId xmlns:a16="http://schemas.microsoft.com/office/drawing/2014/main" id="{C234D630-4815-4447-9FAB-309AF6D7A61C}"/>
              </a:ext>
            </a:extLst>
          </p:cNvPr>
          <p:cNvPicPr/>
          <p:nvPr/>
        </p:nvPicPr>
        <p:blipFill>
          <a:blip r:embed="rId5"/>
          <a:srcRect/>
          <a:stretch>
            <a:fillRect/>
          </a:stretch>
        </p:blipFill>
        <p:spPr>
          <a:xfrm>
            <a:off x="11134725" y="-843"/>
            <a:ext cx="1057275" cy="377190"/>
          </a:xfrm>
          <a:prstGeom prst="rect">
            <a:avLst/>
          </a:prstGeo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gc1d6c17c5e_0_11"/>
          <p:cNvPicPr preferRelativeResize="0"/>
          <p:nvPr/>
        </p:nvPicPr>
        <p:blipFill rotWithShape="1">
          <a:blip r:embed="rId3">
            <a:alphaModFix/>
          </a:blip>
          <a:srcRect/>
          <a:stretch/>
        </p:blipFill>
        <p:spPr>
          <a:xfrm>
            <a:off x="0" y="0"/>
            <a:ext cx="12030501" cy="6858000"/>
          </a:xfrm>
          <a:prstGeom prst="rect">
            <a:avLst/>
          </a:prstGeom>
          <a:noFill/>
          <a:ln>
            <a:noFill/>
          </a:ln>
        </p:spPr>
      </p:pic>
      <p:sp>
        <p:nvSpPr>
          <p:cNvPr id="98" name="Google Shape;98;gc1d6c17c5e_0_11"/>
          <p:cNvSpPr txBox="1"/>
          <p:nvPr/>
        </p:nvSpPr>
        <p:spPr>
          <a:xfrm>
            <a:off x="174925" y="147300"/>
            <a:ext cx="3324000" cy="6563400"/>
          </a:xfrm>
          <a:prstGeom prst="rect">
            <a:avLst/>
          </a:prstGeom>
          <a:solidFill>
            <a:srgbClr val="000000"/>
          </a:solid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800"/>
              <a:buFont typeface="Arial"/>
              <a:buNone/>
            </a:pPr>
            <a:endParaRPr sz="2800" b="0" i="0" u="none" strike="noStrike" cap="none">
              <a:solidFill>
                <a:srgbClr val="FFFFFF"/>
              </a:solidFill>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800"/>
              <a:buFont typeface="Arial"/>
              <a:buNone/>
            </a:pPr>
            <a:r>
              <a:rPr lang="en-ZA" sz="2800" b="1" i="0" u="none" strike="noStrike" cap="none">
                <a:solidFill>
                  <a:srgbClr val="FFFFFF"/>
                </a:solidFill>
                <a:latin typeface="Raleway"/>
                <a:ea typeface="Raleway"/>
                <a:cs typeface="Raleway"/>
                <a:sym typeface="Raleway"/>
              </a:rPr>
              <a:t>Discrimination </a:t>
            </a:r>
            <a:r>
              <a:rPr lang="en-ZA" sz="2800" b="0" i="0" u="none" strike="noStrike" cap="none">
                <a:solidFill>
                  <a:srgbClr val="FFFFFF"/>
                </a:solidFill>
                <a:latin typeface="Raleway"/>
                <a:ea typeface="Raleway"/>
                <a:cs typeface="Raleway"/>
                <a:sym typeface="Raleway"/>
              </a:rPr>
              <a:t>means  to treat people unfairly and differently. Discrimination denies people their rights, power and privileges. To discriminate is to violate human rights.</a:t>
            </a:r>
            <a:endParaRPr sz="2800" b="0" i="0" u="none" strike="noStrike" cap="none">
              <a:solidFill>
                <a:srgbClr val="FFFFFF"/>
              </a:solidFill>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800"/>
              <a:buFont typeface="Arial"/>
              <a:buNone/>
            </a:pPr>
            <a:endParaRPr sz="2800" b="0" i="0" u="none" strike="noStrike" cap="none">
              <a:solidFill>
                <a:srgbClr val="FFFFFF"/>
              </a:solidFill>
              <a:latin typeface="Raleway"/>
              <a:ea typeface="Raleway"/>
              <a:cs typeface="Raleway"/>
              <a:sym typeface="Raleway"/>
            </a:endParaRPr>
          </a:p>
        </p:txBody>
      </p:sp>
      <p:pic>
        <p:nvPicPr>
          <p:cNvPr id="99" name="Google Shape;99;gc1d6c17c5e_0_11"/>
          <p:cNvPicPr preferRelativeResize="0"/>
          <p:nvPr/>
        </p:nvPicPr>
        <p:blipFill rotWithShape="1">
          <a:blip r:embed="rId4">
            <a:alphaModFix/>
          </a:blip>
          <a:srcRect/>
          <a:stretch/>
        </p:blipFill>
        <p:spPr>
          <a:xfrm>
            <a:off x="3498925" y="147300"/>
            <a:ext cx="8693075" cy="6446600"/>
          </a:xfrm>
          <a:prstGeom prst="rect">
            <a:avLst/>
          </a:prstGeom>
          <a:noFill/>
          <a:ln>
            <a:noFill/>
          </a:ln>
        </p:spPr>
      </p:pic>
      <p:pic>
        <p:nvPicPr>
          <p:cNvPr id="5" name="image2.png">
            <a:extLst>
              <a:ext uri="{FF2B5EF4-FFF2-40B4-BE49-F238E27FC236}">
                <a16:creationId xmlns:a16="http://schemas.microsoft.com/office/drawing/2014/main" id="{B81C6432-4EE0-45A0-8D1A-7CE43D44FF2A}"/>
              </a:ext>
            </a:extLst>
          </p:cNvPr>
          <p:cNvPicPr/>
          <p:nvPr/>
        </p:nvPicPr>
        <p:blipFill>
          <a:blip r:embed="rId5"/>
          <a:srcRect/>
          <a:stretch>
            <a:fillRect/>
          </a:stretch>
        </p:blipFill>
        <p:spPr>
          <a:xfrm>
            <a:off x="11134725" y="0"/>
            <a:ext cx="1057275" cy="377190"/>
          </a:xfrm>
          <a:prstGeom prst="rect">
            <a:avLst/>
          </a:prstGeo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gc1d6c17c5e_0_23"/>
          <p:cNvPicPr preferRelativeResize="0"/>
          <p:nvPr/>
        </p:nvPicPr>
        <p:blipFill rotWithShape="1">
          <a:blip r:embed="rId3">
            <a:alphaModFix/>
          </a:blip>
          <a:srcRect/>
          <a:stretch/>
        </p:blipFill>
        <p:spPr>
          <a:xfrm>
            <a:off x="0" y="0"/>
            <a:ext cx="12030501" cy="6858000"/>
          </a:xfrm>
          <a:prstGeom prst="rect">
            <a:avLst/>
          </a:prstGeom>
          <a:noFill/>
          <a:ln>
            <a:noFill/>
          </a:ln>
        </p:spPr>
      </p:pic>
      <p:sp>
        <p:nvSpPr>
          <p:cNvPr id="105" name="Google Shape;105;gc1d6c17c5e_0_23"/>
          <p:cNvSpPr txBox="1"/>
          <p:nvPr/>
        </p:nvSpPr>
        <p:spPr>
          <a:xfrm>
            <a:off x="201850" y="154025"/>
            <a:ext cx="5829300" cy="5139838"/>
          </a:xfrm>
          <a:prstGeom prst="rect">
            <a:avLst/>
          </a:prstGeom>
          <a:solidFill>
            <a:srgbClr val="000000"/>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endParaRPr sz="2800" b="0" i="0" u="none" strike="noStrike" cap="none">
              <a:solidFill>
                <a:srgbClr val="FFFFFF"/>
              </a:solidFill>
              <a:highlight>
                <a:srgbClr val="000000"/>
              </a:highlight>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800"/>
              <a:buFont typeface="Arial"/>
              <a:buNone/>
            </a:pPr>
            <a:r>
              <a:rPr lang="en-ZA" sz="2800" b="1" i="0" u="none" strike="noStrike" cap="none">
                <a:solidFill>
                  <a:srgbClr val="FFFFFF"/>
                </a:solidFill>
                <a:highlight>
                  <a:srgbClr val="000000"/>
                </a:highlight>
                <a:latin typeface="Raleway"/>
                <a:ea typeface="Raleway"/>
                <a:cs typeface="Raleway"/>
                <a:sym typeface="Raleway"/>
              </a:rPr>
              <a:t>Violation of human rights: </a:t>
            </a:r>
            <a:endParaRPr sz="2800" b="1" i="0" u="none" strike="noStrike" cap="none">
              <a:solidFill>
                <a:srgbClr val="FFFFFF"/>
              </a:solidFill>
              <a:highlight>
                <a:srgbClr val="000000"/>
              </a:highlight>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800"/>
              <a:buFont typeface="Arial"/>
              <a:buNone/>
            </a:pPr>
            <a:endParaRPr sz="2800" b="0" i="0" u="none" strike="noStrike" cap="none">
              <a:solidFill>
                <a:srgbClr val="FFFFFF"/>
              </a:solidFill>
              <a:highlight>
                <a:srgbClr val="000000"/>
              </a:highlight>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2800"/>
              <a:buFont typeface="Arial"/>
              <a:buNone/>
            </a:pPr>
            <a:r>
              <a:rPr lang="en-ZA" sz="2800" b="0" i="0" u="none" strike="noStrike" cap="none">
                <a:solidFill>
                  <a:srgbClr val="FFFFFF"/>
                </a:solidFill>
                <a:highlight>
                  <a:srgbClr val="000000"/>
                </a:highlight>
                <a:latin typeface="Raleway"/>
                <a:ea typeface="Raleway"/>
                <a:cs typeface="Raleway"/>
                <a:sym typeface="Raleway"/>
              </a:rPr>
              <a:t>To violate the human rights is to deny individuals their fundamental rights. It is, in a sense, to treat them as if they are less than human and undeserving of respect and dignity.</a:t>
            </a:r>
            <a:endParaRPr sz="2800" b="0" i="0" u="none" strike="noStrike" cap="none">
              <a:solidFill>
                <a:srgbClr val="FFFFFF"/>
              </a:solidFill>
              <a:highlight>
                <a:srgbClr val="000000"/>
              </a:highlight>
              <a:latin typeface="Raleway"/>
              <a:ea typeface="Raleway"/>
              <a:cs typeface="Raleway"/>
              <a:sym typeface="Raleway"/>
            </a:endParaRPr>
          </a:p>
          <a:p>
            <a:pPr marL="0" marR="0" lvl="0" indent="0" algn="l" rtl="0">
              <a:lnSpc>
                <a:spcPct val="115000"/>
              </a:lnSpc>
              <a:spcBef>
                <a:spcPts val="0"/>
              </a:spcBef>
              <a:spcAft>
                <a:spcPts val="0"/>
              </a:spcAft>
              <a:buClr>
                <a:schemeClr val="dk1"/>
              </a:buClr>
              <a:buSzPts val="1100"/>
              <a:buFont typeface="Arial"/>
              <a:buNone/>
            </a:pPr>
            <a:endParaRPr sz="2800" b="0" i="0" u="none" strike="noStrike" cap="none">
              <a:solidFill>
                <a:srgbClr val="FFFFFF"/>
              </a:solidFill>
              <a:highlight>
                <a:srgbClr val="000000"/>
              </a:highlight>
              <a:latin typeface="Raleway"/>
              <a:ea typeface="Raleway"/>
              <a:cs typeface="Raleway"/>
              <a:sym typeface="Raleway"/>
            </a:endParaRPr>
          </a:p>
        </p:txBody>
      </p:sp>
      <p:pic>
        <p:nvPicPr>
          <p:cNvPr id="106" name="Google Shape;106;gc1d6c17c5e_0_23"/>
          <p:cNvPicPr preferRelativeResize="0"/>
          <p:nvPr/>
        </p:nvPicPr>
        <p:blipFill rotWithShape="1">
          <a:blip r:embed="rId4">
            <a:alphaModFix/>
          </a:blip>
          <a:srcRect/>
          <a:stretch/>
        </p:blipFill>
        <p:spPr>
          <a:xfrm>
            <a:off x="6778825" y="308049"/>
            <a:ext cx="5413175" cy="6549951"/>
          </a:xfrm>
          <a:prstGeom prst="rect">
            <a:avLst/>
          </a:prstGeom>
          <a:noFill/>
          <a:ln>
            <a:noFill/>
          </a:ln>
        </p:spPr>
      </p:pic>
      <p:pic>
        <p:nvPicPr>
          <p:cNvPr id="5" name="image2.png">
            <a:extLst>
              <a:ext uri="{FF2B5EF4-FFF2-40B4-BE49-F238E27FC236}">
                <a16:creationId xmlns:a16="http://schemas.microsoft.com/office/drawing/2014/main" id="{A34F2A72-2304-434D-A18E-FB999D57260C}"/>
              </a:ext>
            </a:extLst>
          </p:cNvPr>
          <p:cNvPicPr/>
          <p:nvPr/>
        </p:nvPicPr>
        <p:blipFill>
          <a:blip r:embed="rId5"/>
          <a:srcRect/>
          <a:stretch>
            <a:fillRect/>
          </a:stretch>
        </p:blipFill>
        <p:spPr>
          <a:xfrm>
            <a:off x="11134725" y="0"/>
            <a:ext cx="1057275" cy="377190"/>
          </a:xfrm>
          <a:prstGeom prst="rect">
            <a:avLst/>
          </a:prstGeo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0"/>
        <p:cNvGrpSpPr/>
        <p:nvPr/>
      </p:nvGrpSpPr>
      <p:grpSpPr>
        <a:xfrm>
          <a:off x="0" y="0"/>
          <a:ext cx="0" cy="0"/>
          <a:chOff x="0" y="0"/>
          <a:chExt cx="0" cy="0"/>
        </a:xfrm>
      </p:grpSpPr>
      <p:graphicFrame>
        <p:nvGraphicFramePr>
          <p:cNvPr id="111" name="Google Shape;111;gcc98a1d650_0_0"/>
          <p:cNvGraphicFramePr/>
          <p:nvPr/>
        </p:nvGraphicFramePr>
        <p:xfrm>
          <a:off x="829188" y="1763950"/>
          <a:ext cx="10607125" cy="2579181"/>
        </p:xfrm>
        <a:graphic>
          <a:graphicData uri="http://schemas.openxmlformats.org/drawingml/2006/table">
            <a:tbl>
              <a:tblPr bandRow="1">
                <a:noFill/>
                <a:tableStyleId>{BCCF3CCF-D429-43C1-96AD-39481952030B}</a:tableStyleId>
              </a:tblPr>
              <a:tblGrid>
                <a:gridCol w="2649100">
                  <a:extLst>
                    <a:ext uri="{9D8B030D-6E8A-4147-A177-3AD203B41FA5}">
                      <a16:colId xmlns:a16="http://schemas.microsoft.com/office/drawing/2014/main" val="20000"/>
                    </a:ext>
                  </a:extLst>
                </a:gridCol>
                <a:gridCol w="7958025">
                  <a:extLst>
                    <a:ext uri="{9D8B030D-6E8A-4147-A177-3AD203B41FA5}">
                      <a16:colId xmlns:a16="http://schemas.microsoft.com/office/drawing/2014/main" val="20001"/>
                    </a:ext>
                  </a:extLst>
                </a:gridCol>
              </a:tblGrid>
              <a:tr h="580925">
                <a:tc>
                  <a:txBody>
                    <a:bodyPr/>
                    <a:lstStyle/>
                    <a:p>
                      <a:pPr marL="0" marR="0" lvl="0" indent="0" algn="l" rtl="0">
                        <a:lnSpc>
                          <a:spcPct val="107916"/>
                        </a:lnSpc>
                        <a:spcBef>
                          <a:spcPts val="0"/>
                        </a:spcBef>
                        <a:spcAft>
                          <a:spcPts val="0"/>
                        </a:spcAft>
                        <a:buClr>
                          <a:srgbClr val="000000"/>
                        </a:buClr>
                        <a:buSzPts val="2700"/>
                        <a:buFont typeface="Arial"/>
                        <a:buNone/>
                      </a:pPr>
                      <a:r>
                        <a:rPr lang="en-ZA" sz="2700" u="none" strike="noStrike" cap="none">
                          <a:solidFill>
                            <a:srgbClr val="FFFFFF"/>
                          </a:solidFill>
                          <a:highlight>
                            <a:srgbClr val="000000"/>
                          </a:highlight>
                          <a:latin typeface="Raleway"/>
                          <a:ea typeface="Raleway"/>
                          <a:cs typeface="Raleway"/>
                          <a:sym typeface="Raleway"/>
                        </a:rPr>
                        <a:t>Prejudice</a:t>
                      </a:r>
                      <a:endParaRPr sz="2700" u="none" strike="noStrike" cap="none">
                        <a:solidFill>
                          <a:srgbClr val="FFFFFF"/>
                        </a:solidFill>
                        <a:highlight>
                          <a:srgbClr val="000000"/>
                        </a:highlight>
                        <a:latin typeface="Raleway"/>
                        <a:ea typeface="Raleway"/>
                        <a:cs typeface="Raleway"/>
                        <a:sym typeface="Raleway"/>
                      </a:endParaRPr>
                    </a:p>
                  </a:txBody>
                  <a:tcPr marL="73025" marR="73025" marT="0" marB="0"/>
                </a:tc>
                <a:tc>
                  <a:txBody>
                    <a:bodyPr/>
                    <a:lstStyle/>
                    <a:p>
                      <a:pPr marL="0" marR="0" lvl="0" indent="0" algn="l" rtl="0">
                        <a:lnSpc>
                          <a:spcPct val="107916"/>
                        </a:lnSpc>
                        <a:spcBef>
                          <a:spcPts val="0"/>
                        </a:spcBef>
                        <a:spcAft>
                          <a:spcPts val="0"/>
                        </a:spcAft>
                        <a:buClr>
                          <a:srgbClr val="000000"/>
                        </a:buClr>
                        <a:buSzPts val="2700"/>
                        <a:buFont typeface="Arial"/>
                        <a:buNone/>
                      </a:pPr>
                      <a:r>
                        <a:rPr lang="en-ZA" sz="2700" u="none" strike="noStrike" cap="none">
                          <a:solidFill>
                            <a:srgbClr val="FFFFFF"/>
                          </a:solidFill>
                          <a:highlight>
                            <a:srgbClr val="000000"/>
                          </a:highlight>
                          <a:latin typeface="Raleway"/>
                          <a:ea typeface="Raleway"/>
                          <a:cs typeface="Raleway"/>
                          <a:sym typeface="Raleway"/>
                        </a:rPr>
                        <a:t>A preconceived opinion that is not based on reason or actual experience.</a:t>
                      </a:r>
                      <a:endParaRPr sz="2700" u="none" strike="noStrike" cap="none">
                        <a:solidFill>
                          <a:srgbClr val="FFFFFF"/>
                        </a:solidFill>
                        <a:highlight>
                          <a:srgbClr val="000000"/>
                        </a:highlight>
                        <a:latin typeface="Raleway"/>
                        <a:ea typeface="Raleway"/>
                        <a:cs typeface="Raleway"/>
                        <a:sym typeface="Raleway"/>
                      </a:endParaRPr>
                    </a:p>
                  </a:txBody>
                  <a:tcPr marL="73025" marR="73025" marT="0" marB="0"/>
                </a:tc>
                <a:extLst>
                  <a:ext uri="{0D108BD9-81ED-4DB2-BD59-A6C34878D82A}">
                    <a16:rowId xmlns:a16="http://schemas.microsoft.com/office/drawing/2014/main" val="10000"/>
                  </a:ext>
                </a:extLst>
              </a:tr>
              <a:tr h="580925">
                <a:tc>
                  <a:txBody>
                    <a:bodyPr/>
                    <a:lstStyle/>
                    <a:p>
                      <a:pPr marL="0" marR="0" lvl="0" indent="0" algn="l" rtl="0">
                        <a:lnSpc>
                          <a:spcPct val="107916"/>
                        </a:lnSpc>
                        <a:spcBef>
                          <a:spcPts val="0"/>
                        </a:spcBef>
                        <a:spcAft>
                          <a:spcPts val="0"/>
                        </a:spcAft>
                        <a:buClr>
                          <a:srgbClr val="000000"/>
                        </a:buClr>
                        <a:buSzPts val="2700"/>
                        <a:buFont typeface="Arial"/>
                        <a:buNone/>
                      </a:pPr>
                      <a:r>
                        <a:rPr lang="en-ZA" sz="2700" u="none" strike="noStrike" cap="none">
                          <a:solidFill>
                            <a:srgbClr val="FFFFFF"/>
                          </a:solidFill>
                          <a:latin typeface="Raleway"/>
                          <a:ea typeface="Raleway"/>
                          <a:cs typeface="Raleway"/>
                          <a:sym typeface="Raleway"/>
                        </a:rPr>
                        <a:t>Racism</a:t>
                      </a:r>
                      <a:endParaRPr sz="2700" u="none" strike="noStrike" cap="none">
                        <a:solidFill>
                          <a:srgbClr val="FFFFFF"/>
                        </a:solidFill>
                        <a:latin typeface="Raleway"/>
                        <a:ea typeface="Raleway"/>
                        <a:cs typeface="Raleway"/>
                        <a:sym typeface="Raleway"/>
                      </a:endParaRPr>
                    </a:p>
                  </a:txBody>
                  <a:tcPr marL="73025" marR="73025" marT="0" marB="0"/>
                </a:tc>
                <a:tc>
                  <a:txBody>
                    <a:bodyPr/>
                    <a:lstStyle/>
                    <a:p>
                      <a:pPr marL="0" marR="0" lvl="0" indent="0" algn="l" rtl="0">
                        <a:lnSpc>
                          <a:spcPct val="107916"/>
                        </a:lnSpc>
                        <a:spcBef>
                          <a:spcPts val="0"/>
                        </a:spcBef>
                        <a:spcAft>
                          <a:spcPts val="0"/>
                        </a:spcAft>
                        <a:buClr>
                          <a:srgbClr val="000000"/>
                        </a:buClr>
                        <a:buSzPts val="2700"/>
                        <a:buFont typeface="Arial"/>
                        <a:buNone/>
                      </a:pPr>
                      <a:r>
                        <a:rPr lang="en-ZA" sz="2700" u="none" strike="noStrike" cap="none">
                          <a:solidFill>
                            <a:srgbClr val="FFFFFF"/>
                          </a:solidFill>
                          <a:latin typeface="Raleway"/>
                          <a:ea typeface="Raleway"/>
                          <a:cs typeface="Raleway"/>
                          <a:sym typeface="Raleway"/>
                        </a:rPr>
                        <a:t>To discriminate against someone because of their race</a:t>
                      </a:r>
                      <a:endParaRPr sz="2700" u="none" strike="noStrike" cap="none">
                        <a:solidFill>
                          <a:srgbClr val="FFFFFF"/>
                        </a:solidFill>
                        <a:latin typeface="Raleway"/>
                        <a:ea typeface="Raleway"/>
                        <a:cs typeface="Raleway"/>
                        <a:sym typeface="Raleway"/>
                      </a:endParaRPr>
                    </a:p>
                  </a:txBody>
                  <a:tcPr marL="73025" marR="73025" marT="0" marB="0"/>
                </a:tc>
                <a:extLst>
                  <a:ext uri="{0D108BD9-81ED-4DB2-BD59-A6C34878D82A}">
                    <a16:rowId xmlns:a16="http://schemas.microsoft.com/office/drawing/2014/main" val="10001"/>
                  </a:ext>
                </a:extLst>
              </a:tr>
              <a:tr h="580925">
                <a:tc>
                  <a:txBody>
                    <a:bodyPr/>
                    <a:lstStyle/>
                    <a:p>
                      <a:pPr marL="0" marR="0" lvl="0" indent="0" algn="l" rtl="0">
                        <a:lnSpc>
                          <a:spcPct val="107916"/>
                        </a:lnSpc>
                        <a:spcBef>
                          <a:spcPts val="0"/>
                        </a:spcBef>
                        <a:spcAft>
                          <a:spcPts val="0"/>
                        </a:spcAft>
                        <a:buClr>
                          <a:srgbClr val="000000"/>
                        </a:buClr>
                        <a:buSzPts val="2700"/>
                        <a:buFont typeface="Arial"/>
                        <a:buNone/>
                      </a:pPr>
                      <a:r>
                        <a:rPr lang="en-ZA" sz="2700" u="none" strike="noStrike" cap="none">
                          <a:solidFill>
                            <a:srgbClr val="FFFFFF"/>
                          </a:solidFill>
                          <a:latin typeface="Raleway"/>
                          <a:ea typeface="Raleway"/>
                          <a:cs typeface="Raleway"/>
                          <a:sym typeface="Raleway"/>
                        </a:rPr>
                        <a:t>Bias</a:t>
                      </a:r>
                      <a:endParaRPr sz="2700" u="none" strike="noStrike" cap="none">
                        <a:solidFill>
                          <a:srgbClr val="FFFFFF"/>
                        </a:solidFill>
                        <a:latin typeface="Raleway"/>
                        <a:ea typeface="Raleway"/>
                        <a:cs typeface="Raleway"/>
                        <a:sym typeface="Raleway"/>
                      </a:endParaRPr>
                    </a:p>
                  </a:txBody>
                  <a:tcPr marL="73025" marR="73025" marT="0" marB="0"/>
                </a:tc>
                <a:tc>
                  <a:txBody>
                    <a:bodyPr/>
                    <a:lstStyle/>
                    <a:p>
                      <a:pPr marL="0" marR="0" lvl="0" indent="0" algn="l" rtl="0">
                        <a:lnSpc>
                          <a:spcPct val="107916"/>
                        </a:lnSpc>
                        <a:spcBef>
                          <a:spcPts val="0"/>
                        </a:spcBef>
                        <a:spcAft>
                          <a:spcPts val="0"/>
                        </a:spcAft>
                        <a:buClr>
                          <a:srgbClr val="000000"/>
                        </a:buClr>
                        <a:buSzPts val="2700"/>
                        <a:buFont typeface="Arial"/>
                        <a:buNone/>
                      </a:pPr>
                      <a:r>
                        <a:rPr lang="en-ZA" sz="2700" u="none" strike="noStrike" cap="none">
                          <a:solidFill>
                            <a:srgbClr val="FFFFFF"/>
                          </a:solidFill>
                          <a:latin typeface="Raleway"/>
                          <a:ea typeface="Raleway"/>
                          <a:cs typeface="Raleway"/>
                          <a:sym typeface="Raleway"/>
                        </a:rPr>
                        <a:t>To give someone or a group unfair preference or favour them unfairly</a:t>
                      </a:r>
                      <a:endParaRPr sz="2700" u="none" strike="noStrike" cap="none">
                        <a:solidFill>
                          <a:srgbClr val="FFFFFF"/>
                        </a:solidFill>
                        <a:latin typeface="Raleway"/>
                        <a:ea typeface="Raleway"/>
                        <a:cs typeface="Raleway"/>
                        <a:sym typeface="Raleway"/>
                      </a:endParaRPr>
                    </a:p>
                  </a:txBody>
                  <a:tcPr marL="73025" marR="73025" marT="0" marB="0"/>
                </a:tc>
                <a:extLst>
                  <a:ext uri="{0D108BD9-81ED-4DB2-BD59-A6C34878D82A}">
                    <a16:rowId xmlns:a16="http://schemas.microsoft.com/office/drawing/2014/main" val="10002"/>
                  </a:ext>
                </a:extLst>
              </a:tr>
            </a:tbl>
          </a:graphicData>
        </a:graphic>
      </p:graphicFrame>
      <p:sp>
        <p:nvSpPr>
          <p:cNvPr id="112" name="Google Shape;112;gcc98a1d650_0_0"/>
          <p:cNvSpPr txBox="1"/>
          <p:nvPr/>
        </p:nvSpPr>
        <p:spPr>
          <a:xfrm>
            <a:off x="13" y="447650"/>
            <a:ext cx="12265500" cy="585000"/>
          </a:xfrm>
          <a:prstGeom prst="rect">
            <a:avLst/>
          </a:prstGeom>
          <a:noFill/>
          <a:ln>
            <a:noFill/>
          </a:ln>
        </p:spPr>
        <p:txBody>
          <a:bodyPr spcFirstLastPara="1" wrap="square" lIns="91425" tIns="91425" rIns="91425" bIns="91425" anchor="t" anchorCtr="0">
            <a:spAutoFit/>
          </a:bodyPr>
          <a:lstStyle/>
          <a:p>
            <a:pPr marL="457200" marR="0" lvl="0" indent="0" algn="ctr" rtl="0">
              <a:lnSpc>
                <a:spcPct val="180000"/>
              </a:lnSpc>
              <a:spcBef>
                <a:spcPts val="1000"/>
              </a:spcBef>
              <a:spcAft>
                <a:spcPts val="0"/>
              </a:spcAft>
              <a:buClr>
                <a:srgbClr val="000000"/>
              </a:buClr>
              <a:buSzPts val="2600"/>
              <a:buFont typeface="Arial"/>
              <a:buNone/>
            </a:pPr>
            <a:r>
              <a:rPr lang="en-ZA" sz="2600" b="1" i="0" u="none" strike="noStrike" cap="none">
                <a:solidFill>
                  <a:schemeClr val="lt1"/>
                </a:solidFill>
                <a:latin typeface="Raleway"/>
                <a:ea typeface="Raleway"/>
                <a:cs typeface="Raleway"/>
                <a:sym typeface="Raleway"/>
              </a:rPr>
              <a:t>OTHER IMPORTANT CONCEPTS FOR THIS LESSON SERIES</a:t>
            </a:r>
            <a:endParaRPr sz="2600" b="1" i="0" u="none" strike="noStrike" cap="none">
              <a:solidFill>
                <a:schemeClr val="lt1"/>
              </a:solidFill>
              <a:latin typeface="Raleway"/>
              <a:ea typeface="Raleway"/>
              <a:cs typeface="Raleway"/>
              <a:sym typeface="Raleway"/>
            </a:endParaRPr>
          </a:p>
        </p:txBody>
      </p:sp>
      <p:pic>
        <p:nvPicPr>
          <p:cNvPr id="4" name="image2.png">
            <a:extLst>
              <a:ext uri="{FF2B5EF4-FFF2-40B4-BE49-F238E27FC236}">
                <a16:creationId xmlns:a16="http://schemas.microsoft.com/office/drawing/2014/main" id="{A3238E10-31E7-437C-BB26-C632F87C59EF}"/>
              </a:ext>
            </a:extLst>
          </p:cNvPr>
          <p:cNvPicPr/>
          <p:nvPr/>
        </p:nvPicPr>
        <p:blipFill>
          <a:blip r:embed="rId3"/>
          <a:srcRect/>
          <a:stretch>
            <a:fillRect/>
          </a:stretch>
        </p:blipFill>
        <p:spPr>
          <a:xfrm>
            <a:off x="11134725" y="0"/>
            <a:ext cx="1057275" cy="377190"/>
          </a:xfrm>
          <a:prstGeom prst="rect">
            <a:avLst/>
          </a:prstGeo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6"/>
        <p:cNvGrpSpPr/>
        <p:nvPr/>
      </p:nvGrpSpPr>
      <p:grpSpPr>
        <a:xfrm>
          <a:off x="0" y="0"/>
          <a:ext cx="0" cy="0"/>
          <a:chOff x="0" y="0"/>
          <a:chExt cx="0" cy="0"/>
        </a:xfrm>
      </p:grpSpPr>
      <p:pic>
        <p:nvPicPr>
          <p:cNvPr id="117" name="Google Shape;117;gc8c91dcd85_0_63"/>
          <p:cNvPicPr preferRelativeResize="0"/>
          <p:nvPr/>
        </p:nvPicPr>
        <p:blipFill rotWithShape="1">
          <a:blip r:embed="rId3">
            <a:alphaModFix/>
          </a:blip>
          <a:srcRect/>
          <a:stretch/>
        </p:blipFill>
        <p:spPr>
          <a:xfrm>
            <a:off x="504950" y="228113"/>
            <a:ext cx="11003050" cy="6401775"/>
          </a:xfrm>
          <a:prstGeom prst="rect">
            <a:avLst/>
          </a:prstGeom>
          <a:noFill/>
          <a:ln>
            <a:noFill/>
          </a:ln>
        </p:spPr>
      </p:pic>
      <p:sp>
        <p:nvSpPr>
          <p:cNvPr id="118" name="Google Shape;118;gc8c91dcd85_0_63"/>
          <p:cNvSpPr txBox="1"/>
          <p:nvPr/>
        </p:nvSpPr>
        <p:spPr>
          <a:xfrm>
            <a:off x="6822200" y="1575750"/>
            <a:ext cx="61956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200"/>
              <a:buFont typeface="Arial"/>
              <a:buNone/>
            </a:pPr>
            <a:r>
              <a:rPr lang="en-ZA" sz="4200" b="1" i="0" u="none" strike="noStrike" cap="none" dirty="0">
                <a:solidFill>
                  <a:srgbClr val="FFFFFF"/>
                </a:solidFill>
                <a:latin typeface="Calibri"/>
                <a:ea typeface="Calibri"/>
                <a:cs typeface="Calibri"/>
                <a:sym typeface="Calibri"/>
              </a:rPr>
              <a:t>LGBTQI</a:t>
            </a:r>
            <a:endParaRPr sz="4200" b="1" i="0" u="none" strike="noStrike" cap="none" dirty="0">
              <a:solidFill>
                <a:srgbClr val="FFFFFF"/>
              </a:solidFill>
              <a:latin typeface="Calibri"/>
              <a:ea typeface="Calibri"/>
              <a:cs typeface="Calibri"/>
              <a:sym typeface="Calibri"/>
            </a:endParaRPr>
          </a:p>
        </p:txBody>
      </p:sp>
      <p:pic>
        <p:nvPicPr>
          <p:cNvPr id="4" name="image2.png">
            <a:extLst>
              <a:ext uri="{FF2B5EF4-FFF2-40B4-BE49-F238E27FC236}">
                <a16:creationId xmlns:a16="http://schemas.microsoft.com/office/drawing/2014/main" id="{3803E7B6-DA47-49AE-8076-941E7DD2B55E}"/>
              </a:ext>
            </a:extLst>
          </p:cNvPr>
          <p:cNvPicPr/>
          <p:nvPr/>
        </p:nvPicPr>
        <p:blipFill>
          <a:blip r:embed="rId4"/>
          <a:srcRect/>
          <a:stretch>
            <a:fillRect/>
          </a:stretch>
        </p:blipFill>
        <p:spPr>
          <a:xfrm>
            <a:off x="11158412" y="0"/>
            <a:ext cx="1057275" cy="377190"/>
          </a:xfrm>
          <a:prstGeom prst="rect">
            <a:avLst/>
          </a:prstGeo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2"/>
        <p:cNvGrpSpPr/>
        <p:nvPr/>
      </p:nvGrpSpPr>
      <p:grpSpPr>
        <a:xfrm>
          <a:off x="0" y="0"/>
          <a:ext cx="0" cy="0"/>
          <a:chOff x="0" y="0"/>
          <a:chExt cx="0" cy="0"/>
        </a:xfrm>
      </p:grpSpPr>
      <p:sp>
        <p:nvSpPr>
          <p:cNvPr id="123" name="Google Shape;123;gcc98a1d650_0_12"/>
          <p:cNvSpPr txBox="1"/>
          <p:nvPr/>
        </p:nvSpPr>
        <p:spPr>
          <a:xfrm>
            <a:off x="0" y="0"/>
            <a:ext cx="12192000" cy="6376331"/>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300"/>
              <a:buFont typeface="Arial"/>
              <a:buNone/>
            </a:pPr>
            <a:r>
              <a:rPr lang="en-ZA" sz="2300" b="0" i="0" u="none" strike="noStrike" cap="none" dirty="0">
                <a:solidFill>
                  <a:srgbClr val="FFFFFF"/>
                </a:solidFill>
                <a:latin typeface="Arial"/>
                <a:ea typeface="Arial"/>
                <a:cs typeface="Arial"/>
                <a:sym typeface="Arial"/>
              </a:rPr>
              <a:t>LESBIAN, GAY AND BISEXUAL</a:t>
            </a:r>
            <a:endParaRPr sz="2300" b="0" i="0" u="none" strike="noStrike" cap="none" dirty="0">
              <a:solidFill>
                <a:srgbClr val="FFFFFF"/>
              </a:solidFill>
              <a:latin typeface="Arial"/>
              <a:ea typeface="Arial"/>
              <a:cs typeface="Arial"/>
              <a:sym typeface="Arial"/>
            </a:endParaRPr>
          </a:p>
          <a:p>
            <a:pPr marL="0" marR="0" lvl="0" indent="0" algn="ctr" rtl="0">
              <a:lnSpc>
                <a:spcPct val="115000"/>
              </a:lnSpc>
              <a:spcBef>
                <a:spcPts val="1200"/>
              </a:spcBef>
              <a:spcAft>
                <a:spcPts val="0"/>
              </a:spcAft>
              <a:buClr>
                <a:srgbClr val="000000"/>
              </a:buClr>
              <a:buSzPts val="2300"/>
              <a:buFont typeface="Arial"/>
              <a:buNone/>
            </a:pPr>
            <a:endParaRPr sz="2300" b="0" i="0" u="none" strike="noStrike" cap="none" dirty="0">
              <a:solidFill>
                <a:srgbClr val="FFFFFF"/>
              </a:solidFill>
              <a:latin typeface="Arial"/>
              <a:ea typeface="Arial"/>
              <a:cs typeface="Arial"/>
              <a:sym typeface="Arial"/>
            </a:endParaRPr>
          </a:p>
          <a:p>
            <a:pPr marL="0" marR="0" lvl="0" indent="0" algn="ctr" rtl="0">
              <a:lnSpc>
                <a:spcPct val="115000"/>
              </a:lnSpc>
              <a:spcBef>
                <a:spcPts val="1200"/>
              </a:spcBef>
              <a:spcAft>
                <a:spcPts val="0"/>
              </a:spcAft>
              <a:buClr>
                <a:srgbClr val="000000"/>
              </a:buClr>
              <a:buSzPts val="2300"/>
              <a:buFont typeface="Arial"/>
              <a:buNone/>
            </a:pPr>
            <a:r>
              <a:rPr lang="en-ZA" sz="2300" b="0" i="0" u="none" strike="noStrike" cap="none" dirty="0">
                <a:solidFill>
                  <a:srgbClr val="FFFFFF"/>
                </a:solidFill>
                <a:latin typeface="Arial"/>
                <a:ea typeface="Arial"/>
                <a:cs typeface="Arial"/>
                <a:sym typeface="Arial"/>
              </a:rPr>
              <a:t>T</a:t>
            </a:r>
            <a:r>
              <a:rPr lang="en-ZA" sz="2700" b="0" i="0" u="none" strike="noStrike" cap="none" dirty="0">
                <a:solidFill>
                  <a:srgbClr val="FFFFFF"/>
                </a:solidFill>
                <a:latin typeface="Raleway"/>
                <a:ea typeface="Raleway"/>
                <a:cs typeface="Raleway"/>
                <a:sym typeface="Raleway"/>
              </a:rPr>
              <a:t>he L, G, and B refer to sexual orientation, </a:t>
            </a:r>
            <a:br>
              <a:rPr lang="en-ZA" sz="2700" b="0" i="0" u="none" strike="noStrike" cap="none" dirty="0">
                <a:solidFill>
                  <a:srgbClr val="FFFFFF"/>
                </a:solidFill>
                <a:latin typeface="Raleway"/>
                <a:ea typeface="Raleway"/>
                <a:cs typeface="Raleway"/>
                <a:sym typeface="Raleway"/>
              </a:rPr>
            </a:br>
            <a:r>
              <a:rPr lang="en-ZA" sz="2700" b="0" i="0" u="none" strike="noStrike" cap="none" dirty="0">
                <a:solidFill>
                  <a:srgbClr val="FFFFFF"/>
                </a:solidFill>
                <a:latin typeface="Raleway"/>
                <a:ea typeface="Raleway"/>
                <a:cs typeface="Raleway"/>
                <a:sym typeface="Raleway"/>
              </a:rPr>
              <a:t>who a person feels romantically and/or sexually attracted to. </a:t>
            </a:r>
            <a:br>
              <a:rPr lang="en-ZA" sz="2700" b="0" i="0" u="none" strike="noStrike" cap="none" dirty="0">
                <a:solidFill>
                  <a:srgbClr val="FFFFFF"/>
                </a:solidFill>
                <a:latin typeface="Raleway"/>
                <a:ea typeface="Raleway"/>
                <a:cs typeface="Raleway"/>
                <a:sym typeface="Raleway"/>
              </a:rPr>
            </a:br>
            <a:endParaRPr sz="2700" b="0" i="0" u="none" strike="noStrike" cap="none" dirty="0">
              <a:solidFill>
                <a:srgbClr val="FFFFFF"/>
              </a:solidFill>
              <a:latin typeface="Raleway"/>
              <a:ea typeface="Raleway"/>
              <a:cs typeface="Raleway"/>
              <a:sym typeface="Raleway"/>
            </a:endParaRPr>
          </a:p>
          <a:p>
            <a:pPr marL="0" marR="0" lvl="0" indent="0" algn="ctr" rtl="0">
              <a:lnSpc>
                <a:spcPct val="115000"/>
              </a:lnSpc>
              <a:spcBef>
                <a:spcPts val="1200"/>
              </a:spcBef>
              <a:spcAft>
                <a:spcPts val="0"/>
              </a:spcAft>
              <a:buClr>
                <a:srgbClr val="000000"/>
              </a:buClr>
              <a:buSzPts val="2700"/>
              <a:buFont typeface="Arial"/>
              <a:buNone/>
            </a:pPr>
            <a:r>
              <a:rPr lang="en-ZA" sz="2700" b="0" i="0" u="none" strike="noStrike" cap="none" dirty="0">
                <a:solidFill>
                  <a:srgbClr val="FFFFFF"/>
                </a:solidFill>
                <a:latin typeface="Raleway"/>
                <a:ea typeface="Raleway"/>
                <a:cs typeface="Raleway"/>
                <a:sym typeface="Raleway"/>
              </a:rPr>
              <a:t>Lesbian = a woman who is sexually attracted to other women.</a:t>
            </a:r>
            <a:br>
              <a:rPr lang="en-ZA" sz="2700" b="0" i="0" u="none" strike="noStrike" cap="none" dirty="0">
                <a:solidFill>
                  <a:srgbClr val="FFFFFF"/>
                </a:solidFill>
                <a:latin typeface="Raleway"/>
                <a:ea typeface="Raleway"/>
                <a:cs typeface="Raleway"/>
                <a:sym typeface="Raleway"/>
              </a:rPr>
            </a:br>
            <a:endParaRPr sz="2700" b="0" i="0" u="none" strike="noStrike" cap="none" dirty="0">
              <a:solidFill>
                <a:srgbClr val="FFFFFF"/>
              </a:solidFill>
              <a:latin typeface="Raleway"/>
              <a:ea typeface="Raleway"/>
              <a:cs typeface="Raleway"/>
              <a:sym typeface="Raleway"/>
            </a:endParaRPr>
          </a:p>
          <a:p>
            <a:pPr marL="0" marR="0" lvl="0" indent="0" algn="ctr" rtl="0">
              <a:lnSpc>
                <a:spcPct val="115000"/>
              </a:lnSpc>
              <a:spcBef>
                <a:spcPts val="1200"/>
              </a:spcBef>
              <a:spcAft>
                <a:spcPts val="0"/>
              </a:spcAft>
              <a:buClr>
                <a:srgbClr val="000000"/>
              </a:buClr>
              <a:buSzPts val="2700"/>
              <a:buFont typeface="Arial"/>
              <a:buNone/>
            </a:pPr>
            <a:r>
              <a:rPr lang="en-ZA" sz="2700" b="0" i="0" u="none" strike="noStrike" cap="none" dirty="0">
                <a:solidFill>
                  <a:srgbClr val="FFFFFF"/>
                </a:solidFill>
                <a:latin typeface="Raleway"/>
                <a:ea typeface="Raleway"/>
                <a:cs typeface="Raleway"/>
                <a:sym typeface="Raleway"/>
              </a:rPr>
              <a:t>Gay = a man who is sexually attracted to other men. </a:t>
            </a:r>
            <a:br>
              <a:rPr lang="en-ZA" sz="2700" b="0" i="0" u="none" strike="noStrike" cap="none" dirty="0">
                <a:solidFill>
                  <a:srgbClr val="FFFFFF"/>
                </a:solidFill>
                <a:latin typeface="Raleway"/>
                <a:ea typeface="Raleway"/>
                <a:cs typeface="Raleway"/>
                <a:sym typeface="Raleway"/>
              </a:rPr>
            </a:br>
            <a:endParaRPr sz="2700" b="0" i="0" u="none" strike="noStrike" cap="none" dirty="0">
              <a:solidFill>
                <a:srgbClr val="FFFFFF"/>
              </a:solidFill>
              <a:latin typeface="Raleway"/>
              <a:ea typeface="Raleway"/>
              <a:cs typeface="Raleway"/>
              <a:sym typeface="Raleway"/>
            </a:endParaRPr>
          </a:p>
          <a:p>
            <a:pPr marL="0" marR="0" lvl="0" indent="0" algn="ctr" rtl="0">
              <a:lnSpc>
                <a:spcPct val="115000"/>
              </a:lnSpc>
              <a:spcBef>
                <a:spcPts val="1200"/>
              </a:spcBef>
              <a:spcAft>
                <a:spcPts val="0"/>
              </a:spcAft>
              <a:buClr>
                <a:srgbClr val="000000"/>
              </a:buClr>
              <a:buSzPts val="2700"/>
              <a:buFont typeface="Arial"/>
              <a:buNone/>
            </a:pPr>
            <a:r>
              <a:rPr lang="en-ZA" sz="2700" b="0" i="0" u="none" strike="noStrike" cap="none" dirty="0">
                <a:solidFill>
                  <a:srgbClr val="FFFFFF"/>
                </a:solidFill>
                <a:latin typeface="Raleway"/>
                <a:ea typeface="Raleway"/>
                <a:cs typeface="Raleway"/>
                <a:sym typeface="Raleway"/>
              </a:rPr>
              <a:t>Bisexual = a man/woman who is sexually attracted to both genders. </a:t>
            </a:r>
            <a:endParaRPr sz="2700" b="0" i="0" u="none" strike="noStrike" cap="none" dirty="0">
              <a:solidFill>
                <a:srgbClr val="FFFFFF"/>
              </a:solidFill>
              <a:latin typeface="Raleway"/>
              <a:ea typeface="Raleway"/>
              <a:cs typeface="Raleway"/>
              <a:sym typeface="Raleway"/>
            </a:endParaRPr>
          </a:p>
          <a:p>
            <a:pPr marL="0" marR="0" lvl="0" indent="0" algn="ctr" rtl="0">
              <a:lnSpc>
                <a:spcPct val="115000"/>
              </a:lnSpc>
              <a:spcBef>
                <a:spcPts val="1200"/>
              </a:spcBef>
              <a:spcAft>
                <a:spcPts val="1200"/>
              </a:spcAft>
              <a:buClr>
                <a:srgbClr val="000000"/>
              </a:buClr>
              <a:buSzPts val="2700"/>
              <a:buFont typeface="Arial"/>
              <a:buNone/>
            </a:pPr>
            <a:endParaRPr sz="2700" b="0" i="0" u="none" strike="noStrike" cap="none" dirty="0">
              <a:solidFill>
                <a:srgbClr val="FFFFFF"/>
              </a:solidFill>
              <a:latin typeface="Raleway"/>
              <a:ea typeface="Raleway"/>
              <a:cs typeface="Raleway"/>
              <a:sym typeface="Raleway"/>
            </a:endParaRPr>
          </a:p>
        </p:txBody>
      </p:sp>
      <p:pic>
        <p:nvPicPr>
          <p:cNvPr id="3" name="image2.png">
            <a:extLst>
              <a:ext uri="{FF2B5EF4-FFF2-40B4-BE49-F238E27FC236}">
                <a16:creationId xmlns:a16="http://schemas.microsoft.com/office/drawing/2014/main" id="{5508271D-C64D-4948-8E88-AFB36D2CFC28}"/>
              </a:ext>
            </a:extLst>
          </p:cNvPr>
          <p:cNvPicPr/>
          <p:nvPr/>
        </p:nvPicPr>
        <p:blipFill>
          <a:blip r:embed="rId3"/>
          <a:srcRect/>
          <a:stretch>
            <a:fillRect/>
          </a:stretch>
        </p:blipFill>
        <p:spPr>
          <a:xfrm>
            <a:off x="11134725" y="-22538"/>
            <a:ext cx="1057275" cy="377190"/>
          </a:xfrm>
          <a:prstGeom prst="rect">
            <a:avLst/>
          </a:prstGeo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7"/>
        <p:cNvGrpSpPr/>
        <p:nvPr/>
      </p:nvGrpSpPr>
      <p:grpSpPr>
        <a:xfrm>
          <a:off x="0" y="0"/>
          <a:ext cx="0" cy="0"/>
          <a:chOff x="0" y="0"/>
          <a:chExt cx="0" cy="0"/>
        </a:xfrm>
      </p:grpSpPr>
      <p:sp>
        <p:nvSpPr>
          <p:cNvPr id="128" name="Google Shape;128;gc8c91dcd85_0_50"/>
          <p:cNvSpPr txBox="1"/>
          <p:nvPr/>
        </p:nvSpPr>
        <p:spPr>
          <a:xfrm>
            <a:off x="859500" y="161150"/>
            <a:ext cx="10636200" cy="6468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300"/>
              <a:buFont typeface="Arial"/>
              <a:buNone/>
            </a:pPr>
            <a:r>
              <a:rPr lang="en-ZA" sz="2300" b="0" i="0" u="none" strike="noStrike" cap="none">
                <a:solidFill>
                  <a:srgbClr val="FFFFFF"/>
                </a:solidFill>
                <a:latin typeface="Raleway"/>
                <a:ea typeface="Raleway"/>
                <a:cs typeface="Raleway"/>
                <a:sym typeface="Raleway"/>
              </a:rPr>
              <a:t>TRANS</a:t>
            </a:r>
            <a:br>
              <a:rPr lang="en-ZA" sz="2300" b="0" i="0" u="none" strike="noStrike" cap="none">
                <a:solidFill>
                  <a:srgbClr val="FFFFFF"/>
                </a:solidFill>
                <a:latin typeface="Raleway"/>
                <a:ea typeface="Raleway"/>
                <a:cs typeface="Raleway"/>
                <a:sym typeface="Raleway"/>
              </a:rPr>
            </a:br>
            <a:r>
              <a:rPr lang="en-ZA" sz="2300" b="0" i="0" u="none" strike="noStrike" cap="none">
                <a:solidFill>
                  <a:srgbClr val="FFFFFF"/>
                </a:solidFill>
                <a:latin typeface="Raleway"/>
                <a:ea typeface="Raleway"/>
                <a:cs typeface="Raleway"/>
                <a:sym typeface="Raleway"/>
              </a:rPr>
              <a:t>The T refers to gender identity and expression.</a:t>
            </a:r>
            <a:endParaRPr sz="2300" b="0" i="0" u="none" strike="noStrike" cap="none">
              <a:solidFill>
                <a:srgbClr val="FFFFFF"/>
              </a:solidFill>
              <a:latin typeface="Raleway"/>
              <a:ea typeface="Raleway"/>
              <a:cs typeface="Raleway"/>
              <a:sym typeface="Raleway"/>
            </a:endParaRPr>
          </a:p>
          <a:p>
            <a:pPr marL="0" marR="0" lvl="0" indent="0" algn="ctr" rtl="0">
              <a:lnSpc>
                <a:spcPct val="115000"/>
              </a:lnSpc>
              <a:spcBef>
                <a:spcPts val="1200"/>
              </a:spcBef>
              <a:spcAft>
                <a:spcPts val="0"/>
              </a:spcAft>
              <a:buClr>
                <a:srgbClr val="000000"/>
              </a:buClr>
              <a:buSzPts val="2300"/>
              <a:buFont typeface="Arial"/>
              <a:buNone/>
            </a:pPr>
            <a:endParaRPr sz="2300" b="0" i="0" u="none" strike="noStrike" cap="none">
              <a:solidFill>
                <a:srgbClr val="FFFFFF"/>
              </a:solidFill>
              <a:latin typeface="Raleway"/>
              <a:ea typeface="Raleway"/>
              <a:cs typeface="Raleway"/>
              <a:sym typeface="Raleway"/>
            </a:endParaRPr>
          </a:p>
          <a:p>
            <a:pPr marL="0" marR="0" lvl="0" indent="0" algn="ctr" rtl="0">
              <a:lnSpc>
                <a:spcPct val="115000"/>
              </a:lnSpc>
              <a:spcBef>
                <a:spcPts val="1200"/>
              </a:spcBef>
              <a:spcAft>
                <a:spcPts val="0"/>
              </a:spcAft>
              <a:buClr>
                <a:srgbClr val="000000"/>
              </a:buClr>
              <a:buSzPts val="2300"/>
              <a:buFont typeface="Arial"/>
              <a:buNone/>
            </a:pPr>
            <a:r>
              <a:rPr lang="en-ZA" sz="2300" b="0" i="0" u="none" strike="noStrike" cap="none">
                <a:solidFill>
                  <a:srgbClr val="FFFFFF"/>
                </a:solidFill>
                <a:latin typeface="Raleway"/>
                <a:ea typeface="Raleway"/>
                <a:cs typeface="Raleway"/>
                <a:sym typeface="Raleway"/>
              </a:rPr>
              <a:t>QUEER</a:t>
            </a:r>
            <a:br>
              <a:rPr lang="en-ZA" sz="2300" b="0" i="0" u="none" strike="noStrike" cap="none">
                <a:solidFill>
                  <a:srgbClr val="FFFFFF"/>
                </a:solidFill>
                <a:latin typeface="Raleway"/>
                <a:ea typeface="Raleway"/>
                <a:cs typeface="Raleway"/>
                <a:sym typeface="Raleway"/>
              </a:rPr>
            </a:br>
            <a:r>
              <a:rPr lang="en-ZA" sz="2300" b="0" i="0" u="none" strike="noStrike" cap="none">
                <a:solidFill>
                  <a:srgbClr val="FFFFFF"/>
                </a:solidFill>
                <a:latin typeface="Raleway"/>
                <a:ea typeface="Raleway"/>
                <a:cs typeface="Raleway"/>
                <a:sym typeface="Raleway"/>
              </a:rPr>
              <a:t>Queer is a multi-faceted word that is used in different ways and means </a:t>
            </a:r>
            <a:br>
              <a:rPr lang="en-ZA" sz="2300" b="0" i="0" u="none" strike="noStrike" cap="none">
                <a:solidFill>
                  <a:srgbClr val="FFFFFF"/>
                </a:solidFill>
                <a:latin typeface="Raleway"/>
                <a:ea typeface="Raleway"/>
                <a:cs typeface="Raleway"/>
                <a:sym typeface="Raleway"/>
              </a:rPr>
            </a:br>
            <a:r>
              <a:rPr lang="en-ZA" sz="2300" b="0" i="0" u="none" strike="noStrike" cap="none">
                <a:solidFill>
                  <a:srgbClr val="FFFFFF"/>
                </a:solidFill>
                <a:latin typeface="Raleway"/>
                <a:ea typeface="Raleway"/>
                <a:cs typeface="Raleway"/>
                <a:sym typeface="Raleway"/>
              </a:rPr>
              <a:t>different things to different people: </a:t>
            </a:r>
            <a:endParaRPr sz="2300" b="0" i="0" u="none" strike="noStrike" cap="none">
              <a:solidFill>
                <a:srgbClr val="FFFFFF"/>
              </a:solidFill>
              <a:latin typeface="Raleway"/>
              <a:ea typeface="Raleway"/>
              <a:cs typeface="Raleway"/>
              <a:sym typeface="Raleway"/>
            </a:endParaRPr>
          </a:p>
          <a:p>
            <a:pPr marL="0" marR="0" lvl="0" indent="0" algn="ctr" rtl="0">
              <a:lnSpc>
                <a:spcPct val="115000"/>
              </a:lnSpc>
              <a:spcBef>
                <a:spcPts val="1200"/>
              </a:spcBef>
              <a:spcAft>
                <a:spcPts val="0"/>
              </a:spcAft>
              <a:buClr>
                <a:srgbClr val="000000"/>
              </a:buClr>
              <a:buSzPts val="2300"/>
              <a:buFont typeface="Arial"/>
              <a:buNone/>
            </a:pPr>
            <a:r>
              <a:rPr lang="en-ZA" sz="2300" b="0" i="0" u="none" strike="noStrike" cap="none">
                <a:solidFill>
                  <a:srgbClr val="FFFFFF"/>
                </a:solidFill>
                <a:latin typeface="Raleway"/>
                <a:ea typeface="Raleway"/>
                <a:cs typeface="Raleway"/>
                <a:sym typeface="Raleway"/>
              </a:rPr>
              <a:t>1) Attraction to people of many genders. </a:t>
            </a:r>
            <a:endParaRPr sz="2300" b="0" i="0" u="none" strike="noStrike" cap="none">
              <a:solidFill>
                <a:srgbClr val="FFFFFF"/>
              </a:solidFill>
              <a:latin typeface="Raleway"/>
              <a:ea typeface="Raleway"/>
              <a:cs typeface="Raleway"/>
              <a:sym typeface="Raleway"/>
            </a:endParaRPr>
          </a:p>
          <a:p>
            <a:pPr marL="0" marR="0" lvl="0" indent="0" algn="ctr" rtl="0">
              <a:lnSpc>
                <a:spcPct val="115000"/>
              </a:lnSpc>
              <a:spcBef>
                <a:spcPts val="1200"/>
              </a:spcBef>
              <a:spcAft>
                <a:spcPts val="0"/>
              </a:spcAft>
              <a:buClr>
                <a:srgbClr val="000000"/>
              </a:buClr>
              <a:buSzPts val="2300"/>
              <a:buFont typeface="Arial"/>
              <a:buNone/>
            </a:pPr>
            <a:r>
              <a:rPr lang="en-ZA" sz="2300" b="0" i="0" u="none" strike="noStrike" cap="none">
                <a:solidFill>
                  <a:srgbClr val="FFFFFF"/>
                </a:solidFill>
                <a:latin typeface="Raleway"/>
                <a:ea typeface="Raleway"/>
                <a:cs typeface="Raleway"/>
                <a:sym typeface="Raleway"/>
              </a:rPr>
              <a:t>2) Don’t conform to cultural norms around gender and/or sexuality. </a:t>
            </a:r>
            <a:endParaRPr sz="2300" b="0" i="0" u="none" strike="noStrike" cap="none">
              <a:solidFill>
                <a:srgbClr val="FFFFFF"/>
              </a:solidFill>
              <a:latin typeface="Raleway"/>
              <a:ea typeface="Raleway"/>
              <a:cs typeface="Raleway"/>
              <a:sym typeface="Raleway"/>
            </a:endParaRPr>
          </a:p>
          <a:p>
            <a:pPr marL="0" marR="0" lvl="0" indent="0" algn="ctr" rtl="0">
              <a:lnSpc>
                <a:spcPct val="115000"/>
              </a:lnSpc>
              <a:spcBef>
                <a:spcPts val="1200"/>
              </a:spcBef>
              <a:spcAft>
                <a:spcPts val="0"/>
              </a:spcAft>
              <a:buClr>
                <a:srgbClr val="000000"/>
              </a:buClr>
              <a:buSzPts val="2300"/>
              <a:buFont typeface="Arial"/>
              <a:buNone/>
            </a:pPr>
            <a:r>
              <a:rPr lang="en-ZA" sz="2300" b="0" i="0" u="none" strike="noStrike" cap="none">
                <a:solidFill>
                  <a:srgbClr val="FFFFFF"/>
                </a:solidFill>
                <a:latin typeface="Raleway"/>
                <a:ea typeface="Raleway"/>
                <a:cs typeface="Raleway"/>
                <a:sym typeface="Raleway"/>
              </a:rPr>
              <a:t>3) A general term referring to all non-heterosexual people. Some within the community, however, may feel the word has been hatefully used against them for too long and are reluctant to embrace it.</a:t>
            </a:r>
            <a:endParaRPr sz="2300" b="0" i="0" u="none" strike="noStrike" cap="none">
              <a:solidFill>
                <a:srgbClr val="FFFFFF"/>
              </a:solidFill>
              <a:latin typeface="Raleway"/>
              <a:ea typeface="Raleway"/>
              <a:cs typeface="Raleway"/>
              <a:sym typeface="Raleway"/>
            </a:endParaRPr>
          </a:p>
          <a:p>
            <a:pPr marL="0" marR="0" lvl="0" indent="0" algn="ctr" rtl="0">
              <a:lnSpc>
                <a:spcPct val="115000"/>
              </a:lnSpc>
              <a:spcBef>
                <a:spcPts val="1200"/>
              </a:spcBef>
              <a:spcAft>
                <a:spcPts val="0"/>
              </a:spcAft>
              <a:buClr>
                <a:srgbClr val="000000"/>
              </a:buClr>
              <a:buSzPts val="2200"/>
              <a:buFont typeface="Arial"/>
              <a:buNone/>
            </a:pPr>
            <a:endParaRPr sz="2200" b="0" i="0" u="none" strike="noStrike" cap="none">
              <a:solidFill>
                <a:srgbClr val="FFFFFF"/>
              </a:solidFill>
              <a:latin typeface="Raleway"/>
              <a:ea typeface="Raleway"/>
              <a:cs typeface="Raleway"/>
              <a:sym typeface="Raleway"/>
            </a:endParaRPr>
          </a:p>
          <a:p>
            <a:pPr marL="0" marR="0" lvl="0" indent="0" algn="ctr" rtl="0">
              <a:lnSpc>
                <a:spcPct val="115000"/>
              </a:lnSpc>
              <a:spcBef>
                <a:spcPts val="1200"/>
              </a:spcBef>
              <a:spcAft>
                <a:spcPts val="1200"/>
              </a:spcAft>
              <a:buClr>
                <a:srgbClr val="000000"/>
              </a:buClr>
              <a:buSzPts val="2200"/>
              <a:buFont typeface="Arial"/>
              <a:buNone/>
            </a:pPr>
            <a:endParaRPr sz="2200" b="0" i="0" u="none" strike="noStrike" cap="none">
              <a:solidFill>
                <a:srgbClr val="FFFFFF"/>
              </a:solidFill>
              <a:latin typeface="Raleway"/>
              <a:ea typeface="Raleway"/>
              <a:cs typeface="Raleway"/>
              <a:sym typeface="Raleway"/>
            </a:endParaRPr>
          </a:p>
        </p:txBody>
      </p:sp>
      <p:pic>
        <p:nvPicPr>
          <p:cNvPr id="3" name="image2.png">
            <a:extLst>
              <a:ext uri="{FF2B5EF4-FFF2-40B4-BE49-F238E27FC236}">
                <a16:creationId xmlns:a16="http://schemas.microsoft.com/office/drawing/2014/main" id="{AA5A8987-C1C2-49BA-8B84-7AEC0DAFEB88}"/>
              </a:ext>
            </a:extLst>
          </p:cNvPr>
          <p:cNvPicPr/>
          <p:nvPr/>
        </p:nvPicPr>
        <p:blipFill>
          <a:blip r:embed="rId3"/>
          <a:srcRect/>
          <a:stretch>
            <a:fillRect/>
          </a:stretch>
        </p:blipFill>
        <p:spPr>
          <a:xfrm>
            <a:off x="11134725" y="0"/>
            <a:ext cx="1057275" cy="377190"/>
          </a:xfrm>
          <a:prstGeom prst="rect">
            <a:avLst/>
          </a:prstGeo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2"/>
        <p:cNvGrpSpPr/>
        <p:nvPr/>
      </p:nvGrpSpPr>
      <p:grpSpPr>
        <a:xfrm>
          <a:off x="0" y="0"/>
          <a:ext cx="0" cy="0"/>
          <a:chOff x="0" y="0"/>
          <a:chExt cx="0" cy="0"/>
        </a:xfrm>
      </p:grpSpPr>
      <p:sp>
        <p:nvSpPr>
          <p:cNvPr id="133" name="Google Shape;133;gcc98a1d650_0_16"/>
          <p:cNvSpPr txBox="1"/>
          <p:nvPr/>
        </p:nvSpPr>
        <p:spPr>
          <a:xfrm>
            <a:off x="3598125" y="803750"/>
            <a:ext cx="5139000" cy="364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ZA" sz="2500" b="0" i="0" u="none" strike="noStrike" cap="none">
                <a:solidFill>
                  <a:srgbClr val="FFFFFF"/>
                </a:solidFill>
                <a:highlight>
                  <a:srgbClr val="000000"/>
                </a:highlight>
                <a:latin typeface="Raleway"/>
                <a:ea typeface="Raleway"/>
                <a:cs typeface="Raleway"/>
                <a:sym typeface="Raleway"/>
              </a:rPr>
              <a:t>INTERSEX</a:t>
            </a:r>
            <a:br>
              <a:rPr lang="en-ZA" sz="2500" b="0" i="0" u="none" strike="noStrike" cap="none">
                <a:solidFill>
                  <a:srgbClr val="FFFFFF"/>
                </a:solidFill>
                <a:highlight>
                  <a:srgbClr val="000000"/>
                </a:highlight>
                <a:latin typeface="Raleway"/>
                <a:ea typeface="Raleway"/>
                <a:cs typeface="Raleway"/>
                <a:sym typeface="Raleway"/>
              </a:rPr>
            </a:br>
            <a:br>
              <a:rPr lang="en-ZA" sz="2500" b="0" i="0" u="none" strike="noStrike" cap="none">
                <a:solidFill>
                  <a:srgbClr val="FFFFFF"/>
                </a:solidFill>
                <a:highlight>
                  <a:srgbClr val="000000"/>
                </a:highlight>
                <a:latin typeface="Raleway"/>
                <a:ea typeface="Raleway"/>
                <a:cs typeface="Raleway"/>
                <a:sym typeface="Raleway"/>
              </a:rPr>
            </a:br>
            <a:r>
              <a:rPr lang="en-ZA" sz="2500" b="0" i="0" u="none" strike="noStrike" cap="none">
                <a:solidFill>
                  <a:srgbClr val="FFFFFF"/>
                </a:solidFill>
                <a:highlight>
                  <a:srgbClr val="000000"/>
                </a:highlight>
                <a:latin typeface="Raleway"/>
                <a:ea typeface="Raleway"/>
                <a:cs typeface="Raleway"/>
                <a:sym typeface="Raleway"/>
              </a:rPr>
              <a:t>Intersex people are individuals born with any of several variations in sex characteristics including chromosomes, gonads, sex hormones or genitals that do not fit the typical definitions for male or female bodies.</a:t>
            </a:r>
            <a:endParaRPr sz="2500" b="0" i="0" u="none" strike="noStrike" cap="none">
              <a:solidFill>
                <a:srgbClr val="FFFFFF"/>
              </a:solidFill>
              <a:highlight>
                <a:srgbClr val="000000"/>
              </a:highlight>
              <a:latin typeface="Raleway"/>
              <a:ea typeface="Raleway"/>
              <a:cs typeface="Raleway"/>
              <a:sym typeface="Raleway"/>
            </a:endParaRPr>
          </a:p>
        </p:txBody>
      </p:sp>
      <p:pic>
        <p:nvPicPr>
          <p:cNvPr id="3" name="image2.png">
            <a:extLst>
              <a:ext uri="{FF2B5EF4-FFF2-40B4-BE49-F238E27FC236}">
                <a16:creationId xmlns:a16="http://schemas.microsoft.com/office/drawing/2014/main" id="{CD6AEA78-0964-4D91-85F5-C7C6B61F8B8D}"/>
              </a:ext>
            </a:extLst>
          </p:cNvPr>
          <p:cNvPicPr/>
          <p:nvPr/>
        </p:nvPicPr>
        <p:blipFill>
          <a:blip r:embed="rId3"/>
          <a:srcRect/>
          <a:stretch>
            <a:fillRect/>
          </a:stretch>
        </p:blipFill>
        <p:spPr>
          <a:xfrm>
            <a:off x="11134725" y="0"/>
            <a:ext cx="1057275" cy="377190"/>
          </a:xfrm>
          <a:prstGeom prst="rect">
            <a:avLst/>
          </a:prstGeo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1145</Words>
  <Application>Microsoft Office PowerPoint</Application>
  <PresentationFormat>Widescreen</PresentationFormat>
  <Paragraphs>114</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Roboto</vt:lpstr>
      <vt:lpstr>Raleway</vt:lpstr>
      <vt:lpstr>Helvetica Neue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Brown</dc:creator>
  <cp:lastModifiedBy>Carsten Gertz</cp:lastModifiedBy>
  <cp:revision>9</cp:revision>
  <dcterms:created xsi:type="dcterms:W3CDTF">2021-02-21T09:01:14Z</dcterms:created>
  <dcterms:modified xsi:type="dcterms:W3CDTF">2021-03-31T10:15:38Z</dcterms:modified>
</cp:coreProperties>
</file>