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7" r:id="rId3"/>
    <p:sldId id="258" r:id="rId4"/>
    <p:sldId id="259" r:id="rId5"/>
    <p:sldId id="260" r:id="rId6"/>
    <p:sldId id="262" r:id="rId7"/>
    <p:sldId id="263"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6A1"/>
    <a:srgbClr val="23BB97"/>
    <a:srgbClr val="26CAA3"/>
    <a:srgbClr val="18D8B8"/>
    <a:srgbClr val="03E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786" autoAdjust="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2BF70-238C-4B2F-83B7-D3D2C0839D74}" type="datetimeFigureOut">
              <a:rPr lang="en-ZA" smtClean="0"/>
              <a:t>2023/04/19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C7B62-121C-4D82-9716-006CEE6A5E5B}" type="slidenum">
              <a:rPr lang="en-ZA" smtClean="0"/>
              <a:t>‹#›</a:t>
            </a:fld>
            <a:endParaRPr lang="en-ZA"/>
          </a:p>
        </p:txBody>
      </p:sp>
    </p:spTree>
    <p:extLst>
      <p:ext uri="{BB962C8B-B14F-4D97-AF65-F5344CB8AC3E}">
        <p14:creationId xmlns:p14="http://schemas.microsoft.com/office/powerpoint/2010/main" val="59018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1 – Inleiding: 5 min </a:t>
            </a:r>
          </a:p>
          <a:p>
            <a:endParaRPr lang="af-ZA" dirty="0"/>
          </a:p>
          <a:p>
            <a:r>
              <a:rPr lang="af-ZA" dirty="0"/>
              <a:t>(Wenk: Plaas leerders in groepe. Hulle sal teen die einde van die les op 'n groepsaktiwiteit</a:t>
            </a:r>
            <a:r>
              <a:rPr lang="af-ZA" baseline="0" dirty="0"/>
              <a:t> moet reageer.</a:t>
            </a:r>
            <a:r>
              <a:rPr lang="af-ZA" dirty="0"/>
              <a:t>) </a:t>
            </a:r>
          </a:p>
          <a:p>
            <a:endParaRPr lang="af-ZA" dirty="0"/>
          </a:p>
          <a:p>
            <a:r>
              <a:rPr lang="af-ZA" dirty="0"/>
              <a:t>Welkom terug Graad 8's by ons nuwe afdeling oor gesondheids-, sosiale en omgewingsverantwoordelikheid. </a:t>
            </a:r>
          </a:p>
          <a:p>
            <a:r>
              <a:rPr lang="af-ZA" dirty="0"/>
              <a:t>Kom ons kyk vinnig, (laat leerders toe om hul hande op te steek):</a:t>
            </a:r>
          </a:p>
          <a:p>
            <a:r>
              <a:rPr lang="af-ZA" dirty="0"/>
              <a:t>Hoeveel van julle dink dit is belangrik om gesond te wees? </a:t>
            </a:r>
          </a:p>
          <a:p>
            <a:r>
              <a:rPr lang="af-ZA" dirty="0"/>
              <a:t>Hoeveel glo dat oefening en behoorlike eetgewoontes belangrik is om gesond te bly? </a:t>
            </a:r>
          </a:p>
          <a:p>
            <a:r>
              <a:rPr lang="af-ZA" dirty="0"/>
              <a:t>Wie glo dat wanneer jy siek is met griep, jy antibiotika moet neem om jou te help om weer gesond te word? </a:t>
            </a:r>
          </a:p>
          <a:p>
            <a:endParaRPr lang="af-ZA" dirty="0"/>
          </a:p>
          <a:p>
            <a:r>
              <a:rPr lang="af-ZA" dirty="0"/>
              <a:t>As ons hierdie laaste vraag in ag neem, is sommige van julle dalk nie seker dat jy saamstem nie. Jy sal dalk eerder met jou ouers saamstem dat dit beter is om nie antibiotika te neem as jy griep het nie, want jou liggaam sal teenliggaampies bou en jou sterker en immuun maak om weer siek te word. </a:t>
            </a:r>
          </a:p>
          <a:p>
            <a:endParaRPr lang="af-ZA" dirty="0"/>
          </a:p>
          <a:p>
            <a:r>
              <a:rPr lang="af-ZA" dirty="0"/>
              <a:t>Wat ons glo oor gesondheid word direk deur ons families beïnvloed. Ons leef ook in 'n samelewing waar daar baie ander faktore is wat ons beïnvloed en die manier waarop ons leef, beïnvloed. Kan jy aan 'n paar ander faktore in jou lewe dink? (Gee geleentheid vir leerders om te antwoord; gebruik sommige van hierdie voorbeelde om 'n addisionele antwoord aan te wakker.) Bv. uitgebreide familie, kerk, sportspanne, skoolvriende, filmsterre, ens.</a:t>
            </a:r>
            <a:endParaRPr lang="en-ZA" dirty="0"/>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1</a:t>
            </a:fld>
            <a:endParaRPr lang="en-ZA"/>
          </a:p>
        </p:txBody>
      </p:sp>
    </p:spTree>
    <p:extLst>
      <p:ext uri="{BB962C8B-B14F-4D97-AF65-F5344CB8AC3E}">
        <p14:creationId xmlns:p14="http://schemas.microsoft.com/office/powerpoint/2010/main" val="66601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Skyfie 2 &amp; 3 – Onderrig: 10 min</a:t>
            </a:r>
          </a:p>
          <a:p>
            <a:endParaRPr lang="nl-NL" dirty="0"/>
          </a:p>
          <a:p>
            <a:r>
              <a:rPr lang="nl-NL" dirty="0"/>
              <a:t>Hierdie sosiale faktore het 'n direkte invloed op wat ons oor onsself glo, wat ons glo belangrik is en wat ons kies om te doen. Hierdie faktore het ook 'n groot invloed op verslawings en dwelmmisbruik.</a:t>
            </a:r>
          </a:p>
          <a:p>
            <a:endParaRPr lang="nl-NL" dirty="0"/>
          </a:p>
          <a:p>
            <a:r>
              <a:rPr lang="nl-NL" dirty="0"/>
              <a:t>(Gee leerders 'n paar minute om hierdie definisie in</a:t>
            </a:r>
            <a:r>
              <a:rPr lang="nl-NL" baseline="0" dirty="0"/>
              <a:t> hul werkkaart neer</a:t>
            </a:r>
            <a:r>
              <a:rPr lang="nl-NL" dirty="0"/>
              <a:t> te skryf.)</a:t>
            </a:r>
          </a:p>
          <a:p>
            <a:endParaRPr lang="nl-NL" dirty="0"/>
          </a:p>
          <a:p>
            <a:r>
              <a:rPr lang="nl-NL" dirty="0"/>
              <a:t>Dwelmmisbruik: </a:t>
            </a:r>
            <a:r>
              <a:rPr lang="nl-NL" dirty="0">
                <a:solidFill>
                  <a:schemeClr val="bg1"/>
                </a:solidFill>
              </a:rPr>
              <a:t>Die gebruik van onwettige middels of die gebruik van voorskrif- of oor-die-toonbank medikasie of alkohol vir ander doeleindes as dié waarvoor hulle bedoel is om gebruik te word; of in oormatige hoeveelhede. Dwelmmisbruik kan tot sosiale, fisiese, emosionele en werkverwante probleme lei.</a:t>
            </a:r>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2</a:t>
            </a:fld>
            <a:endParaRPr lang="en-ZA"/>
          </a:p>
        </p:txBody>
      </p:sp>
    </p:spTree>
    <p:extLst>
      <p:ext uri="{BB962C8B-B14F-4D97-AF65-F5344CB8AC3E}">
        <p14:creationId xmlns:p14="http://schemas.microsoft.com/office/powerpoint/2010/main" val="288160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3: </a:t>
            </a:r>
          </a:p>
          <a:p>
            <a:endParaRPr lang="af-ZA" dirty="0"/>
          </a:p>
          <a:p>
            <a:r>
              <a:rPr lang="af-ZA" dirty="0"/>
              <a:t>Kom ons kyk na 'n paar voorbeelde van dwelmmisbruik: </a:t>
            </a:r>
          </a:p>
          <a:p>
            <a:r>
              <a:rPr lang="af-ZA" dirty="0"/>
              <a:t>Kyk na die prent in die skyfie. Hou die definisie van dwelmmisbruik in gedagte. Kan jy die verskillende soorte verslawings noem? Skryf die korrekte term</a:t>
            </a:r>
            <a:r>
              <a:rPr lang="af-ZA" baseline="0" dirty="0"/>
              <a:t> in</a:t>
            </a:r>
            <a:r>
              <a:rPr lang="af-ZA" dirty="0"/>
              <a:t> jou </a:t>
            </a:r>
            <a:r>
              <a:rPr lang="af-ZA" b="1" i="1" u="sng" dirty="0"/>
              <a:t>Les 1 – Werkkaart</a:t>
            </a:r>
            <a:r>
              <a:rPr lang="af-ZA" b="1" i="1" u="sng" baseline="0" dirty="0"/>
              <a:t> A</a:t>
            </a:r>
            <a:r>
              <a:rPr lang="af-ZA" b="1" i="1" u="sng" dirty="0"/>
              <a:t>ktiwiteit 1</a:t>
            </a:r>
            <a:r>
              <a:rPr lang="af-ZA" b="1" i="0" u="none" dirty="0"/>
              <a:t> </a:t>
            </a:r>
            <a:r>
              <a:rPr lang="af-ZA" dirty="0"/>
              <a:t>neer. Watter een word nie in hierdie prent aangedui nie? </a:t>
            </a:r>
          </a:p>
          <a:p>
            <a:endParaRPr lang="af-ZA" dirty="0"/>
          </a:p>
          <a:p>
            <a:r>
              <a:rPr lang="af-ZA" dirty="0"/>
              <a:t>Alkoholverslawing </a:t>
            </a:r>
          </a:p>
          <a:p>
            <a:r>
              <a:rPr lang="af-ZA" dirty="0"/>
              <a:t>Voorskrifmedikasie </a:t>
            </a:r>
          </a:p>
          <a:p>
            <a:r>
              <a:rPr lang="af-ZA" dirty="0"/>
              <a:t>Tabak </a:t>
            </a:r>
          </a:p>
          <a:p>
            <a:r>
              <a:rPr lang="af-ZA" dirty="0"/>
              <a:t>Onwettige middels</a:t>
            </a:r>
            <a:endParaRPr lang="en-ZA" dirty="0"/>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3</a:t>
            </a:fld>
            <a:endParaRPr lang="en-ZA"/>
          </a:p>
        </p:txBody>
      </p:sp>
    </p:spTree>
    <p:extLst>
      <p:ext uri="{BB962C8B-B14F-4D97-AF65-F5344CB8AC3E}">
        <p14:creationId xmlns:p14="http://schemas.microsoft.com/office/powerpoint/2010/main" val="393255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4 - 6: 10 min </a:t>
            </a:r>
          </a:p>
          <a:p>
            <a:endParaRPr lang="af-ZA" dirty="0"/>
          </a:p>
          <a:p>
            <a:pPr marL="0" marR="0" lvl="0" indent="0" algn="l" defTabSz="914400" rtl="0" eaLnBrk="1" fontAlgn="auto" latinLnBrk="0" hangingPunct="1">
              <a:lnSpc>
                <a:spcPct val="100000"/>
              </a:lnSpc>
              <a:spcBef>
                <a:spcPts val="0"/>
              </a:spcBef>
              <a:spcAft>
                <a:spcPts val="0"/>
              </a:spcAft>
              <a:buClrTx/>
              <a:buSzTx/>
              <a:buFontTx/>
              <a:buNone/>
              <a:tabLst/>
              <a:defRPr/>
            </a:pPr>
            <a:r>
              <a:rPr lang="af-ZA" sz="1200" kern="1200" dirty="0">
                <a:solidFill>
                  <a:schemeClr val="tx1"/>
                </a:solidFill>
                <a:effectLst/>
                <a:latin typeface="+mn-lt"/>
                <a:ea typeface="+mn-ea"/>
                <a:cs typeface="+mn-cs"/>
              </a:rPr>
              <a:t>Wanneer 'n persoon hierdie middels gebruik, lei dit dikwels tot </a:t>
            </a:r>
            <a:r>
              <a:rPr lang="af-ZA" sz="1200" b="1" kern="1200" dirty="0">
                <a:solidFill>
                  <a:schemeClr val="tx1"/>
                </a:solidFill>
                <a:effectLst/>
                <a:latin typeface="+mn-lt"/>
                <a:ea typeface="+mn-ea"/>
                <a:cs typeface="+mn-cs"/>
              </a:rPr>
              <a:t>verslawings</a:t>
            </a:r>
            <a:r>
              <a:rPr lang="af-ZA" sz="1200" kern="1200" dirty="0">
                <a:solidFill>
                  <a:schemeClr val="tx1"/>
                </a:solidFill>
                <a:effectLst/>
                <a:latin typeface="+mn-lt"/>
                <a:ea typeface="+mn-ea"/>
                <a:cs typeface="+mn-cs"/>
              </a:rPr>
              <a:t>. Vir 'n tiener om verslaaf te wees aan dwelms gedurende hul ontwikkelingsjare, sal hul liggame grootliks beïnvloed.</a:t>
            </a:r>
            <a:r>
              <a:rPr lang="en-ZA" sz="1200" kern="1200" baseline="0" dirty="0">
                <a:solidFill>
                  <a:schemeClr val="tx1"/>
                </a:solidFill>
                <a:effectLst/>
                <a:latin typeface="+mn-lt"/>
                <a:ea typeface="+mn-ea"/>
                <a:cs typeface="+mn-cs"/>
              </a:rPr>
              <a:t> </a:t>
            </a:r>
            <a:r>
              <a:rPr lang="af-ZA" dirty="0"/>
              <a:t>Kyk na die volgende prente, genommer 1 -12 en dui aan of jy glo dat hierdie stellings </a:t>
            </a:r>
            <a:r>
              <a:rPr lang="af-ZA" sz="1200" b="0" i="0" kern="1200" dirty="0">
                <a:solidFill>
                  <a:schemeClr val="tx1"/>
                </a:solidFill>
                <a:effectLst/>
                <a:latin typeface="+mn-lt"/>
                <a:ea typeface="+mn-ea"/>
                <a:cs typeface="+mn-cs"/>
              </a:rPr>
              <a:t>“Waar” of “Onwaar” </a:t>
            </a:r>
            <a:r>
              <a:rPr lang="af-ZA" dirty="0"/>
              <a:t>is. Skryf jou antwoorde in jou </a:t>
            </a:r>
            <a:r>
              <a:rPr lang="af-ZA" b="1" i="1" u="sng" dirty="0"/>
              <a:t>Les 1 - Werkkaart Aktiwiteit 2</a:t>
            </a:r>
            <a:r>
              <a:rPr lang="af-ZA" dirty="0"/>
              <a:t> neer.</a:t>
            </a:r>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4</a:t>
            </a:fld>
            <a:endParaRPr lang="en-ZA"/>
          </a:p>
        </p:txBody>
      </p:sp>
    </p:spTree>
    <p:extLst>
      <p:ext uri="{BB962C8B-B14F-4D97-AF65-F5344CB8AC3E}">
        <p14:creationId xmlns:p14="http://schemas.microsoft.com/office/powerpoint/2010/main" val="238376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5</a:t>
            </a:r>
          </a:p>
        </p:txBody>
      </p:sp>
      <p:sp>
        <p:nvSpPr>
          <p:cNvPr id="4" name="Slide Number Placeholder 3"/>
          <p:cNvSpPr>
            <a:spLocks noGrp="1"/>
          </p:cNvSpPr>
          <p:nvPr>
            <p:ph type="sldNum" sz="quarter" idx="5"/>
          </p:nvPr>
        </p:nvSpPr>
        <p:spPr/>
        <p:txBody>
          <a:bodyPr/>
          <a:lstStyle/>
          <a:p>
            <a:fld id="{899C7B62-121C-4D82-9716-006CEE6A5E5B}" type="slidenum">
              <a:rPr lang="en-ZA" smtClean="0"/>
              <a:t>5</a:t>
            </a:fld>
            <a:endParaRPr lang="en-ZA"/>
          </a:p>
        </p:txBody>
      </p:sp>
    </p:spTree>
    <p:extLst>
      <p:ext uri="{BB962C8B-B14F-4D97-AF65-F5344CB8AC3E}">
        <p14:creationId xmlns:p14="http://schemas.microsoft.com/office/powerpoint/2010/main" val="114771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6 </a:t>
            </a:r>
          </a:p>
          <a:p>
            <a:endParaRPr lang="af-ZA" dirty="0"/>
          </a:p>
          <a:p>
            <a:r>
              <a:rPr lang="af-ZA" dirty="0"/>
              <a:t>Kom ons kyk nou na jou antwoorde. Hoeveel van julle het enige ’Waar’ antwoorde gehad? Hoeveel het enige ’Onwaar’ antwoorde gehad? As jy al jou antwoorde ’Waar’ was, was die mees korrek. Nou wil ek hê jy moet 'n oomblik neem en weer na jou antwoorde kyk. Antwoord hierdie vrae: </a:t>
            </a:r>
          </a:p>
          <a:p>
            <a:r>
              <a:rPr lang="af-ZA" dirty="0"/>
              <a:t>Watter prente vind jy die mees</a:t>
            </a:r>
            <a:r>
              <a:rPr lang="af-ZA" baseline="0" dirty="0"/>
              <a:t> ongeloofwaardig</a:t>
            </a:r>
            <a:r>
              <a:rPr lang="af-ZA" dirty="0"/>
              <a:t>? </a:t>
            </a:r>
          </a:p>
          <a:p>
            <a:r>
              <a:rPr lang="af-ZA" dirty="0"/>
              <a:t>Watter prent het jou iets nuuts oor tieners en alkoholmisbruik geleer? </a:t>
            </a:r>
          </a:p>
          <a:p>
            <a:endParaRPr lang="af-ZA" dirty="0"/>
          </a:p>
          <a:p>
            <a:r>
              <a:rPr lang="af-ZA" dirty="0"/>
              <a:t>Kom ons kyk weer na nommer 11 en 12. As 50% van Suid-Afrikaanse tieners alkohol drink, beteken dit dat ons kan sê dat die helfte van hierdie klas alkohol gebruik. Die meeste van julle in hierdie klas is ouer as 13. Glo jy dat jou maats al alkohol probeer drink het? </a:t>
            </a:r>
          </a:p>
          <a:p>
            <a:endParaRPr lang="af-ZA" dirty="0"/>
          </a:p>
          <a:p>
            <a:r>
              <a:rPr lang="af-ZA" dirty="0"/>
              <a:t>Prent</a:t>
            </a:r>
            <a:r>
              <a:rPr lang="af-ZA" baseline="0" dirty="0"/>
              <a:t> no</a:t>
            </a:r>
            <a:r>
              <a:rPr lang="af-ZA" dirty="0"/>
              <a:t>mmer 9 sê tieners sê hulle drink omdat hulle verveeld is, kyk in julle </a:t>
            </a:r>
            <a:r>
              <a:rPr lang="af-ZA" b="1" dirty="0"/>
              <a:t>groepe</a:t>
            </a:r>
            <a:r>
              <a:rPr lang="af-ZA" dirty="0"/>
              <a:t> of julle met nog 5 redes vorendag kan kom hoekom 'n tiener middels sal misbruik. (Gee 3 min vir </a:t>
            </a:r>
            <a:r>
              <a:rPr lang="af-ZA" b="1" dirty="0"/>
              <a:t>groepsbespreking</a:t>
            </a:r>
            <a:r>
              <a:rPr lang="af-ZA" dirty="0"/>
              <a:t> en 1 min vir terugvoer van 'n paar </a:t>
            </a:r>
            <a:r>
              <a:rPr lang="af-ZA" b="1" dirty="0"/>
              <a:t>groepe</a:t>
            </a:r>
            <a:r>
              <a:rPr lang="af-ZA" dirty="0"/>
              <a:t>.)</a:t>
            </a:r>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6</a:t>
            </a:fld>
            <a:endParaRPr lang="en-ZA"/>
          </a:p>
        </p:txBody>
      </p:sp>
    </p:spTree>
    <p:extLst>
      <p:ext uri="{BB962C8B-B14F-4D97-AF65-F5344CB8AC3E}">
        <p14:creationId xmlns:p14="http://schemas.microsoft.com/office/powerpoint/2010/main" val="105928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9C7B62-121C-4D82-9716-006CEE6A5E5B}" type="slidenum">
              <a:rPr lang="en-ZA" smtClean="0"/>
              <a:t>7</a:t>
            </a:fld>
            <a:endParaRPr lang="en-ZA"/>
          </a:p>
        </p:txBody>
      </p:sp>
    </p:spTree>
    <p:extLst>
      <p:ext uri="{BB962C8B-B14F-4D97-AF65-F5344CB8AC3E}">
        <p14:creationId xmlns:p14="http://schemas.microsoft.com/office/powerpoint/2010/main" val="207436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8 </a:t>
            </a:r>
          </a:p>
          <a:p>
            <a:endParaRPr lang="af-ZA" dirty="0"/>
          </a:p>
          <a:p>
            <a:r>
              <a:rPr lang="af-ZA" sz="1200" kern="1200" dirty="0">
                <a:solidFill>
                  <a:schemeClr val="tx1"/>
                </a:solidFill>
                <a:effectLst/>
                <a:latin typeface="+mn-lt"/>
                <a:ea typeface="+mn-ea"/>
                <a:cs typeface="+mn-cs"/>
              </a:rPr>
              <a:t>Ons weet die media beïnvloed die manier waarop ons aantrek, wat ons dink koel is en selfs ons gedrag. Soms kan hierdie invloed positief wees, maar soms kan dit ook negatief wees. </a:t>
            </a:r>
          </a:p>
          <a:p>
            <a:endParaRPr lang="af-ZA" sz="1200" kern="1200" dirty="0">
              <a:solidFill>
                <a:schemeClr val="tx1"/>
              </a:solidFill>
              <a:effectLst/>
              <a:latin typeface="+mn-lt"/>
              <a:ea typeface="+mn-ea"/>
              <a:cs typeface="+mn-cs"/>
            </a:endParaRPr>
          </a:p>
          <a:p>
            <a:r>
              <a:rPr lang="af-ZA" dirty="0"/>
              <a:t>(Jy sal seker moet maak dat jy die </a:t>
            </a:r>
            <a:r>
              <a:rPr lang="af-ZA" b="1" i="1" u="sng" dirty="0"/>
              <a:t>Les 1 – Media Groepsaktiwiteit</a:t>
            </a:r>
            <a:r>
              <a:rPr lang="af-ZA" b="1" i="1" u="sng" baseline="0" dirty="0"/>
              <a:t> G</a:t>
            </a:r>
            <a:r>
              <a:rPr lang="af-ZA" b="1" i="1" u="sng" dirty="0"/>
              <a:t>evallestudie (1 - 4)</a:t>
            </a:r>
            <a:r>
              <a:rPr lang="af-ZA" b="1" i="1" u="none" dirty="0"/>
              <a:t> </a:t>
            </a:r>
            <a:r>
              <a:rPr lang="af-ZA" dirty="0"/>
              <a:t>uitgedruk het,</a:t>
            </a:r>
            <a:r>
              <a:rPr lang="af-ZA" baseline="0" dirty="0"/>
              <a:t> </a:t>
            </a:r>
            <a:r>
              <a:rPr lang="af-ZA" dirty="0"/>
              <a:t>met een gevallestudie per </a:t>
            </a:r>
            <a:r>
              <a:rPr lang="af-ZA" b="1" dirty="0"/>
              <a:t>groep</a:t>
            </a:r>
            <a:r>
              <a:rPr lang="af-ZA" dirty="0"/>
              <a:t>. Deel een uit aan elke groep en 'n vel </a:t>
            </a:r>
            <a:r>
              <a:rPr lang="af-ZA" i="1" dirty="0"/>
              <a:t>A4-papier </a:t>
            </a:r>
            <a:r>
              <a:rPr lang="af-ZA" dirty="0"/>
              <a:t>sodat hulle groepopmerkings kan maak. Jy kan hierdie plakkate op jou muur plak sodat leerders dit kan onthou.) </a:t>
            </a:r>
          </a:p>
          <a:p>
            <a:endParaRPr lang="af-ZA" dirty="0"/>
          </a:p>
          <a:p>
            <a:r>
              <a:rPr lang="af-ZA" dirty="0"/>
              <a:t>In julle </a:t>
            </a:r>
            <a:r>
              <a:rPr lang="af-ZA" b="1" dirty="0"/>
              <a:t>groepe</a:t>
            </a:r>
            <a:r>
              <a:rPr lang="af-ZA" dirty="0"/>
              <a:t> het elke groep 'n liedjie wat deur verskillende musikante van regoor die wêreld gesing word oor hul ervarings met dwelms. Julle sal as 'n groep deur die woorde van die liedjie moet lees en op die volgende moet reageer: </a:t>
            </a:r>
          </a:p>
          <a:p>
            <a:endParaRPr lang="af-ZA" dirty="0"/>
          </a:p>
          <a:p>
            <a:r>
              <a:rPr lang="af-ZA" dirty="0"/>
              <a:t>Wat sê hierdie liedjie vir ons oor dwelmmisbruik en die uitwerking wat dit het? </a:t>
            </a:r>
          </a:p>
          <a:p>
            <a:r>
              <a:rPr lang="af-ZA" dirty="0"/>
              <a:t>Laat hierdie liedjie dwelmmisbruik aanloklik lyk? Is dit waar? </a:t>
            </a:r>
          </a:p>
          <a:p>
            <a:r>
              <a:rPr lang="af-ZA" dirty="0"/>
              <a:t>Wat kan ons uit die ervarings van hierdie musikant leer om nie by dwelmmisbruik betrokke te raak nie? </a:t>
            </a:r>
          </a:p>
          <a:p>
            <a:endParaRPr lang="af-ZA" dirty="0"/>
          </a:p>
          <a:p>
            <a:r>
              <a:rPr lang="af-ZA" dirty="0"/>
              <a:t>(Gee leerders 8 min om aan hierdie aktiwiteit te werk.) </a:t>
            </a:r>
            <a:r>
              <a:rPr lang="af-ZA" sz="1200" kern="1200" dirty="0">
                <a:solidFill>
                  <a:schemeClr val="tx1"/>
                </a:solidFill>
                <a:effectLst/>
                <a:latin typeface="+mn-lt"/>
                <a:ea typeface="+mn-ea"/>
                <a:cs typeface="+mn-cs"/>
              </a:rPr>
              <a:t>Onthou om die valse media-boodskappe oor dwelms en alkohol wat pret is, uit te daag. Ken die feite en maak die regte keuses.</a:t>
            </a:r>
            <a:endParaRPr lang="en-ZA" dirty="0"/>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8</a:t>
            </a:fld>
            <a:endParaRPr lang="en-ZA"/>
          </a:p>
        </p:txBody>
      </p:sp>
    </p:spTree>
    <p:extLst>
      <p:ext uri="{BB962C8B-B14F-4D97-AF65-F5344CB8AC3E}">
        <p14:creationId xmlns:p14="http://schemas.microsoft.com/office/powerpoint/2010/main" val="340314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Skyfie 9: 1 min snit + 3 min </a:t>
            </a:r>
          </a:p>
          <a:p>
            <a:endParaRPr lang="af-ZA" dirty="0"/>
          </a:p>
          <a:p>
            <a:r>
              <a:rPr lang="af-ZA" dirty="0"/>
              <a:t>Speel die snit vanaf hierdie skakel: https://cdn.musebycl.io/2020-10/Start%20with%20Connection%20%7C%20Partnership%20to%20End%20Addiction.mp4 </a:t>
            </a:r>
          </a:p>
          <a:p>
            <a:r>
              <a:rPr lang="af-ZA" dirty="0"/>
              <a:t>Inligting oor die</a:t>
            </a:r>
            <a:r>
              <a:rPr lang="af-ZA" baseline="0" dirty="0"/>
              <a:t> sanggroep</a:t>
            </a:r>
            <a:r>
              <a:rPr lang="af-ZA" dirty="0"/>
              <a:t>: https://musebycl.io/music/lumineers-lend-their-sound-haunting-ad-about-adiction </a:t>
            </a:r>
          </a:p>
          <a:p>
            <a:endParaRPr lang="af-ZA" dirty="0"/>
          </a:p>
          <a:p>
            <a:r>
              <a:rPr lang="af-ZA" dirty="0"/>
              <a:t>Ons gaan vandag se les afsluit deur na 'n snit uit die kortfilm "</a:t>
            </a:r>
            <a:r>
              <a:rPr lang="af-ZA" i="1" dirty="0"/>
              <a:t>Salt and the See</a:t>
            </a:r>
            <a:r>
              <a:rPr lang="af-ZA" dirty="0"/>
              <a:t>" te kyk (deur die Lumineers) wat sterk voel oor dwelmverslawing nadat hulle 'n vriend verloor het weens 'n heroïen-oordosis. Kyk na hierdie snit en neem dan 'n oomblik om die refleksievrae in ​​</a:t>
            </a:r>
            <a:r>
              <a:rPr lang="af-ZA" b="1" i="1" u="sng" dirty="0"/>
              <a:t>Les 1 - Werkkaart Aktiwiteit 3</a:t>
            </a:r>
            <a:r>
              <a:rPr lang="af-ZA" b="1" i="1" u="none" dirty="0"/>
              <a:t> </a:t>
            </a:r>
            <a:r>
              <a:rPr lang="af-ZA" dirty="0"/>
              <a:t>te beantwoord.</a:t>
            </a:r>
            <a:endParaRPr lang="en-ZA" dirty="0"/>
          </a:p>
        </p:txBody>
      </p:sp>
      <p:sp>
        <p:nvSpPr>
          <p:cNvPr id="4" name="Slide Number Placeholder 3"/>
          <p:cNvSpPr>
            <a:spLocks noGrp="1"/>
          </p:cNvSpPr>
          <p:nvPr>
            <p:ph type="sldNum" sz="quarter" idx="5"/>
          </p:nvPr>
        </p:nvSpPr>
        <p:spPr/>
        <p:txBody>
          <a:bodyPr/>
          <a:lstStyle/>
          <a:p>
            <a:fld id="{899C7B62-121C-4D82-9716-006CEE6A5E5B}" type="slidenum">
              <a:rPr lang="en-ZA" smtClean="0"/>
              <a:t>9</a:t>
            </a:fld>
            <a:endParaRPr lang="en-ZA"/>
          </a:p>
        </p:txBody>
      </p:sp>
    </p:spTree>
    <p:extLst>
      <p:ext uri="{BB962C8B-B14F-4D97-AF65-F5344CB8AC3E}">
        <p14:creationId xmlns:p14="http://schemas.microsoft.com/office/powerpoint/2010/main" val="358774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2328-7786-4DDB-A44F-89E89A147F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7ED0282-C4D4-4541-A1DC-7E9CA80D6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3CE4C1-BD28-45D6-9467-D56AF98390DB}"/>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47D86473-77D4-4859-9260-D0851C34ED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827501-3264-47BB-9292-F09BAA02C751}"/>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3208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A137-5777-4B16-A863-FA08A521FF7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0A98F03-532E-4386-A616-0F2EB6BE0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7B96FE8-7D32-4E6D-849F-761A958AF993}"/>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DF05DEF1-02B7-47D0-B591-793F66709D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4BCA47-A7F3-46C8-AF42-05A1C7881E9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74555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E4695-1B22-4D0E-B1B3-C349FD9AE6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7A89AA3-B22D-4D54-893F-339D7F47D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5F219F-7966-4BC4-AB9A-CDEF82B629AE}"/>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9902E51A-58FE-4D05-B748-702C3E2CE2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D84F104-69FF-49B5-942B-4FEA89D89EAD}"/>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455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23F5-F2CD-4012-AD34-83B3929B8F4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25BC178-D5E3-488F-8ED1-F5C3B6D96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9683B7F-DE3B-464E-9316-9E638C552449}"/>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F8FA7A52-6160-4FD5-8DCA-0A8C3BAB017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113E4DA-F6AD-48EB-A8EB-F65BFF0D2DA8}"/>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372230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EC8B-54F6-4DB8-B35F-DC9598F66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E903159-DC48-436B-9363-F0385E202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066622-391F-491F-B460-E676912936C5}"/>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8912F200-356B-4386-811D-E2F16C596E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17B11A0-0CFF-4847-9BF0-23D4724E914A}"/>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21029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17CF-1463-49B4-8BFD-9E52B6AF0DE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35D6760-3F0C-4678-99E3-2677C45B6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DACE2F4-7614-4EA9-8F7C-5F904AFD8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FA92D56-B5D9-4BC6-B4A5-5F7874E73D0A}"/>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6" name="Footer Placeholder 5">
            <a:extLst>
              <a:ext uri="{FF2B5EF4-FFF2-40B4-BE49-F238E27FC236}">
                <a16:creationId xmlns:a16="http://schemas.microsoft.com/office/drawing/2014/main" id="{FF4A2D43-E9E0-4226-A06C-B085E67C620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FC71726-456C-4D1F-90C1-937DBCE99796}"/>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4581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E477-0023-45D4-86E1-798AAE9C8C9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64547C3-B649-4C7A-A56B-0B1ADF99B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EE40E-F379-4B26-AF47-3B52971ED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F639D33-CC11-45F1-84F7-522F25D7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ACF65-1D42-4E93-ABE1-F5E0F54A80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45D1664-6B57-4015-BAFC-2B6331D3DE9D}"/>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8" name="Footer Placeholder 7">
            <a:extLst>
              <a:ext uri="{FF2B5EF4-FFF2-40B4-BE49-F238E27FC236}">
                <a16:creationId xmlns:a16="http://schemas.microsoft.com/office/drawing/2014/main" id="{19195ED6-B43F-459C-B276-781E606D7C1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B2A4815-19E2-48E2-8A6B-7CA30DB2608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395391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FD13-5D91-4479-AC22-F4D7333F5A1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32AD094-CA58-42F8-BF86-0117FB117732}"/>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4" name="Footer Placeholder 3">
            <a:extLst>
              <a:ext uri="{FF2B5EF4-FFF2-40B4-BE49-F238E27FC236}">
                <a16:creationId xmlns:a16="http://schemas.microsoft.com/office/drawing/2014/main" id="{AA19CBB0-3E36-443F-84B0-862EAF45BC4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1617BAA-69ED-466F-89EF-DA201F09DFCB}"/>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91268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0088E-0EA4-4A6D-8D70-C1C0793640B2}"/>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3" name="Footer Placeholder 2">
            <a:extLst>
              <a:ext uri="{FF2B5EF4-FFF2-40B4-BE49-F238E27FC236}">
                <a16:creationId xmlns:a16="http://schemas.microsoft.com/office/drawing/2014/main" id="{F258EC60-8DF7-4D19-BDDB-7939E8CADC1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FA9DBB8-FE69-4BD9-9E23-3A12F22806B2}"/>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71276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896F-F433-4A3B-958E-A21C099E0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12BFE3A-2673-4EFE-A480-DF26EBB7C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4FA6F77-30D6-4B50-8556-98DD4D170A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4651A-B627-4676-8CF3-F06E8E925999}"/>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6" name="Footer Placeholder 5">
            <a:extLst>
              <a:ext uri="{FF2B5EF4-FFF2-40B4-BE49-F238E27FC236}">
                <a16:creationId xmlns:a16="http://schemas.microsoft.com/office/drawing/2014/main" id="{EE47047D-4AFF-4DA6-A563-8F56623B21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AD0CDCB-C09C-402A-A162-39F27E761817}"/>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15206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1454-1EF4-42DF-A362-652171B96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83A6023-642B-4C30-A867-394F1B3B1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D6FA8F2-8B8A-4C07-9162-E4064A461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66369-ED87-4D5D-B18D-6879A3F2949E}"/>
              </a:ext>
            </a:extLst>
          </p:cNvPr>
          <p:cNvSpPr>
            <a:spLocks noGrp="1"/>
          </p:cNvSpPr>
          <p:nvPr>
            <p:ph type="dt" sz="half" idx="10"/>
          </p:nvPr>
        </p:nvSpPr>
        <p:spPr/>
        <p:txBody>
          <a:bodyPr/>
          <a:lstStyle/>
          <a:p>
            <a:fld id="{3D1057E1-F53E-4C1B-B48E-2F91FF93CC57}" type="datetimeFigureOut">
              <a:rPr lang="en-ZA" smtClean="0"/>
              <a:t>2023/04/19</a:t>
            </a:fld>
            <a:endParaRPr lang="en-ZA"/>
          </a:p>
        </p:txBody>
      </p:sp>
      <p:sp>
        <p:nvSpPr>
          <p:cNvPr id="6" name="Footer Placeholder 5">
            <a:extLst>
              <a:ext uri="{FF2B5EF4-FFF2-40B4-BE49-F238E27FC236}">
                <a16:creationId xmlns:a16="http://schemas.microsoft.com/office/drawing/2014/main" id="{CFE9A001-31E0-4B4B-8FA6-792AEFB78A9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17B426A-7F6F-4A79-9771-52D158777795}"/>
              </a:ext>
            </a:extLst>
          </p:cNvPr>
          <p:cNvSpPr>
            <a:spLocks noGrp="1"/>
          </p:cNvSpPr>
          <p:nvPr>
            <p:ph type="sldNum" sz="quarter" idx="12"/>
          </p:nvPr>
        </p:nvSpPr>
        <p:spPr/>
        <p:txBody>
          <a:bodyPr/>
          <a:lstStyle/>
          <a:p>
            <a:fld id="{29F1EBBB-5004-43A4-A743-D04C72D794AF}" type="slidenum">
              <a:rPr lang="en-ZA" smtClean="0"/>
              <a:t>‹#›</a:t>
            </a:fld>
            <a:endParaRPr lang="en-ZA"/>
          </a:p>
        </p:txBody>
      </p:sp>
    </p:spTree>
    <p:extLst>
      <p:ext uri="{BB962C8B-B14F-4D97-AF65-F5344CB8AC3E}">
        <p14:creationId xmlns:p14="http://schemas.microsoft.com/office/powerpoint/2010/main" val="24824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683A6-0EC8-4E70-AC2E-7C655233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D05C4DF-DB8A-44EB-82EF-FC10AD283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8F91F3B-880B-4EAF-9D99-416836DF5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057E1-F53E-4C1B-B48E-2F91FF93CC57}" type="datetimeFigureOut">
              <a:rPr lang="en-ZA" smtClean="0"/>
              <a:t>2023/04/19</a:t>
            </a:fld>
            <a:endParaRPr lang="en-ZA"/>
          </a:p>
        </p:txBody>
      </p:sp>
      <p:sp>
        <p:nvSpPr>
          <p:cNvPr id="5" name="Footer Placeholder 4">
            <a:extLst>
              <a:ext uri="{FF2B5EF4-FFF2-40B4-BE49-F238E27FC236}">
                <a16:creationId xmlns:a16="http://schemas.microsoft.com/office/drawing/2014/main" id="{656855E7-7A3D-4030-B53B-A21F5E58C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54176AB-F370-4F70-8347-70C3BE761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1EBBB-5004-43A4-A743-D04C72D794AF}" type="slidenum">
              <a:rPr lang="en-ZA" smtClean="0"/>
              <a:t>‹#›</a:t>
            </a:fld>
            <a:endParaRPr lang="en-ZA"/>
          </a:p>
        </p:txBody>
      </p:sp>
    </p:spTree>
    <p:extLst>
      <p:ext uri="{BB962C8B-B14F-4D97-AF65-F5344CB8AC3E}">
        <p14:creationId xmlns:p14="http://schemas.microsoft.com/office/powerpoint/2010/main" val="8887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13536-F087-0182-493A-2982DF95BCA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50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a:xfrm>
            <a:off x="662152" y="409903"/>
            <a:ext cx="11098924" cy="4603531"/>
          </a:xfrm>
          <a:solidFill>
            <a:schemeClr val="tx1">
              <a:alpha val="46000"/>
            </a:schemeClr>
          </a:solidFill>
        </p:spPr>
        <p:txBody>
          <a:bodyPr>
            <a:normAutofit/>
          </a:bodyPr>
          <a:lstStyle/>
          <a:p>
            <a:r>
              <a:rPr lang="nl-NL" dirty="0">
                <a:solidFill>
                  <a:srgbClr val="FFC000"/>
                </a:solidFill>
              </a:rPr>
              <a:t>Dwelmmisbruik: </a:t>
            </a:r>
            <a:r>
              <a:rPr lang="nl-NL" dirty="0">
                <a:solidFill>
                  <a:schemeClr val="bg1"/>
                </a:solidFill>
              </a:rPr>
              <a:t>Die gebruik van onwettige middels of die gebruik van voorskrif- of oor-die-toonbank medikasie of alkohol vir ander doeleindes as dié waarvoor hulle bedoel is om gebruik te word; of oormatige hoeveelhede daarvan. Dwelmmisbruik kan tot sosiale, fisiese, emosionele en werkverwante probleme lei.</a:t>
            </a:r>
            <a:endParaRPr lang="en-ZA" dirty="0">
              <a:solidFill>
                <a:schemeClr val="bg1"/>
              </a:solidFill>
            </a:endParaRPr>
          </a:p>
        </p:txBody>
      </p:sp>
      <p:pic>
        <p:nvPicPr>
          <p:cNvPr id="4" name="Picture 3">
            <a:extLst>
              <a:ext uri="{FF2B5EF4-FFF2-40B4-BE49-F238E27FC236}">
                <a16:creationId xmlns:a16="http://schemas.microsoft.com/office/drawing/2014/main" id="{286413A5-1BFA-FF14-5484-5C019AC220F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97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A6FD1A7C-8DB4-4A60-A52B-8C4F1282672D}"/>
              </a:ext>
            </a:extLst>
          </p:cNvPr>
          <p:cNvSpPr>
            <a:spLocks noGrp="1"/>
          </p:cNvSpPr>
          <p:nvPr>
            <p:ph idx="1"/>
          </p:nvPr>
        </p:nvSpPr>
        <p:spPr/>
        <p:txBody>
          <a:bodyPr/>
          <a:lstStyle/>
          <a:p>
            <a:endParaRPr lang="en-ZA" dirty="0"/>
          </a:p>
        </p:txBody>
      </p:sp>
      <p:pic>
        <p:nvPicPr>
          <p:cNvPr id="1026" name="Picture 2" descr="Addicted lifestyle. Alcoholism drugs and addiction from unhealthy habits  vector cartoon characters in action poses Stock Vector Image &amp; Art - Alamy">
            <a:extLst>
              <a:ext uri="{FF2B5EF4-FFF2-40B4-BE49-F238E27FC236}">
                <a16:creationId xmlns:a16="http://schemas.microsoft.com/office/drawing/2014/main" id="{85C6CB5A-AA9F-4DCD-A970-5FB93850A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00" y="681037"/>
            <a:ext cx="5729649" cy="54251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d habits unhealthy lifestyle. Alcoholism, drug addiction, smoking,  gambling. Vector people set with bad habit, drug and alcohol illustration  Stock Vector Image &amp; Art - Alamy">
            <a:extLst>
              <a:ext uri="{FF2B5EF4-FFF2-40B4-BE49-F238E27FC236}">
                <a16:creationId xmlns:a16="http://schemas.microsoft.com/office/drawing/2014/main" id="{33A99B19-6D64-44C7-BF6B-B4EB9AE4E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681037"/>
            <a:ext cx="5901100" cy="54146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F55B1E-D1AE-0C9F-E4E3-CD5AC23C213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4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p:txBody>
          <a:bodyPr/>
          <a:lstStyle/>
          <a:p>
            <a:endParaRPr lang="en-ZA"/>
          </a:p>
        </p:txBody>
      </p:sp>
      <p:pic>
        <p:nvPicPr>
          <p:cNvPr id="5" name="Content Placeholder 4" descr="Text&#10;&#10;Description automatically generated">
            <a:extLst>
              <a:ext uri="{FF2B5EF4-FFF2-40B4-BE49-F238E27FC236}">
                <a16:creationId xmlns:a16="http://schemas.microsoft.com/office/drawing/2014/main" id="{D554CD1C-2259-4C41-9C6E-DDDF652D09C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6046" y="568665"/>
            <a:ext cx="6352045" cy="2731014"/>
          </a:xfrm>
        </p:spPr>
      </p:pic>
      <p:pic>
        <p:nvPicPr>
          <p:cNvPr id="7" name="Picture 6" descr="A picture containing text&#10;&#10;Description automatically generated">
            <a:extLst>
              <a:ext uri="{FF2B5EF4-FFF2-40B4-BE49-F238E27FC236}">
                <a16:creationId xmlns:a16="http://schemas.microsoft.com/office/drawing/2014/main" id="{4B746CBB-2895-4906-A631-73788636F7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46" y="4126986"/>
            <a:ext cx="6352045" cy="2731014"/>
          </a:xfrm>
          <a:prstGeom prst="rect">
            <a:avLst/>
          </a:prstGeom>
        </p:spPr>
      </p:pic>
      <p:pic>
        <p:nvPicPr>
          <p:cNvPr id="9" name="Picture 8" descr="Text&#10;&#10;Description automatically generated">
            <a:extLst>
              <a:ext uri="{FF2B5EF4-FFF2-40B4-BE49-F238E27FC236}">
                <a16:creationId xmlns:a16="http://schemas.microsoft.com/office/drawing/2014/main" id="{FACB9B75-B29E-4944-A0F6-A0305E3258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570729"/>
            <a:ext cx="6352045" cy="273101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656B1A7-659C-4531-9F26-4938CA79A5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953" y="4126986"/>
            <a:ext cx="6352045" cy="2731014"/>
          </a:xfrm>
          <a:prstGeom prst="rect">
            <a:avLst/>
          </a:prstGeom>
        </p:spPr>
      </p:pic>
      <p:sp>
        <p:nvSpPr>
          <p:cNvPr id="12" name="Rectangle 11">
            <a:extLst>
              <a:ext uri="{FF2B5EF4-FFF2-40B4-BE49-F238E27FC236}">
                <a16:creationId xmlns:a16="http://schemas.microsoft.com/office/drawing/2014/main" id="{6C1ACA7C-CD90-4996-8710-BB24670BECD8}"/>
              </a:ext>
            </a:extLst>
          </p:cNvPr>
          <p:cNvSpPr/>
          <p:nvPr/>
        </p:nvSpPr>
        <p:spPr>
          <a:xfrm>
            <a:off x="226238" y="2272639"/>
            <a:ext cx="71045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sp>
        <p:nvSpPr>
          <p:cNvPr id="13" name="Rectangle 12">
            <a:extLst>
              <a:ext uri="{FF2B5EF4-FFF2-40B4-BE49-F238E27FC236}">
                <a16:creationId xmlns:a16="http://schemas.microsoft.com/office/drawing/2014/main" id="{D13B7D3C-9248-4298-9A3C-C82A2020AF3E}"/>
              </a:ext>
            </a:extLst>
          </p:cNvPr>
          <p:cNvSpPr/>
          <p:nvPr/>
        </p:nvSpPr>
        <p:spPr>
          <a:xfrm>
            <a:off x="6194490" y="2269349"/>
            <a:ext cx="71045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2.</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8ABCAE3D-359A-451B-9BA3-57460AC1FE69}"/>
              </a:ext>
            </a:extLst>
          </p:cNvPr>
          <p:cNvSpPr/>
          <p:nvPr/>
        </p:nvSpPr>
        <p:spPr>
          <a:xfrm>
            <a:off x="226238" y="5934670"/>
            <a:ext cx="71045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sp>
        <p:nvSpPr>
          <p:cNvPr id="15" name="Rectangle 14">
            <a:extLst>
              <a:ext uri="{FF2B5EF4-FFF2-40B4-BE49-F238E27FC236}">
                <a16:creationId xmlns:a16="http://schemas.microsoft.com/office/drawing/2014/main" id="{CE771493-652E-4025-82A8-D600BE240B84}"/>
              </a:ext>
            </a:extLst>
          </p:cNvPr>
          <p:cNvSpPr/>
          <p:nvPr/>
        </p:nvSpPr>
        <p:spPr>
          <a:xfrm>
            <a:off x="6216779" y="5934670"/>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4</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6" name="Rectangle 15"/>
          <p:cNvSpPr/>
          <p:nvPr/>
        </p:nvSpPr>
        <p:spPr>
          <a:xfrm>
            <a:off x="226238" y="951706"/>
            <a:ext cx="3221812" cy="1488299"/>
          </a:xfrm>
          <a:prstGeom prst="rect">
            <a:avLst/>
          </a:prstGeom>
          <a:solidFill>
            <a:srgbClr val="0070C0"/>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Tienerdrinkers is </a:t>
            </a:r>
            <a:r>
              <a:rPr lang="en-ZA"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VIER KEER</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meer geneig om as volwasse drinkers te word.</a:t>
            </a:r>
            <a:endParaRPr lang="en-ZA" sz="2000" dirty="0">
              <a:solidFill>
                <a:schemeClr val="bg1"/>
              </a:solidFill>
              <a:effectLst/>
              <a:ea typeface="Calibri" panose="020F0502020204030204" pitchFamily="34" charset="0"/>
              <a:cs typeface="Times New Roman" panose="02020603050405020304" pitchFamily="18" charset="0"/>
            </a:endParaRPr>
          </a:p>
        </p:txBody>
      </p:sp>
      <p:sp>
        <p:nvSpPr>
          <p:cNvPr id="17" name="Rectangle 16"/>
          <p:cNvSpPr/>
          <p:nvPr/>
        </p:nvSpPr>
        <p:spPr>
          <a:xfrm>
            <a:off x="6241861" y="727613"/>
            <a:ext cx="4045139" cy="1785937"/>
          </a:xfrm>
          <a:prstGeom prst="rect">
            <a:avLst/>
          </a:prstGeom>
          <a:solidFill>
            <a:srgbClr val="0070C0"/>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r>
              <a:rPr lang="en-ZA"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Tieners is geneig om sterk drankies te meng</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en gooi 6 tot 8 </a:t>
            </a:r>
            <a:r>
              <a:rPr lang="en-ZA"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sopies</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alkohol in </a:t>
            </a:r>
            <a:r>
              <a:rPr lang="en-ZA"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EEN </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drankie.</a:t>
            </a:r>
            <a:endParaRPr lang="en-ZA" sz="2000" dirty="0">
              <a:solidFill>
                <a:schemeClr val="bg1"/>
              </a:solidFill>
              <a:effectLst/>
              <a:ea typeface="Calibri" panose="020F0502020204030204" pitchFamily="34" charset="0"/>
              <a:cs typeface="Times New Roman" panose="02020603050405020304" pitchFamily="18" charset="0"/>
            </a:endParaRPr>
          </a:p>
        </p:txBody>
      </p:sp>
      <p:sp>
        <p:nvSpPr>
          <p:cNvPr id="18" name="Rectangle 17"/>
          <p:cNvSpPr/>
          <p:nvPr/>
        </p:nvSpPr>
        <p:spPr>
          <a:xfrm>
            <a:off x="3028950" y="4400550"/>
            <a:ext cx="2884003" cy="2266950"/>
          </a:xfrm>
          <a:prstGeom prst="rect">
            <a:avLst/>
          </a:prstGeom>
          <a:solidFill>
            <a:srgbClr val="33CC33"/>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endParaRPr lang="en-ZA"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Tieners</a:t>
            </a:r>
            <a:r>
              <a:rPr lang="en-ZA" sz="2000" b="1" dirty="0">
                <a:effectLst/>
                <a:latin typeface="Arial" panose="020B0604020202020204" pitchFamily="34" charset="0"/>
                <a:ea typeface="Calibri" panose="020F0502020204030204" pitchFamily="34" charset="0"/>
                <a:cs typeface="Times New Roman" panose="02020603050405020304" pitchFamily="18" charset="0"/>
              </a:rPr>
              <a:t> </a:t>
            </a:r>
            <a:r>
              <a:rPr lang="en-ZA" sz="2000" dirty="0">
                <a:effectLst/>
                <a:latin typeface="Arial" panose="020B0604020202020204" pitchFamily="34" charset="0"/>
                <a:ea typeface="Calibri" panose="020F0502020204030204" pitchFamily="34" charset="0"/>
                <a:cs typeface="Times New Roman" panose="02020603050405020304" pitchFamily="18" charset="0"/>
              </a:rPr>
              <a:t>kan </a:t>
            </a:r>
            <a:r>
              <a:rPr lang="en-ZA" sz="2000" b="1" dirty="0">
                <a:effectLst/>
                <a:latin typeface="Arial" panose="020B0604020202020204" pitchFamily="34" charset="0"/>
                <a:ea typeface="Calibri" panose="020F0502020204030204" pitchFamily="34" charset="0"/>
                <a:cs typeface="Times New Roman" panose="02020603050405020304" pitchFamily="18" charset="0"/>
              </a:rPr>
              <a:t>van minder </a:t>
            </a:r>
            <a:r>
              <a:rPr lang="en-ZA" sz="2000" dirty="0">
                <a:effectLst/>
                <a:latin typeface="Arial" panose="020B0604020202020204" pitchFamily="34" charset="0"/>
                <a:ea typeface="Calibri" panose="020F0502020204030204" pitchFamily="34" charset="0"/>
                <a:cs typeface="Times New Roman" panose="02020603050405020304" pitchFamily="18" charset="0"/>
              </a:rPr>
              <a:t>drankies as volwassenes </a:t>
            </a:r>
            <a:r>
              <a:rPr lang="en-ZA" sz="2000" b="1" dirty="0">
                <a:effectLst/>
                <a:latin typeface="Arial" panose="020B0604020202020204" pitchFamily="34" charset="0"/>
                <a:ea typeface="Calibri" panose="020F0502020204030204" pitchFamily="34" charset="0"/>
                <a:cs typeface="Times New Roman" panose="02020603050405020304" pitchFamily="18" charset="0"/>
              </a:rPr>
              <a:t>dronk word</a:t>
            </a:r>
            <a:r>
              <a:rPr lang="en-ZA" sz="20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ea typeface="Calibri" panose="020F0502020204030204" pitchFamily="34" charset="0"/>
              <a:cs typeface="Times New Roman" panose="02020603050405020304" pitchFamily="18" charset="0"/>
            </a:endParaRPr>
          </a:p>
        </p:txBody>
      </p:sp>
      <p:sp>
        <p:nvSpPr>
          <p:cNvPr id="19" name="Rectangle 18"/>
          <p:cNvSpPr/>
          <p:nvPr/>
        </p:nvSpPr>
        <p:spPr>
          <a:xfrm>
            <a:off x="6241861" y="4438650"/>
            <a:ext cx="3569371" cy="2209800"/>
          </a:xfrm>
          <a:prstGeom prst="rect">
            <a:avLst/>
          </a:prstGeom>
          <a:solidFill>
            <a:srgbClr val="33CC33"/>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ZA" sz="4400" b="1" dirty="0">
                <a:effectLst/>
                <a:ea typeface="Calibri" panose="020F0502020204030204" pitchFamily="34" charset="0"/>
                <a:cs typeface="Calibri" panose="020F0502020204030204" pitchFamily="34" charset="0"/>
              </a:rPr>
              <a:t>4.</a:t>
            </a:r>
            <a:endParaRPr lang="en-ZA" sz="24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ZA" dirty="0">
                <a:effectLst/>
                <a:latin typeface="Arial" panose="020B0604020202020204" pitchFamily="34" charset="0"/>
                <a:ea typeface="Calibri" panose="020F0502020204030204" pitchFamily="34" charset="0"/>
                <a:cs typeface="Times New Roman" panose="02020603050405020304" pitchFamily="18" charset="0"/>
              </a:rPr>
              <a:t>Tieners neem deel aan ekstreme fuifdrinkery (</a:t>
            </a:r>
            <a:r>
              <a:rPr lang="en-ZA" i="1" dirty="0">
                <a:effectLst/>
                <a:latin typeface="Arial" panose="020B0604020202020204" pitchFamily="34" charset="0"/>
                <a:ea typeface="Calibri" panose="020F0502020204030204" pitchFamily="34" charset="0"/>
                <a:cs typeface="Times New Roman" panose="02020603050405020304" pitchFamily="18" charset="0"/>
              </a:rPr>
              <a:t>“binge drinking”</a:t>
            </a:r>
            <a:r>
              <a:rPr lang="en-ZA" dirty="0">
                <a:effectLst/>
                <a:latin typeface="Arial" panose="020B0604020202020204" pitchFamily="34" charset="0"/>
                <a:ea typeface="Calibri" panose="020F0502020204030204" pitchFamily="34" charset="0"/>
                <a:cs typeface="Times New Roman" panose="02020603050405020304" pitchFamily="18" charset="0"/>
              </a:rPr>
              <a:t>) – hul drink </a:t>
            </a:r>
            <a:r>
              <a:rPr lang="en-ZA" b="1" dirty="0">
                <a:effectLst/>
                <a:latin typeface="Arial" panose="020B0604020202020204" pitchFamily="34" charset="0"/>
                <a:ea typeface="Calibri" panose="020F0502020204030204" pitchFamily="34" charset="0"/>
                <a:cs typeface="Times New Roman" panose="02020603050405020304" pitchFamily="18" charset="0"/>
              </a:rPr>
              <a:t>10 tot 15</a:t>
            </a:r>
            <a:r>
              <a:rPr lang="en-ZA" dirty="0">
                <a:effectLst/>
                <a:latin typeface="Arial" panose="020B0604020202020204" pitchFamily="34" charset="0"/>
                <a:ea typeface="Calibri" panose="020F0502020204030204" pitchFamily="34" charset="0"/>
                <a:cs typeface="Times New Roman" panose="02020603050405020304" pitchFamily="18" charset="0"/>
              </a:rPr>
              <a:t> drankies (of meer) op ‘n slag. </a:t>
            </a:r>
            <a:endParaRPr lang="en-ZA" sz="2400" dirty="0">
              <a:effectLst/>
              <a:ea typeface="Calibri" panose="020F0502020204030204" pitchFamily="34" charset="0"/>
              <a:cs typeface="Times New Roman" panose="02020603050405020304" pitchFamily="18" charset="0"/>
            </a:endParaRPr>
          </a:p>
        </p:txBody>
      </p:sp>
      <p:sp>
        <p:nvSpPr>
          <p:cNvPr id="21" name="Rectangle 20"/>
          <p:cNvSpPr/>
          <p:nvPr/>
        </p:nvSpPr>
        <p:spPr>
          <a:xfrm>
            <a:off x="6616383" y="2348979"/>
            <a:ext cx="3429246" cy="333108"/>
          </a:xfrm>
          <a:prstGeom prst="rect">
            <a:avLst/>
          </a:prstGeom>
          <a:solidFill>
            <a:srgbClr val="0070C0"/>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endParaRPr lang="en-ZA" sz="20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013F95D-BAA4-967C-586F-B8644A12C7F7}"/>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2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9720-745F-4B49-8D94-C88B1C278CCB}"/>
              </a:ext>
            </a:extLst>
          </p:cNvPr>
          <p:cNvSpPr>
            <a:spLocks noGrp="1"/>
          </p:cNvSpPr>
          <p:nvPr>
            <p:ph type="title"/>
          </p:nvPr>
        </p:nvSpPr>
        <p:spPr/>
        <p:txBody>
          <a:bodyPr/>
          <a:lstStyle/>
          <a:p>
            <a:endParaRPr lang="en-ZA"/>
          </a:p>
        </p:txBody>
      </p:sp>
      <p:pic>
        <p:nvPicPr>
          <p:cNvPr id="5" name="Content Placeholder 4" descr="A picture containing graphical user interface&#10;&#10;Description automatically generated">
            <a:extLst>
              <a:ext uri="{FF2B5EF4-FFF2-40B4-BE49-F238E27FC236}">
                <a16:creationId xmlns:a16="http://schemas.microsoft.com/office/drawing/2014/main" id="{3F07D601-F8C5-4CF3-9054-D1B4A5D70B42}"/>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540706"/>
            <a:ext cx="5991794" cy="2731014"/>
          </a:xfrm>
        </p:spPr>
      </p:pic>
      <p:pic>
        <p:nvPicPr>
          <p:cNvPr id="7" name="Picture 6" descr="A picture containing text, transport, van&#10;&#10;Description automatically generated">
            <a:extLst>
              <a:ext uri="{FF2B5EF4-FFF2-40B4-BE49-F238E27FC236}">
                <a16:creationId xmlns:a16="http://schemas.microsoft.com/office/drawing/2014/main" id="{50401835-1163-4E51-8B69-DE55BCA0D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126986"/>
            <a:ext cx="6352045" cy="2731014"/>
          </a:xfrm>
          <a:prstGeom prst="rect">
            <a:avLst/>
          </a:prstGeom>
        </p:spPr>
      </p:pic>
      <p:pic>
        <p:nvPicPr>
          <p:cNvPr id="9" name="Picture 8" descr="A picture containing text, tool&#10;&#10;Description automatically generated">
            <a:extLst>
              <a:ext uri="{FF2B5EF4-FFF2-40B4-BE49-F238E27FC236}">
                <a16:creationId xmlns:a16="http://schemas.microsoft.com/office/drawing/2014/main" id="{2B0E4201-B7C9-4CF2-80ED-02A113C150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9265" y="540706"/>
            <a:ext cx="6352045" cy="273101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839DA040-E9E2-4045-9E1C-C5C521E957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9955" y="4126986"/>
            <a:ext cx="6352045" cy="2755322"/>
          </a:xfrm>
          <a:prstGeom prst="rect">
            <a:avLst/>
          </a:prstGeom>
        </p:spPr>
      </p:pic>
      <p:sp>
        <p:nvSpPr>
          <p:cNvPr id="12" name="Rectangle 11">
            <a:extLst>
              <a:ext uri="{FF2B5EF4-FFF2-40B4-BE49-F238E27FC236}">
                <a16:creationId xmlns:a16="http://schemas.microsoft.com/office/drawing/2014/main" id="{1038481C-667D-4F04-8BC0-55547B74C91A}"/>
              </a:ext>
            </a:extLst>
          </p:cNvPr>
          <p:cNvSpPr/>
          <p:nvPr/>
        </p:nvSpPr>
        <p:spPr>
          <a:xfrm>
            <a:off x="226238" y="2272639"/>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5</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A4F1DDA8-8686-4154-9952-8A4D755E9FA9}"/>
              </a:ext>
            </a:extLst>
          </p:cNvPr>
          <p:cNvSpPr/>
          <p:nvPr/>
        </p:nvSpPr>
        <p:spPr>
          <a:xfrm>
            <a:off x="6194490" y="2269349"/>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6.</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1884B9D1-F089-42A6-BD85-00276715FB8D}"/>
              </a:ext>
            </a:extLst>
          </p:cNvPr>
          <p:cNvSpPr/>
          <p:nvPr/>
        </p:nvSpPr>
        <p:spPr>
          <a:xfrm>
            <a:off x="4909544" y="6031210"/>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7</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5" name="Rectangle 14">
            <a:extLst>
              <a:ext uri="{FF2B5EF4-FFF2-40B4-BE49-F238E27FC236}">
                <a16:creationId xmlns:a16="http://schemas.microsoft.com/office/drawing/2014/main" id="{9BAD9CD3-6265-446A-89F4-2B32DCD5A1A5}"/>
              </a:ext>
            </a:extLst>
          </p:cNvPr>
          <p:cNvSpPr/>
          <p:nvPr/>
        </p:nvSpPr>
        <p:spPr>
          <a:xfrm>
            <a:off x="5996819" y="6031210"/>
            <a:ext cx="71045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8.</a:t>
            </a:r>
          </a:p>
        </p:txBody>
      </p:sp>
      <p:sp>
        <p:nvSpPr>
          <p:cNvPr id="16" name="Rectangle 15"/>
          <p:cNvSpPr/>
          <p:nvPr/>
        </p:nvSpPr>
        <p:spPr>
          <a:xfrm>
            <a:off x="2719665" y="754999"/>
            <a:ext cx="3079354" cy="2222539"/>
          </a:xfrm>
          <a:prstGeom prst="rect">
            <a:avLst/>
          </a:prstGeom>
          <a:solidFill>
            <a:srgbClr val="0070C0"/>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ZA" sz="2000" b="1" dirty="0">
                <a:effectLst/>
                <a:latin typeface="Arial" panose="020B0604020202020204" pitchFamily="34" charset="0"/>
                <a:ea typeface="Calibri" panose="020F0502020204030204" pitchFamily="34" charset="0"/>
                <a:cs typeface="Times New Roman" panose="02020603050405020304" pitchFamily="18" charset="0"/>
              </a:rPr>
              <a:t> </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Die tiener se breine is  meer sensitief vir die invloed van alkohol as volwasse breine.</a:t>
            </a:r>
            <a:endParaRPr lang="en-ZA" sz="2000" dirty="0">
              <a:solidFill>
                <a:schemeClr val="bg1"/>
              </a:solidFill>
              <a:effectLst/>
              <a:ea typeface="Calibri" panose="020F0502020204030204" pitchFamily="34" charset="0"/>
              <a:cs typeface="Times New Roman" panose="02020603050405020304" pitchFamily="18" charset="0"/>
            </a:endParaRPr>
          </a:p>
          <a:p>
            <a:pPr algn="ctr">
              <a:lnSpc>
                <a:spcPct val="115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p:txBody>
      </p:sp>
      <p:sp>
        <p:nvSpPr>
          <p:cNvPr id="17" name="Rectangle 16"/>
          <p:cNvSpPr/>
          <p:nvPr/>
        </p:nvSpPr>
        <p:spPr>
          <a:xfrm>
            <a:off x="9409895" y="787359"/>
            <a:ext cx="2526111" cy="2222539"/>
          </a:xfrm>
          <a:prstGeom prst="rect">
            <a:avLst/>
          </a:prstGeom>
          <a:solidFill>
            <a:srgbClr val="0070C0"/>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 </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Alkohol is jaarliks die oorsaak</a:t>
            </a:r>
            <a:r>
              <a:rPr lang="en-ZA"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 v</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 </a:t>
            </a:r>
            <a:r>
              <a:rPr lang="en-ZA"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5 000</a:t>
            </a:r>
            <a:r>
              <a:rPr lang="en-ZA"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tieners dood</a:t>
            </a:r>
            <a:r>
              <a:rPr lang="en-ZA"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ZA" sz="2000" dirty="0">
              <a:solidFill>
                <a:schemeClr val="bg1"/>
              </a:solidFill>
              <a:effectLst/>
              <a:ea typeface="Calibri" panose="020F0502020204030204" pitchFamily="34" charset="0"/>
              <a:cs typeface="Times New Roman" panose="02020603050405020304" pitchFamily="18" charset="0"/>
            </a:endParaRPr>
          </a:p>
        </p:txBody>
      </p:sp>
      <p:sp>
        <p:nvSpPr>
          <p:cNvPr id="18" name="Rectangle 17"/>
          <p:cNvSpPr/>
          <p:nvPr/>
        </p:nvSpPr>
        <p:spPr>
          <a:xfrm>
            <a:off x="0" y="4126986"/>
            <a:ext cx="3359626" cy="2731014"/>
          </a:xfrm>
          <a:prstGeom prst="rect">
            <a:avLst/>
          </a:prstGeom>
          <a:solidFill>
            <a:schemeClr val="tx1">
              <a:lumMod val="50000"/>
              <a:lumOff val="50000"/>
            </a:schemeClr>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2000" b="1" dirty="0">
                <a:effectLst/>
                <a:latin typeface="Arial" panose="020B0604020202020204" pitchFamily="34" charset="0"/>
                <a:ea typeface="Calibri" panose="020F0502020204030204" pitchFamily="34" charset="0"/>
                <a:cs typeface="Times New Roman" panose="02020603050405020304" pitchFamily="18" charset="0"/>
              </a:rPr>
              <a:t> </a:t>
            </a:r>
            <a:r>
              <a:rPr lang="en-ZA"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Ernstige drinkery kan tot ernstige fisiese gesondheidsprobleme, soos hartsiektes, beroertes en swak bene, lei.</a:t>
            </a:r>
            <a:endParaRPr lang="en-ZA" sz="2000" dirty="0">
              <a:solidFill>
                <a:schemeClr val="bg1"/>
              </a:solidFill>
              <a:effectLst/>
              <a:ea typeface="Calibri" panose="020F0502020204030204" pitchFamily="34" charset="0"/>
              <a:cs typeface="Times New Roman" panose="02020603050405020304" pitchFamily="18" charset="0"/>
            </a:endParaRPr>
          </a:p>
          <a:p>
            <a:pPr algn="ctr">
              <a:lnSpc>
                <a:spcPct val="115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p:txBody>
      </p:sp>
      <p:sp>
        <p:nvSpPr>
          <p:cNvPr id="19" name="Rectangle 18"/>
          <p:cNvSpPr/>
          <p:nvPr/>
        </p:nvSpPr>
        <p:spPr>
          <a:xfrm>
            <a:off x="5991794" y="4356588"/>
            <a:ext cx="3857056" cy="1910862"/>
          </a:xfrm>
          <a:prstGeom prst="rect">
            <a:avLst/>
          </a:prstGeom>
          <a:solidFill>
            <a:srgbClr val="33CC33"/>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2000" b="1" dirty="0">
                <a:effectLst/>
                <a:latin typeface="Arial" panose="020B0604020202020204" pitchFamily="34" charset="0"/>
                <a:ea typeface="Calibri" panose="020F0502020204030204" pitchFamily="34" charset="0"/>
                <a:cs typeface="Times New Roman" panose="02020603050405020304" pitchFamily="18" charset="0"/>
              </a:rPr>
              <a:t>Sosiale media</a:t>
            </a:r>
            <a:r>
              <a:rPr lang="en-ZA" sz="2000" dirty="0">
                <a:effectLst/>
                <a:latin typeface="Arial" panose="020B0604020202020204" pitchFamily="34" charset="0"/>
                <a:ea typeface="Calibri" panose="020F0502020204030204" pitchFamily="34" charset="0"/>
                <a:cs typeface="Times New Roman" panose="02020603050405020304" pitchFamily="18" charset="0"/>
              </a:rPr>
              <a:t> verhoog die groepsdruk op tieners om alkohol te </a:t>
            </a:r>
            <a:r>
              <a:rPr lang="en-ZA" sz="2000" dirty="0">
                <a:latin typeface="Arial" panose="020B0604020202020204" pitchFamily="34" charset="0"/>
                <a:ea typeface="Calibri" panose="020F0502020204030204" pitchFamily="34" charset="0"/>
                <a:cs typeface="Times New Roman" panose="02020603050405020304" pitchFamily="18" charset="0"/>
              </a:rPr>
              <a:t>misbruik</a:t>
            </a:r>
            <a:r>
              <a:rPr lang="en-ZA" sz="2000" dirty="0">
                <a:effectLst/>
                <a:latin typeface="Arial" panose="020B0604020202020204" pitchFamily="34" charset="0"/>
                <a:ea typeface="Calibri" panose="020F0502020204030204" pitchFamily="34" charset="0"/>
                <a:cs typeface="Times New Roman" panose="02020603050405020304" pitchFamily="18" charset="0"/>
              </a:rPr>
              <a:t>.</a:t>
            </a:r>
            <a:endParaRPr lang="en-ZA" sz="20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59A9975-0929-EA30-648F-F5B6906730B7}"/>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8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5FE6-3F0C-489A-9BE1-CE702D09CC80}"/>
              </a:ext>
            </a:extLst>
          </p:cNvPr>
          <p:cNvSpPr>
            <a:spLocks noGrp="1"/>
          </p:cNvSpPr>
          <p:nvPr>
            <p:ph type="title"/>
          </p:nvPr>
        </p:nvSpPr>
        <p:spPr/>
        <p:txBody>
          <a:bodyPr/>
          <a:lstStyle/>
          <a:p>
            <a:endParaRPr lang="en-ZA"/>
          </a:p>
        </p:txBody>
      </p:sp>
      <p:pic>
        <p:nvPicPr>
          <p:cNvPr id="5" name="Content Placeholder 4" descr="A picture containing text&#10;&#10;Description automatically generated">
            <a:extLst>
              <a:ext uri="{FF2B5EF4-FFF2-40B4-BE49-F238E27FC236}">
                <a16:creationId xmlns:a16="http://schemas.microsoft.com/office/drawing/2014/main" id="{E3DF4E4C-FF68-4EB2-9C53-61981570664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636" y="479607"/>
            <a:ext cx="6352045" cy="2731014"/>
          </a:xfrm>
        </p:spPr>
      </p:pic>
      <p:pic>
        <p:nvPicPr>
          <p:cNvPr id="7" name="Picture 6" descr="A picture containing diagram&#10;&#10;Description automatically generated">
            <a:extLst>
              <a:ext uri="{FF2B5EF4-FFF2-40B4-BE49-F238E27FC236}">
                <a16:creationId xmlns:a16="http://schemas.microsoft.com/office/drawing/2014/main" id="{19D79CE7-8939-44BD-B7B6-90FF79284A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9955" y="479607"/>
            <a:ext cx="6352045" cy="2731014"/>
          </a:xfrm>
          <a:prstGeom prst="rect">
            <a:avLst/>
          </a:prstGeom>
        </p:spPr>
      </p:pic>
      <p:pic>
        <p:nvPicPr>
          <p:cNvPr id="9" name="Picture 8" descr="Arrow&#10;&#10;Description automatically generated with low confidence">
            <a:extLst>
              <a:ext uri="{FF2B5EF4-FFF2-40B4-BE49-F238E27FC236}">
                <a16:creationId xmlns:a16="http://schemas.microsoft.com/office/drawing/2014/main" id="{14F4574F-8F07-410F-B139-448119991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63310"/>
            <a:ext cx="5839955" cy="3063423"/>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EE21F06D-51E1-45E1-AF41-D6D68B6C7C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2045" y="3598743"/>
            <a:ext cx="5839955" cy="3063423"/>
          </a:xfrm>
          <a:prstGeom prst="rect">
            <a:avLst/>
          </a:prstGeom>
        </p:spPr>
      </p:pic>
      <p:sp>
        <p:nvSpPr>
          <p:cNvPr id="12" name="Rectangle 11">
            <a:extLst>
              <a:ext uri="{FF2B5EF4-FFF2-40B4-BE49-F238E27FC236}">
                <a16:creationId xmlns:a16="http://schemas.microsoft.com/office/drawing/2014/main" id="{4DB01795-82B0-4941-B1CE-B589EF14A4D8}"/>
              </a:ext>
            </a:extLst>
          </p:cNvPr>
          <p:cNvSpPr/>
          <p:nvPr/>
        </p:nvSpPr>
        <p:spPr>
          <a:xfrm>
            <a:off x="226238" y="2272639"/>
            <a:ext cx="71045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9</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3" name="Rectangle 12">
            <a:extLst>
              <a:ext uri="{FF2B5EF4-FFF2-40B4-BE49-F238E27FC236}">
                <a16:creationId xmlns:a16="http://schemas.microsoft.com/office/drawing/2014/main" id="{F1A68387-355C-43CB-818E-7820F083CBFE}"/>
              </a:ext>
            </a:extLst>
          </p:cNvPr>
          <p:cNvSpPr/>
          <p:nvPr/>
        </p:nvSpPr>
        <p:spPr>
          <a:xfrm>
            <a:off x="6018961" y="2269349"/>
            <a:ext cx="106150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E9CBCDE-EA97-4191-B7D2-15D3FEADA326}"/>
              </a:ext>
            </a:extLst>
          </p:cNvPr>
          <p:cNvSpPr/>
          <p:nvPr/>
        </p:nvSpPr>
        <p:spPr>
          <a:xfrm>
            <a:off x="50709" y="5934670"/>
            <a:ext cx="106150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11</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5" name="Rectangle 14">
            <a:extLst>
              <a:ext uri="{FF2B5EF4-FFF2-40B4-BE49-F238E27FC236}">
                <a16:creationId xmlns:a16="http://schemas.microsoft.com/office/drawing/2014/main" id="{A8B2DFAE-FAFC-4477-99A8-E551575E099A}"/>
              </a:ext>
            </a:extLst>
          </p:cNvPr>
          <p:cNvSpPr/>
          <p:nvPr/>
        </p:nvSpPr>
        <p:spPr>
          <a:xfrm>
            <a:off x="6380231" y="5910082"/>
            <a:ext cx="10615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12.</a:t>
            </a:r>
          </a:p>
        </p:txBody>
      </p:sp>
      <p:sp>
        <p:nvSpPr>
          <p:cNvPr id="16" name="Rectangle 15"/>
          <p:cNvSpPr/>
          <p:nvPr/>
        </p:nvSpPr>
        <p:spPr>
          <a:xfrm>
            <a:off x="100547" y="746403"/>
            <a:ext cx="3035920" cy="1750822"/>
          </a:xfrm>
          <a:prstGeom prst="rect">
            <a:avLst/>
          </a:prstGeom>
          <a:solidFill>
            <a:schemeClr val="tx1">
              <a:lumMod val="50000"/>
              <a:lumOff val="50000"/>
            </a:schemeClr>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Baie tieners sê hulle drink juis omdat hul verveeld is.</a:t>
            </a:r>
            <a:endParaRPr lang="en-ZA" sz="2000" dirty="0">
              <a:solidFill>
                <a:schemeClr val="bg1"/>
              </a:solidFill>
              <a:effectLst/>
              <a:ea typeface="Calibri" panose="020F0502020204030204" pitchFamily="34" charset="0"/>
              <a:cs typeface="Times New Roman" panose="02020603050405020304" pitchFamily="18" charset="0"/>
            </a:endParaRPr>
          </a:p>
          <a:p>
            <a:pPr algn="ctr">
              <a:lnSpc>
                <a:spcPct val="115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p:txBody>
      </p:sp>
      <p:sp>
        <p:nvSpPr>
          <p:cNvPr id="17" name="Rectangle 16"/>
          <p:cNvSpPr/>
          <p:nvPr/>
        </p:nvSpPr>
        <p:spPr>
          <a:xfrm>
            <a:off x="8314188" y="479607"/>
            <a:ext cx="3904448" cy="2416175"/>
          </a:xfrm>
          <a:prstGeom prst="rect">
            <a:avLst/>
          </a:prstGeom>
          <a:solidFill>
            <a:srgbClr val="0070C0"/>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ZA" sz="20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ZA"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Waarskuwingstekens van alkoholmisbruik sluit in: gemoedskommelinge, swak konsentrasie, probleme met vriende en minagting van </a:t>
            </a:r>
            <a:r>
              <a:rPr lang="en-ZA" sz="20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huisreëls</a:t>
            </a:r>
            <a:r>
              <a:rPr lang="en-ZA"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ZA" sz="2000" dirty="0">
              <a:solidFill>
                <a:schemeClr val="bg1"/>
              </a:solidFill>
              <a:effectLst/>
              <a:ea typeface="Calibri" panose="020F0502020204030204" pitchFamily="34" charset="0"/>
              <a:cs typeface="Times New Roman" panose="02020603050405020304" pitchFamily="18" charset="0"/>
            </a:endParaRPr>
          </a:p>
          <a:p>
            <a:pPr algn="ctr">
              <a:lnSpc>
                <a:spcPct val="115000"/>
              </a:lnSpc>
              <a:spcAft>
                <a:spcPts val="1000"/>
              </a:spcAft>
            </a:pPr>
            <a:r>
              <a:rPr lang="en-ZA" sz="2000" dirty="0">
                <a:effectLst/>
                <a:latin typeface="Arial" panose="020B0604020202020204" pitchFamily="34" charset="0"/>
                <a:ea typeface="Calibri" panose="020F0502020204030204" pitchFamily="34" charset="0"/>
                <a:cs typeface="Times New Roman" panose="02020603050405020304" pitchFamily="18" charset="0"/>
              </a:rPr>
              <a:t> </a:t>
            </a:r>
            <a:endParaRPr lang="en-ZA" sz="2000" dirty="0">
              <a:effectLst/>
              <a:ea typeface="Calibri" panose="020F0502020204030204" pitchFamily="34" charset="0"/>
              <a:cs typeface="Times New Roman" panose="02020603050405020304" pitchFamily="18" charset="0"/>
            </a:endParaRPr>
          </a:p>
        </p:txBody>
      </p:sp>
      <p:sp>
        <p:nvSpPr>
          <p:cNvPr id="18" name="Rectangle 17"/>
          <p:cNvSpPr/>
          <p:nvPr/>
        </p:nvSpPr>
        <p:spPr>
          <a:xfrm>
            <a:off x="3552824" y="3867150"/>
            <a:ext cx="2009775" cy="2200870"/>
          </a:xfrm>
          <a:prstGeom prst="rect">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2400" b="1" dirty="0">
                <a:solidFill>
                  <a:srgbClr val="FFCC00"/>
                </a:solidFill>
                <a:effectLst/>
                <a:latin typeface="Arial" panose="020B0604020202020204" pitchFamily="34" charset="0"/>
                <a:ea typeface="Calibri" panose="020F0502020204030204" pitchFamily="34" charset="0"/>
                <a:cs typeface="Times New Roman" panose="02020603050405020304" pitchFamily="18" charset="0"/>
              </a:rPr>
              <a:t>50%</a:t>
            </a:r>
            <a:r>
              <a:rPr lang="en-ZA" sz="24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ZA" sz="2000" b="1" dirty="0">
                <a:effectLst/>
                <a:latin typeface="Arial" panose="020B0604020202020204" pitchFamily="34" charset="0"/>
                <a:ea typeface="Calibri" panose="020F0502020204030204" pitchFamily="34" charset="0"/>
                <a:cs typeface="Times New Roman" panose="02020603050405020304" pitchFamily="18" charset="0"/>
              </a:rPr>
              <a:t>van Suid-Afrikaanse tieners DRINK ALKOHOL</a:t>
            </a:r>
            <a:r>
              <a:rPr lang="en-ZA" sz="1100" b="1" dirty="0">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p:txBody>
      </p:sp>
      <p:sp>
        <p:nvSpPr>
          <p:cNvPr id="19" name="Rectangle 18"/>
          <p:cNvSpPr/>
          <p:nvPr/>
        </p:nvSpPr>
        <p:spPr>
          <a:xfrm>
            <a:off x="11025187" y="3897529"/>
            <a:ext cx="881063" cy="769721"/>
          </a:xfrm>
          <a:prstGeom prst="rect">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b="1" dirty="0">
                <a:solidFill>
                  <a:srgbClr val="FFCC00"/>
                </a:solidFill>
                <a:effectLst/>
                <a:latin typeface="Arial" panose="020B0604020202020204" pitchFamily="34" charset="0"/>
                <a:ea typeface="Calibri" panose="020F0502020204030204" pitchFamily="34" charset="0"/>
                <a:cs typeface="Times New Roman" panose="02020603050405020304" pitchFamily="18" charset="0"/>
              </a:rPr>
              <a:t>13% </a:t>
            </a:r>
            <a:r>
              <a:rPr lang="en-ZA" sz="1100" b="1" dirty="0">
                <a:effectLst/>
                <a:latin typeface="Arial" panose="020B0604020202020204" pitchFamily="34" charset="0"/>
                <a:ea typeface="Calibri" panose="020F0502020204030204" pitchFamily="34" charset="0"/>
                <a:cs typeface="Times New Roman" panose="02020603050405020304" pitchFamily="18" charset="0"/>
              </a:rPr>
              <a:t>van</a:t>
            </a:r>
            <a:r>
              <a:rPr lang="en-ZA" sz="1000" b="1" dirty="0">
                <a:effectLst/>
                <a:latin typeface="Arial" panose="020B0604020202020204" pitchFamily="34" charset="0"/>
                <a:ea typeface="Calibri" panose="020F0502020204030204" pitchFamily="34" charset="0"/>
                <a:cs typeface="Times New Roman" panose="02020603050405020304" pitchFamily="18" charset="0"/>
              </a:rPr>
              <a:t> </a:t>
            </a: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seuns</a:t>
            </a:r>
            <a:endParaRPr lang="en-ZA" sz="1600" dirty="0">
              <a:effectLst/>
              <a:ea typeface="Calibri" panose="020F0502020204030204" pitchFamily="34" charset="0"/>
              <a:cs typeface="Times New Roman" panose="02020603050405020304" pitchFamily="18" charset="0"/>
            </a:endParaRPr>
          </a:p>
        </p:txBody>
      </p:sp>
      <p:sp>
        <p:nvSpPr>
          <p:cNvPr id="20" name="Rectangle 19"/>
          <p:cNvSpPr/>
          <p:nvPr/>
        </p:nvSpPr>
        <p:spPr>
          <a:xfrm>
            <a:off x="9807674" y="4667250"/>
            <a:ext cx="917476" cy="647699"/>
          </a:xfrm>
          <a:prstGeom prst="rect">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600" b="1" dirty="0">
                <a:solidFill>
                  <a:srgbClr val="FFCC00"/>
                </a:solidFill>
                <a:effectLst/>
                <a:latin typeface="Arial" panose="020B0604020202020204" pitchFamily="34" charset="0"/>
                <a:ea typeface="Calibri" panose="020F0502020204030204" pitchFamily="34" charset="0"/>
                <a:cs typeface="Times New Roman" panose="02020603050405020304" pitchFamily="18" charset="0"/>
              </a:rPr>
              <a:t>8% </a:t>
            </a:r>
            <a:r>
              <a:rPr lang="en-ZA" sz="1100" b="1" dirty="0">
                <a:effectLst/>
                <a:latin typeface="Arial" panose="020B0604020202020204" pitchFamily="34" charset="0"/>
                <a:ea typeface="Calibri" panose="020F0502020204030204" pitchFamily="34" charset="0"/>
                <a:cs typeface="Times New Roman" panose="02020603050405020304" pitchFamily="18" charset="0"/>
              </a:rPr>
              <a:t>van</a:t>
            </a: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meisies</a:t>
            </a:r>
            <a:endParaRPr lang="en-ZA" sz="1600" dirty="0">
              <a:effectLst/>
              <a:ea typeface="Calibri" panose="020F0502020204030204" pitchFamily="34" charset="0"/>
              <a:cs typeface="Times New Roman" panose="02020603050405020304" pitchFamily="18" charset="0"/>
            </a:endParaRPr>
          </a:p>
        </p:txBody>
      </p:sp>
      <p:sp>
        <p:nvSpPr>
          <p:cNvPr id="21" name="Rectangle 20"/>
          <p:cNvSpPr/>
          <p:nvPr/>
        </p:nvSpPr>
        <p:spPr>
          <a:xfrm>
            <a:off x="7547044" y="5571765"/>
            <a:ext cx="3478143" cy="676635"/>
          </a:xfrm>
          <a:prstGeom prst="rect">
            <a:avLst/>
          </a:prstGeom>
          <a:solidFill>
            <a:schemeClr val="bg1">
              <a:lumMod val="95000"/>
            </a:schemeClr>
          </a:solid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sal reeds teen 13-jarige </a:t>
            </a:r>
            <a:r>
              <a:rPr lang="en-ZA"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ouderdom</a:t>
            </a: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alkohol </a:t>
            </a:r>
            <a:r>
              <a:rPr lang="en-ZA"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probeer</a:t>
            </a:r>
            <a:r>
              <a:rPr lang="en-ZA"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het.</a:t>
            </a:r>
            <a:endParaRPr lang="en-ZA"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D08A9B6-4C37-F5BC-1D7E-DE6FF4BF384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39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sign, outdoor, street&#10;&#10;Description automatically generated">
            <a:extLst>
              <a:ext uri="{FF2B5EF4-FFF2-40B4-BE49-F238E27FC236}">
                <a16:creationId xmlns:a16="http://schemas.microsoft.com/office/drawing/2014/main" id="{9BBCFB32-7FB6-47D9-9A5D-17999B4661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0466" y="643466"/>
            <a:ext cx="5571067" cy="5571067"/>
          </a:xfrm>
          <a:prstGeom prst="rect">
            <a:avLst/>
          </a:prstGeom>
        </p:spPr>
      </p:pic>
      <p:sp>
        <p:nvSpPr>
          <p:cNvPr id="2" name="Rounded Rectangle 1"/>
          <p:cNvSpPr/>
          <p:nvPr/>
        </p:nvSpPr>
        <p:spPr>
          <a:xfrm rot="1964732">
            <a:off x="3416966" y="1339136"/>
            <a:ext cx="3646181" cy="179073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dirty="0">
                <a:latin typeface="Arial" panose="020B0604020202020204" pitchFamily="34" charset="0"/>
                <a:cs typeface="Arial" panose="020B0604020202020204" pitchFamily="34" charset="0"/>
              </a:rPr>
              <a:t>    JY</a:t>
            </a:r>
          </a:p>
        </p:txBody>
      </p:sp>
      <p:sp>
        <p:nvSpPr>
          <p:cNvPr id="3" name="Right Arrow 2"/>
          <p:cNvSpPr/>
          <p:nvPr/>
        </p:nvSpPr>
        <p:spPr>
          <a:xfrm rot="12940323">
            <a:off x="4191000" y="1447798"/>
            <a:ext cx="1047750" cy="971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ounded Rectangle 5"/>
          <p:cNvSpPr/>
          <p:nvPr/>
        </p:nvSpPr>
        <p:spPr>
          <a:xfrm rot="21310837">
            <a:off x="4093491" y="2903670"/>
            <a:ext cx="4430256" cy="226876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4400" dirty="0">
                <a:latin typeface="Arial" panose="020B0604020202020204" pitchFamily="34" charset="0"/>
                <a:cs typeface="Arial" panose="020B0604020202020204" pitchFamily="34" charset="0"/>
              </a:rPr>
              <a:t>  BESLUIT</a:t>
            </a:r>
          </a:p>
        </p:txBody>
      </p:sp>
      <p:sp>
        <p:nvSpPr>
          <p:cNvPr id="7" name="Right Arrow 6"/>
          <p:cNvSpPr/>
          <p:nvPr/>
        </p:nvSpPr>
        <p:spPr>
          <a:xfrm rot="21311100">
            <a:off x="7096900" y="3552275"/>
            <a:ext cx="1047750" cy="9715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789F3257-3CE0-3AEB-A3F1-BF3D4160A6D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85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54AD29E-9287-2563-DBE9-11C67B6768B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37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C6B6626-6721-1E69-F3CD-725478E732A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24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2882</TotalTime>
  <Words>1299</Words>
  <Application>Microsoft Office PowerPoint</Application>
  <PresentationFormat>Widescreen</PresentationFormat>
  <Paragraphs>109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Dwelmmisbruik: Die gebruik van onwettige middels of die gebruik van voorskrif- of oor-die-toonbank medikasie of alkohol vir ander doeleindes as dié waarvoor hulle bedoel is om gebruik te word; of oormatige hoeveelhede daarvan. Dwelmmisbruik kan tot sosiale, fisiese, emosionele en werkverwante probleme lei.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28</cp:revision>
  <dcterms:created xsi:type="dcterms:W3CDTF">2022-04-23T19:08:35Z</dcterms:created>
  <dcterms:modified xsi:type="dcterms:W3CDTF">2023-04-19T16:33:30Z</dcterms:modified>
</cp:coreProperties>
</file>