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3" r:id="rId3"/>
    <p:sldId id="264" r:id="rId4"/>
    <p:sldId id="267" r:id="rId5"/>
    <p:sldId id="265" r:id="rId6"/>
    <p:sldId id="266"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86C68-3DDD-264D-B47F-B6152A4D63C2}" v="2" dt="2023-03-20T10:58:5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8466" autoAdjust="0"/>
  </p:normalViewPr>
  <p:slideViewPr>
    <p:cSldViewPr snapToGrid="0">
      <p:cViewPr varScale="1">
        <p:scale>
          <a:sx n="77" d="100"/>
          <a:sy n="77" d="100"/>
        </p:scale>
        <p:origin x="96" y="298"/>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3BF86C68-3DDD-264D-B47F-B6152A4D63C2}"/>
    <pc:docChg chg="custSel modSld">
      <pc:chgData name="Leigh-Ann Pringle" userId="90c27759-dcb2-4cfd-84bf-93ebcdd77db7" providerId="ADAL" clId="{3BF86C68-3DDD-264D-B47F-B6152A4D63C2}" dt="2023-03-20T11:44:56.654" v="1000" actId="20577"/>
      <pc:docMkLst>
        <pc:docMk/>
      </pc:docMkLst>
      <pc:sldChg chg="modCm modNotesTx">
        <pc:chgData name="Leigh-Ann Pringle" userId="90c27759-dcb2-4cfd-84bf-93ebcdd77db7" providerId="ADAL" clId="{3BF86C68-3DDD-264D-B47F-B6152A4D63C2}" dt="2023-03-20T10:13:47.653" v="195"/>
        <pc:sldMkLst>
          <pc:docMk/>
          <pc:sldMk cId="4253080683" sldId="256"/>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3BF86C68-3DDD-264D-B47F-B6152A4D63C2}" dt="2023-03-20T10:13:45.262" v="194"/>
              <pc2:cmMkLst xmlns:pc2="http://schemas.microsoft.com/office/powerpoint/2019/9/main/command">
                <pc:docMk/>
                <pc:sldMk cId="4253080683" sldId="256"/>
                <pc2:cmMk id="{590B6036-88B4-4BF1-938E-2F65A16E3991}"/>
              </pc2:cmMkLst>
            </pc226:cmChg>
            <pc226:cmChg xmlns:pc226="http://schemas.microsoft.com/office/powerpoint/2022/06/main/command" chg="mod">
              <pc226:chgData name="Leigh-Ann Pringle" userId="90c27759-dcb2-4cfd-84bf-93ebcdd77db7" providerId="ADAL" clId="{3BF86C68-3DDD-264D-B47F-B6152A4D63C2}" dt="2023-03-20T10:13:47.653" v="195"/>
              <pc2:cmMkLst xmlns:pc2="http://schemas.microsoft.com/office/powerpoint/2019/9/main/command">
                <pc:docMk/>
                <pc:sldMk cId="4253080683" sldId="256"/>
                <pc2:cmMk id="{EF74FDC2-CD2E-46E7-80C3-4C8AB4B79E92}"/>
              </pc2:cmMkLst>
            </pc226:cmChg>
          </p:ext>
        </pc:extLst>
      </pc:sldChg>
      <pc:sldChg chg="modNotesTx">
        <pc:chgData name="Leigh-Ann Pringle" userId="90c27759-dcb2-4cfd-84bf-93ebcdd77db7" providerId="ADAL" clId="{3BF86C68-3DDD-264D-B47F-B6152A4D63C2}" dt="2023-03-20T10:41:18.319" v="397"/>
        <pc:sldMkLst>
          <pc:docMk/>
          <pc:sldMk cId="3939691101" sldId="261"/>
        </pc:sldMkLst>
      </pc:sldChg>
      <pc:sldChg chg="modCm modNotesTx">
        <pc:chgData name="Leigh-Ann Pringle" userId="90c27759-dcb2-4cfd-84bf-93ebcdd77db7" providerId="ADAL" clId="{3BF86C68-3DDD-264D-B47F-B6152A4D63C2}" dt="2023-03-20T11:38:18.964" v="995" actId="20577"/>
        <pc:sldMkLst>
          <pc:docMk/>
          <pc:sldMk cId="1227527925" sldId="263"/>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3BF86C68-3DDD-264D-B47F-B6152A4D63C2}" dt="2023-03-20T11:02:32.624" v="853"/>
              <pc2:cmMkLst xmlns:pc2="http://schemas.microsoft.com/office/powerpoint/2019/9/main/command">
                <pc:docMk/>
                <pc:sldMk cId="1227527925" sldId="263"/>
                <pc2:cmMk id="{D1E3C54E-7E13-4660-93C9-F2CBBD1AEA31}"/>
              </pc2:cmMkLst>
            </pc226:cmChg>
          </p:ext>
        </pc:extLst>
      </pc:sldChg>
      <pc:sldChg chg="modNotesTx">
        <pc:chgData name="Leigh-Ann Pringle" userId="90c27759-dcb2-4cfd-84bf-93ebcdd77db7" providerId="ADAL" clId="{3BF86C68-3DDD-264D-B47F-B6152A4D63C2}" dt="2023-03-20T11:42:59.263" v="996" actId="20577"/>
        <pc:sldMkLst>
          <pc:docMk/>
          <pc:sldMk cId="1802122740" sldId="264"/>
        </pc:sldMkLst>
      </pc:sldChg>
      <pc:sldChg chg="modCm modNotesTx">
        <pc:chgData name="Leigh-Ann Pringle" userId="90c27759-dcb2-4cfd-84bf-93ebcdd77db7" providerId="ADAL" clId="{3BF86C68-3DDD-264D-B47F-B6152A4D63C2}" dt="2023-03-20T11:44:23.794" v="998" actId="20577"/>
        <pc:sldMkLst>
          <pc:docMk/>
          <pc:sldMk cId="2125431442" sldId="265"/>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3BF86C68-3DDD-264D-B47F-B6152A4D63C2}" dt="2023-03-20T10:22:28.365" v="358"/>
              <pc2:cmMkLst xmlns:pc2="http://schemas.microsoft.com/office/powerpoint/2019/9/main/command">
                <pc:docMk/>
                <pc:sldMk cId="2125431442" sldId="265"/>
                <pc2:cmMk id="{5868671A-3506-4D5F-A428-851A2573AC45}"/>
              </pc2:cmMkLst>
            </pc226:cmChg>
            <pc226:cmChg xmlns:pc226="http://schemas.microsoft.com/office/powerpoint/2022/06/main/command" chg="mod">
              <pc226:chgData name="Leigh-Ann Pringle" userId="90c27759-dcb2-4cfd-84bf-93ebcdd77db7" providerId="ADAL" clId="{3BF86C68-3DDD-264D-B47F-B6152A4D63C2}" dt="2023-03-20T10:29:35.904" v="359"/>
              <pc2:cmMkLst xmlns:pc2="http://schemas.microsoft.com/office/powerpoint/2019/9/main/command">
                <pc:docMk/>
                <pc:sldMk cId="2125431442" sldId="265"/>
                <pc2:cmMk id="{4C957023-D570-4222-A0D8-DFBB11B777F9}"/>
              </pc2:cmMkLst>
            </pc226:cmChg>
            <pc226:cmChg xmlns:pc226="http://schemas.microsoft.com/office/powerpoint/2022/06/main/command" chg="mod">
              <pc226:chgData name="Leigh-Ann Pringle" userId="90c27759-dcb2-4cfd-84bf-93ebcdd77db7" providerId="ADAL" clId="{3BF86C68-3DDD-264D-B47F-B6152A4D63C2}" dt="2023-03-20T10:29:38.320" v="360"/>
              <pc2:cmMkLst xmlns:pc2="http://schemas.microsoft.com/office/powerpoint/2019/9/main/command">
                <pc:docMk/>
                <pc:sldMk cId="2125431442" sldId="265"/>
                <pc2:cmMk id="{DFCD8D7F-3329-4509-AD35-86BF91C53C18}"/>
              </pc2:cmMkLst>
            </pc226:cmChg>
          </p:ext>
        </pc:extLst>
      </pc:sldChg>
      <pc:sldChg chg="modCm modNotesTx">
        <pc:chgData name="Leigh-Ann Pringle" userId="90c27759-dcb2-4cfd-84bf-93ebcdd77db7" providerId="ADAL" clId="{3BF86C68-3DDD-264D-B47F-B6152A4D63C2}" dt="2023-03-20T11:44:56.654" v="1000" actId="20577"/>
        <pc:sldMkLst>
          <pc:docMk/>
          <pc:sldMk cId="1103019326" sldId="266"/>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3BF86C68-3DDD-264D-B47F-B6152A4D63C2}" dt="2023-03-20T10:56:44.662" v="398"/>
              <pc2:cmMkLst xmlns:pc2="http://schemas.microsoft.com/office/powerpoint/2019/9/main/command">
                <pc:docMk/>
                <pc:sldMk cId="1103019326" sldId="266"/>
                <pc2:cmMk id="{BD6D3E93-0D50-443E-83E4-9709F649C1D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3 min </a:t>
            </a:r>
            <a:r>
              <a:rPr lang="en-US" dirty="0" err="1"/>
              <a:t>Inleiding</a:t>
            </a:r>
            <a:endParaRPr lang="en-US" dirty="0"/>
          </a:p>
          <a:p>
            <a:endParaRPr lang="en-US" dirty="0"/>
          </a:p>
          <a:p>
            <a:r>
              <a:rPr lang="af-ZA" dirty="0"/>
              <a:t>Welkom by hierdie nuwe reeks lesse. In die vorige lesse het</a:t>
            </a:r>
            <a:r>
              <a:rPr lang="af-ZA" baseline="0" dirty="0"/>
              <a:t> </a:t>
            </a:r>
            <a:r>
              <a:rPr lang="af-ZA" dirty="0"/>
              <a:t>ons gekyk</a:t>
            </a:r>
            <a:r>
              <a:rPr lang="af-ZA" baseline="0" dirty="0"/>
              <a:t> </a:t>
            </a:r>
            <a:r>
              <a:rPr lang="af-ZA" dirty="0"/>
              <a:t>na die uitwerking van ongelyke magsverhoudings op verskillende mense. Jy sou geleer het van bewusmakingsveldtogte om die publiek oor verskillende sosiale kwessies op te voed en hoe om betrokke te raak en teen hierdie sosiale kwessies te veg.</a:t>
            </a:r>
          </a:p>
          <a:p>
            <a:endParaRPr lang="af-ZA" dirty="0"/>
          </a:p>
          <a:p>
            <a:r>
              <a:rPr lang="af-ZA" dirty="0"/>
              <a:t>Vandag delf ons dieper</a:t>
            </a:r>
            <a:r>
              <a:rPr lang="af-ZA" baseline="0" dirty="0"/>
              <a:t> en kyk </a:t>
            </a:r>
            <a:r>
              <a:rPr lang="af-ZA" dirty="0"/>
              <a:t>na die uitwerking wat omgewingskwessies in Suid-Afrika het. Ons weet dat omgewingskwessies verwys na die impak op natuurlike hulpbronne as gevolg van die misbruik of oorbenutting deur mense. Kom ons neem 'n oomblik om te kyk of jy kan onthou wat die term "omgewingsgeregtigheid" uit graad 10 beteken? (Laat die klas toe om te reageer.) </a:t>
            </a:r>
          </a:p>
          <a:p>
            <a:endParaRPr lang="af-ZA" dirty="0"/>
          </a:p>
          <a:p>
            <a:r>
              <a:rPr lang="af-ZA" dirty="0"/>
              <a:t>Welgedaan! Ons kan sê dat </a:t>
            </a:r>
            <a:r>
              <a:rPr lang="af-ZA" b="1" dirty="0"/>
              <a:t>omgewingsgeregtigheid</a:t>
            </a:r>
            <a:r>
              <a:rPr lang="af-ZA" dirty="0"/>
              <a:t> verwys na die mens se reg om in 'n gebied te woon waar hulle veilig voel en hulle nie geraak word deur dinge soos oorstromings, geen toegang tot lopende water of elektrisiteit nie, of waar daar nie 'n risiko vir hul gesondheid is nie. </a:t>
            </a:r>
          </a:p>
          <a:p>
            <a:endParaRPr lang="af-ZA" dirty="0"/>
          </a:p>
          <a:p>
            <a:r>
              <a:rPr lang="af-ZA" sz="1200" kern="1200" dirty="0">
                <a:solidFill>
                  <a:schemeClr val="tx1"/>
                </a:solidFill>
                <a:effectLst/>
                <a:latin typeface="+mn-lt"/>
                <a:ea typeface="+mn-ea"/>
                <a:cs typeface="+mn-cs"/>
              </a:rPr>
              <a:t>Soms beïnvloed hierdie omgewingskwessies die</a:t>
            </a:r>
            <a:r>
              <a:rPr lang="af-ZA" sz="1200" b="0" kern="1200" dirty="0">
                <a:solidFill>
                  <a:schemeClr val="tx1"/>
                </a:solidFill>
                <a:effectLst/>
                <a:latin typeface="+mn-lt"/>
                <a:ea typeface="+mn-ea"/>
                <a:cs typeface="+mn-cs"/>
              </a:rPr>
              <a:t> gesondheid </a:t>
            </a:r>
            <a:r>
              <a:rPr lang="af-ZA" sz="1200" kern="1200" dirty="0">
                <a:solidFill>
                  <a:schemeClr val="tx1"/>
                </a:solidFill>
                <a:effectLst/>
                <a:latin typeface="+mn-lt"/>
                <a:ea typeface="+mn-ea"/>
                <a:cs typeface="+mn-cs"/>
              </a:rPr>
              <a:t>van mense in 'n gemeenskap. Sommige van hierdie omgewingskwessies is voor die handliggend, soos oorstromings of besoedeling. Die manier waarmee met diere vir menslike gebruik geboer word, kan ook jou gesondheid  beïnvloed. As gevolg van die groot vraag na vleis deur die toenemende wêreldbevolking, gebruik baie boerdery-instellings groeihormone of antibiotika om die groeiproses van die diere te bespoedig. </a:t>
            </a:r>
            <a:r>
              <a:rPr lang="af-ZA" sz="1200" kern="1200" dirty="0" err="1">
                <a:solidFill>
                  <a:schemeClr val="tx1"/>
                </a:solidFill>
                <a:effectLst/>
                <a:latin typeface="+mn-lt"/>
                <a:ea typeface="+mn-ea"/>
                <a:cs typeface="+mn-cs"/>
              </a:rPr>
              <a:t>Voedseladditiewe</a:t>
            </a:r>
            <a:r>
              <a:rPr lang="af-ZA" sz="1200" kern="1200" dirty="0">
                <a:solidFill>
                  <a:schemeClr val="tx1"/>
                </a:solidFill>
                <a:effectLst/>
                <a:latin typeface="+mn-lt"/>
                <a:ea typeface="+mn-ea"/>
                <a:cs typeface="+mn-cs"/>
              </a:rPr>
              <a:t> is bestanddele / stowwe wat by voedsel gevoeg word om dit langer te laat hou of aantrekliker te laat lyk. Baie van hierdie stowwe kan jou gesondheid negatief beïnvloed.</a:t>
            </a:r>
            <a:endParaRPr lang="en-US" sz="1200" kern="1200" dirty="0">
              <a:solidFill>
                <a:schemeClr val="tx1"/>
              </a:solidFill>
              <a:effectLst/>
              <a:latin typeface="+mn-lt"/>
              <a:ea typeface="+mn-ea"/>
              <a:cs typeface="+mn-cs"/>
            </a:endParaRPr>
          </a:p>
          <a:p>
            <a:r>
              <a:rPr lang="en-ZA" dirty="0"/>
              <a:t/>
            </a:r>
            <a:br>
              <a:rPr lang="en-ZA" dirty="0"/>
            </a:br>
            <a:r>
              <a:rPr lang="en-ZA" dirty="0"/>
              <a:t/>
            </a:r>
            <a:br>
              <a:rPr lang="en-ZA" dirty="0"/>
            </a:b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&amp; 3: 3min </a:t>
            </a:r>
            <a:r>
              <a:rPr lang="en-US" dirty="0" err="1"/>
              <a:t>Individuele</a:t>
            </a:r>
            <a:r>
              <a:rPr lang="en-US" dirty="0"/>
              <a:t> </a:t>
            </a:r>
            <a:r>
              <a:rPr lang="en-US" dirty="0" err="1"/>
              <a:t>aktiwiteit</a:t>
            </a:r>
            <a:r>
              <a:rPr lang="en-US" dirty="0"/>
              <a:t> &amp; </a:t>
            </a:r>
            <a:r>
              <a:rPr lang="en-US" dirty="0" err="1"/>
              <a:t>Onderrig</a:t>
            </a:r>
            <a:r>
              <a:rPr lang="en-US" dirty="0"/>
              <a:t> 8min</a:t>
            </a:r>
          </a:p>
          <a:p>
            <a:endParaRPr lang="en-US" dirty="0"/>
          </a:p>
          <a:p>
            <a:r>
              <a:rPr lang="en-US" dirty="0"/>
              <a:t>(</a:t>
            </a:r>
            <a:r>
              <a:rPr lang="af-ZA" dirty="0" err="1"/>
              <a:t>Onderwysernota</a:t>
            </a:r>
            <a:r>
              <a:rPr lang="af-ZA" dirty="0"/>
              <a:t>: artikels wat as bron vir hierdie aktiwiteit gebruik kan word indien enige leerders bewyse wil hê</a:t>
            </a:r>
            <a:r>
              <a:rPr lang="en-US" dirty="0"/>
              <a:t>: https://www.health.com/condition/digestive-health/18-most-sickening-food-ingredients)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a:solidFill>
                  <a:schemeClr val="tx1"/>
                </a:solidFill>
                <a:effectLst/>
                <a:latin typeface="+mn-lt"/>
                <a:ea typeface="+mn-ea"/>
                <a:cs typeface="+mn-cs"/>
              </a:rPr>
              <a:t>Ons eet dikwels kos sonder om te weet wat daarin is. Ons dink verkeerdelik dat dit wat in 'n winkel verkoop word, nie skadelik vir ons kan wees nie. Soms word vleis en ander voedselprodukte wel getoets.</a:t>
            </a:r>
            <a:endParaRPr lang="en-US" sz="1200" kern="1200" dirty="0">
              <a:solidFill>
                <a:schemeClr val="tx1"/>
              </a:solidFill>
              <a:effectLst/>
              <a:latin typeface="+mn-lt"/>
              <a:ea typeface="+mn-ea"/>
              <a:cs typeface="+mn-cs"/>
            </a:endParaRPr>
          </a:p>
          <a:p>
            <a:r>
              <a:rPr lang="af-ZA" dirty="0"/>
              <a:t>Kom ons kyk of jy vandag 'n paar mites kan verkeerd</a:t>
            </a:r>
            <a:r>
              <a:rPr lang="af-ZA" baseline="0" dirty="0"/>
              <a:t> bewys</a:t>
            </a:r>
            <a:r>
              <a:rPr lang="af-ZA" dirty="0"/>
              <a:t>? Ons gaan kyk na 'n lys van bestanddele wat in kos voorkom. Jy sal die </a:t>
            </a:r>
            <a:r>
              <a:rPr lang="af-ZA" i="1" dirty="0" err="1"/>
              <a:t>mythbuster</a:t>
            </a:r>
            <a:r>
              <a:rPr lang="af-ZA" dirty="0"/>
              <a:t> wees deur te bepaal of hierdie bestanddele waar of mite is. Kyk na </a:t>
            </a:r>
            <a:r>
              <a:rPr lang="af-ZA" b="1" i="1" dirty="0"/>
              <a:t>Aktiwiteit 1 </a:t>
            </a:r>
            <a:r>
              <a:rPr lang="af-ZA" dirty="0"/>
              <a:t>(</a:t>
            </a:r>
            <a:r>
              <a:rPr lang="af-ZA" b="1" i="1" u="sng" dirty="0"/>
              <a:t>Les 1 – Werkkaart</a:t>
            </a:r>
            <a:r>
              <a:rPr lang="af-ZA" dirty="0"/>
              <a:t>) (Laat 5min toe vir die aktiwiteit voor bespreking.)</a:t>
            </a:r>
            <a:endParaRPr lang="en-ZA" sz="1800" b="0" i="0" u="none" strike="noStrike" dirty="0">
              <a:solidFill>
                <a:srgbClr val="404040"/>
              </a:solidFill>
              <a:effectLst/>
              <a:latin typeface="Arial" panose="020B0604020202020204" pitchFamily="34" charset="0"/>
            </a:endParaRPr>
          </a:p>
          <a:p>
            <a:endParaRPr lang="af-ZA" sz="1800" dirty="0"/>
          </a:p>
          <a:p>
            <a:r>
              <a:rPr lang="af-ZA" sz="1800" dirty="0"/>
              <a:t>Dit sal dalk 'n verrassing wees om te weet dat nie een van hierdie items in hierdie aktiwiteit 'n mite was nie. Hoe laat dit jou voel om te weet dat sommige van die kos wat jy eet van hierdie stowwe kan bevat?</a:t>
            </a:r>
          </a:p>
          <a:p>
            <a:endParaRPr lang="en-ZA" sz="1800" b="0" i="0" u="none" strike="noStrike" dirty="0">
              <a:solidFill>
                <a:srgbClr val="404040"/>
              </a:solidFill>
              <a:effectLst/>
              <a:latin typeface="Arial" panose="020B0604020202020204" pitchFamily="34" charset="0"/>
            </a:endParaRPr>
          </a:p>
          <a:p>
            <a:r>
              <a:rPr lang="af-ZA" sz="1800" dirty="0"/>
              <a:t>Kom ons kyk weer na 'n opsomming van hierdie lys en sien die impak wat dit op jou gesondheid kan hê.</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375611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lvl="0"/>
            <a:r>
              <a:rPr lang="af-ZA" sz="1200" kern="1200" dirty="0">
                <a:solidFill>
                  <a:schemeClr val="tx1"/>
                </a:solidFill>
                <a:effectLst/>
                <a:latin typeface="+mn-lt"/>
                <a:ea typeface="+mn-ea"/>
                <a:cs typeface="+mn-cs"/>
              </a:rPr>
              <a:t>Sommige kosse, soos </a:t>
            </a:r>
            <a:r>
              <a:rPr lang="af-ZA" sz="1200" b="1" kern="1200" dirty="0">
                <a:solidFill>
                  <a:schemeClr val="tx1"/>
                </a:solidFill>
                <a:effectLst/>
                <a:latin typeface="+mn-lt"/>
                <a:ea typeface="+mn-ea"/>
                <a:cs typeface="+mn-cs"/>
              </a:rPr>
              <a:t>vleis / melk kan antibiotika bevat</a:t>
            </a:r>
            <a:r>
              <a:rPr lang="af-ZA" sz="1200" kern="1200" dirty="0">
                <a:solidFill>
                  <a:schemeClr val="tx1"/>
                </a:solidFill>
                <a:effectLst/>
                <a:latin typeface="+mn-lt"/>
                <a:ea typeface="+mn-ea"/>
                <a:cs typeface="+mn-cs"/>
              </a:rPr>
              <a:t>. Hierdie antibiotika is oorspronklik aan diere gegee om siektes te voorkom. As ons hierdie melk drink of die vleis eet, kan ons immuun word teen antibiotika. Wanneer ons antibiotika moet neem omdat ons siek is, werk dit nie.</a:t>
            </a:r>
          </a:p>
          <a:p>
            <a:pPr lvl="0"/>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Sommige kosse bevat </a:t>
            </a:r>
            <a:r>
              <a:rPr lang="af-ZA" sz="1200" b="1" kern="1200" dirty="0">
                <a:solidFill>
                  <a:schemeClr val="tx1"/>
                </a:solidFill>
                <a:effectLst/>
                <a:latin typeface="+mn-lt"/>
                <a:ea typeface="+mn-ea"/>
                <a:cs typeface="+mn-cs"/>
              </a:rPr>
              <a:t>plaagdoders</a:t>
            </a:r>
            <a:r>
              <a:rPr lang="af-ZA" sz="1200" kern="1200" dirty="0">
                <a:solidFill>
                  <a:schemeClr val="tx1"/>
                </a:solidFill>
                <a:effectLst/>
                <a:latin typeface="+mn-lt"/>
                <a:ea typeface="+mn-ea"/>
                <a:cs typeface="+mn-cs"/>
              </a:rPr>
              <a:t> wat oorspronklik gebruik is om insekte dood te maak tydens die verbouing van </a:t>
            </a:r>
            <a:r>
              <a:rPr lang="af-ZA" sz="1200" kern="1200" dirty="0" err="1">
                <a:solidFill>
                  <a:schemeClr val="tx1"/>
                </a:solidFill>
                <a:effectLst/>
                <a:latin typeface="+mn-lt"/>
                <a:ea typeface="+mn-ea"/>
                <a:cs typeface="+mn-cs"/>
              </a:rPr>
              <a:t>gewassse</a:t>
            </a:r>
            <a:r>
              <a:rPr lang="af-ZA" sz="1200" kern="1200" dirty="0">
                <a:solidFill>
                  <a:schemeClr val="tx1"/>
                </a:solidFill>
                <a:effectLst/>
                <a:latin typeface="+mn-lt"/>
                <a:ea typeface="+mn-ea"/>
                <a:cs typeface="+mn-cs"/>
              </a:rPr>
              <a:t>. Wanneer mense hierdie groente inneem, word die plaagdoders deur die menslike liggaamsvet geabsorbeer. Met verloop van tyd kan dit dan mense siek maak.</a:t>
            </a:r>
          </a:p>
          <a:p>
            <a:pPr lvl="0"/>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Voedselbymiddels, soos </a:t>
            </a:r>
            <a:r>
              <a:rPr lang="af-ZA" sz="1200" b="1" kern="1200" dirty="0" err="1">
                <a:solidFill>
                  <a:schemeClr val="tx1"/>
                </a:solidFill>
                <a:effectLst/>
                <a:latin typeface="+mn-lt"/>
                <a:ea typeface="+mn-ea"/>
                <a:cs typeface="+mn-cs"/>
              </a:rPr>
              <a:t>natriumbenzoaat</a:t>
            </a:r>
            <a:r>
              <a:rPr lang="af-ZA" sz="1200" kern="1200" dirty="0">
                <a:solidFill>
                  <a:schemeClr val="tx1"/>
                </a:solidFill>
                <a:effectLst/>
                <a:latin typeface="+mn-lt"/>
                <a:ea typeface="+mn-ea"/>
                <a:cs typeface="+mn-cs"/>
              </a:rPr>
              <a:t>, word dikwels in gaskoeldrank gevoeg om kleur en geur te verbeter. Die mens se liggaam reageer verskillend op hierdie stowwe. Sommige ontwikkel borssiektes, soos asma, en ander se konsentrasievermoë word negatief beïnvloed.</a:t>
            </a:r>
          </a:p>
          <a:p>
            <a:pPr lvl="0"/>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Sommige lekkers met 'n </a:t>
            </a:r>
            <a:r>
              <a:rPr lang="af-ZA" sz="1200" b="1" kern="1200" dirty="0">
                <a:solidFill>
                  <a:schemeClr val="tx1"/>
                </a:solidFill>
                <a:effectLst/>
                <a:latin typeface="+mn-lt"/>
                <a:ea typeface="+mn-ea"/>
                <a:cs typeface="+mn-cs"/>
              </a:rPr>
              <a:t>blink oppervlak</a:t>
            </a:r>
            <a:r>
              <a:rPr lang="af-ZA" sz="1200" kern="1200" dirty="0">
                <a:solidFill>
                  <a:schemeClr val="tx1"/>
                </a:solidFill>
                <a:effectLst/>
                <a:latin typeface="+mn-lt"/>
                <a:ea typeface="+mn-ea"/>
                <a:cs typeface="+mn-cs"/>
              </a:rPr>
              <a:t> word gekleur met afvalstowwe afkomstig van insekte soos kewers. Ander word met </a:t>
            </a:r>
            <a:r>
              <a:rPr lang="af-ZA" sz="1200" kern="1200" dirty="0" err="1">
                <a:solidFill>
                  <a:schemeClr val="tx1"/>
                </a:solidFill>
                <a:effectLst/>
                <a:latin typeface="+mn-lt"/>
                <a:ea typeface="+mn-ea"/>
                <a:cs typeface="+mn-cs"/>
              </a:rPr>
              <a:t>‘n</a:t>
            </a:r>
            <a:r>
              <a:rPr lang="af-ZA" sz="1200" kern="1200" dirty="0">
                <a:solidFill>
                  <a:schemeClr val="tx1"/>
                </a:solidFill>
                <a:effectLst/>
                <a:latin typeface="+mn-lt"/>
                <a:ea typeface="+mn-ea"/>
                <a:cs typeface="+mn-cs"/>
              </a:rPr>
              <a:t> laag gespuit wat afkomstig is van insekte soos kakkerlakke.  Mense kan allergiese reaksies teenoor hierdie insekmiddels toon, om nie eens te praat van diegene wat erg gril vir die gedagte om insekprodukte te eet nie!</a:t>
            </a:r>
            <a:endParaRPr lang="en-US" sz="1200" kern="1200" dirty="0">
              <a:solidFill>
                <a:schemeClr val="tx1"/>
              </a:solidFill>
              <a:effectLst/>
              <a:latin typeface="+mn-lt"/>
              <a:ea typeface="+mn-ea"/>
              <a:cs typeface="+mn-cs"/>
            </a:endParaRPr>
          </a:p>
          <a:p>
            <a:endParaRPr lang="en-US" sz="1800" dirty="0">
              <a:effectLst/>
              <a:latin typeface="Calibri" panose="020F0502020204030204" pitchFamily="34" charset="0"/>
              <a:ea typeface="Times New Roman" panose="02020603050405020304" pitchFamily="18" charset="0"/>
            </a:endParaRPr>
          </a:p>
          <a:p>
            <a:r>
              <a:rPr lang="af-ZA" sz="1800" dirty="0"/>
              <a:t>Jy sal </a:t>
            </a:r>
            <a:r>
              <a:rPr lang="af-ZA" sz="1800" b="1" i="1" dirty="0"/>
              <a:t>Aktiwiteit 2</a:t>
            </a:r>
            <a:r>
              <a:rPr lang="af-ZA" sz="1800" i="1" dirty="0"/>
              <a:t> </a:t>
            </a:r>
            <a:r>
              <a:rPr lang="af-ZA" sz="1800" dirty="0"/>
              <a:t>(</a:t>
            </a:r>
            <a:r>
              <a:rPr lang="af-ZA" sz="1800" b="1" i="1" u="sng" dirty="0"/>
              <a:t>Les 1 – Werkkaart</a:t>
            </a:r>
            <a:r>
              <a:rPr lang="af-ZA" sz="1800" dirty="0"/>
              <a:t>) vir huiswerk moet voltooi. </a:t>
            </a:r>
            <a:r>
              <a:rPr lang="af-ZA" sz="1800" dirty="0">
                <a:effectLst/>
                <a:highlight>
                  <a:srgbClr val="FFFF00"/>
                </a:highlight>
                <a:latin typeface="Arial" panose="020B0604020202020204" pitchFamily="34" charset="0"/>
                <a:ea typeface="Times New Roman" panose="02020603050405020304" pitchFamily="18" charset="0"/>
              </a:rPr>
              <a:t>Jy sal drie etikette moet vind van drie verskillende  voedselprodukte wat jy geniet om te eet/drink. Lees deur die lys bestanddele. Plak hierdie etikette in jou notaboek en dui aan of een van hierdie produkte die lys bestanddele bevat wat ons in vandag se les behandel het. As jy 'n paar bestanddele teëkom waarmee jy nie vertroud is nie, doen navorsing op die internet om te sien of die bestanddeel skadelik of nuttig is.</a:t>
            </a:r>
            <a:endParaRPr lang="en-ZA" sz="1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265229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&amp; 5: 1min </a:t>
            </a:r>
            <a:r>
              <a:rPr lang="en-US" dirty="0" err="1"/>
              <a:t>Kyk</a:t>
            </a:r>
            <a:r>
              <a:rPr lang="en-US" dirty="0"/>
              <a:t> &amp; 8min </a:t>
            </a:r>
            <a:r>
              <a:rPr lang="en-US" dirty="0" err="1"/>
              <a:t>Bespreking</a:t>
            </a:r>
            <a:endParaRPr lang="en-US" dirty="0"/>
          </a:p>
          <a:p>
            <a:endParaRPr lang="en-US" dirty="0"/>
          </a:p>
          <a:p>
            <a:r>
              <a:rPr lang="en-US" dirty="0" err="1"/>
              <a:t>Kyk</a:t>
            </a:r>
            <a:r>
              <a:rPr lang="en-US" dirty="0"/>
              <a:t> https://www.youtube.com/watch?v=BI1DX-UI1tg</a:t>
            </a:r>
          </a:p>
          <a:p>
            <a:endParaRPr lang="en-US" dirty="0"/>
          </a:p>
          <a:p>
            <a:r>
              <a:rPr lang="af-ZA" dirty="0"/>
              <a:t>Met die wete dat hierdie proses so wreed is, hoekom dink jy beoefen mense steeds fabrieksboerdery? </a:t>
            </a:r>
          </a:p>
          <a:p>
            <a:endParaRPr lang="af-ZA" dirty="0"/>
          </a:p>
          <a:p>
            <a:r>
              <a:rPr lang="af-ZA" dirty="0"/>
              <a:t>Geld! Hoe meer diere geproduseer kan word om te verkoop, hoe meer geld sal hierdie maatskappye maak. In ander lande is hierdie tipe boerdery nou onwettig</a:t>
            </a:r>
            <a:r>
              <a:rPr lang="af-ZA" baseline="0" dirty="0"/>
              <a:t> - m</a:t>
            </a:r>
            <a:r>
              <a:rPr lang="af-ZA" dirty="0"/>
              <a:t>aar nie in Suid-Afrika nie!</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88637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r>
              <a:rPr lang="en-US" dirty="0"/>
              <a:t>(</a:t>
            </a:r>
            <a:r>
              <a:rPr lang="nl-NL" sz="1200" b="0" i="0" kern="1200" dirty="0">
                <a:solidFill>
                  <a:schemeClr val="tx1"/>
                </a:solidFill>
                <a:effectLst/>
                <a:latin typeface="+mn-lt"/>
                <a:ea typeface="+mn-ea"/>
                <a:cs typeface="+mn-cs"/>
              </a:rPr>
              <a:t>Onderwysernota: Gee elke groep 5min vir bespreking en gebruik 3min vir die groepe om terugvoer aan die klas te gee.) Beantwoord in julle groepe die vrae oor fabrieksboerdery deur na hierdie skyfie en die vrae in </a:t>
            </a:r>
            <a:r>
              <a:rPr lang="nl-NL" sz="1200" b="1" i="1" u="none" kern="1200" dirty="0">
                <a:solidFill>
                  <a:schemeClr val="tx1"/>
                </a:solidFill>
                <a:effectLst/>
                <a:latin typeface="+mn-lt"/>
                <a:ea typeface="+mn-ea"/>
                <a:cs typeface="+mn-cs"/>
              </a:rPr>
              <a:t>Aktiwiteit 3 </a:t>
            </a:r>
            <a:r>
              <a:rPr lang="nl-NL" sz="1200" b="0" i="0" kern="1200" dirty="0">
                <a:solidFill>
                  <a:schemeClr val="tx1"/>
                </a:solidFill>
                <a:effectLst/>
                <a:latin typeface="+mn-lt"/>
                <a:ea typeface="+mn-ea"/>
                <a:cs typeface="+mn-cs"/>
              </a:rPr>
              <a:t>​​(</a:t>
            </a:r>
            <a:r>
              <a:rPr lang="nl-NL" sz="1200" b="1" i="1" u="sng" kern="1200" dirty="0">
                <a:solidFill>
                  <a:schemeClr val="tx1"/>
                </a:solidFill>
                <a:effectLst/>
                <a:latin typeface="+mn-lt"/>
                <a:ea typeface="+mn-ea"/>
                <a:cs typeface="+mn-cs"/>
              </a:rPr>
              <a:t>Les 1 – Werkkaart</a:t>
            </a:r>
            <a:r>
              <a:rPr lang="nl-NL" sz="1200" b="0" i="0" kern="1200" dirty="0">
                <a:solidFill>
                  <a:schemeClr val="tx1"/>
                </a:solidFill>
                <a:effectLst/>
                <a:latin typeface="+mn-lt"/>
                <a:ea typeface="+mn-ea"/>
                <a:cs typeface="+mn-cs"/>
              </a:rPr>
              <a:t>) te verwys.</a:t>
            </a:r>
          </a:p>
          <a:p>
            <a:endParaRPr lang="en-US" dirty="0"/>
          </a:p>
          <a:p>
            <a:pPr marL="742950" lvl="1" indent="-285750">
              <a:buFont typeface="+mj-lt"/>
              <a:buAutoNum type="romanLcParenR"/>
            </a:pPr>
            <a:r>
              <a:rPr lang="af-ZA" sz="1800" dirty="0">
                <a:solidFill>
                  <a:srgbClr val="000000"/>
                </a:solidFill>
                <a:effectLst/>
                <a:highlight>
                  <a:srgbClr val="FFFF00"/>
                </a:highlight>
                <a:latin typeface="Arial" panose="020B0604020202020204" pitchFamily="34" charset="0"/>
                <a:ea typeface="Times New Roman" panose="02020603050405020304" pitchFamily="18" charset="0"/>
              </a:rPr>
              <a:t>Bespreek die impak  van een van hierdie siektes, wat op die skyfie aangedui is, op 'n plaaslike gemeenskap.</a:t>
            </a:r>
            <a:endParaRPr lang="en-ZA" sz="1800" dirty="0">
              <a:solidFill>
                <a:srgbClr val="000000"/>
              </a:solidFill>
              <a:effectLst/>
              <a:latin typeface="Times New Roman" panose="02020603050405020304" pitchFamily="18" charset="0"/>
              <a:ea typeface="Times New Roman" panose="02020603050405020304" pitchFamily="18" charset="0"/>
            </a:endParaRPr>
          </a:p>
          <a:p>
            <a:pPr marL="742950" lvl="1" indent="-285750">
              <a:buFont typeface="+mj-lt"/>
              <a:buAutoNum type="romanLcParenR"/>
            </a:pPr>
            <a:r>
              <a:rPr lang="af-ZA" sz="1800" dirty="0">
                <a:solidFill>
                  <a:srgbClr val="000000"/>
                </a:solidFill>
                <a:effectLst/>
                <a:highlight>
                  <a:srgbClr val="FFFF00"/>
                </a:highlight>
                <a:latin typeface="Arial" panose="020B0604020202020204" pitchFamily="34" charset="0"/>
                <a:ea typeface="Times New Roman" panose="02020603050405020304" pitchFamily="18" charset="0"/>
              </a:rPr>
              <a:t>Verduidelik hoe ‘n verminderde vleisinname die welsyn van diere kan verbeter.</a:t>
            </a:r>
            <a:endParaRPr lang="en-ZA" sz="1800" dirty="0">
              <a:solidFill>
                <a:srgbClr val="000000"/>
              </a:solidFill>
              <a:effectLst/>
              <a:latin typeface="Times New Roman" panose="02020603050405020304" pitchFamily="18" charset="0"/>
              <a:ea typeface="Times New Roman" panose="02020603050405020304" pitchFamily="18" charset="0"/>
            </a:endParaRPr>
          </a:p>
          <a:p>
            <a:pPr marL="742950" lvl="1" indent="-285750">
              <a:buFont typeface="+mj-lt"/>
              <a:buAutoNum type="romanLcParenR"/>
            </a:pPr>
            <a:r>
              <a:rPr lang="af-ZA" sz="1800" dirty="0">
                <a:solidFill>
                  <a:srgbClr val="000000"/>
                </a:solidFill>
                <a:effectLst/>
                <a:highlight>
                  <a:srgbClr val="FFFF00"/>
                </a:highlight>
                <a:latin typeface="Arial" panose="020B0604020202020204" pitchFamily="34" charset="0"/>
                <a:ea typeface="Times New Roman" panose="02020603050405020304" pitchFamily="18" charset="0"/>
              </a:rPr>
              <a:t>Bespreek in julle groep hoe jul ‘n groter bewustheid oor fabrieksboerdery kan skep.</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a:p>
            <a:r>
              <a:rPr lang="af-ZA" sz="1200" kern="1200" dirty="0">
                <a:solidFill>
                  <a:schemeClr val="tx1"/>
                </a:solidFill>
                <a:effectLst/>
                <a:latin typeface="+mn-lt"/>
                <a:ea typeface="+mn-ea"/>
                <a:cs typeface="+mn-cs"/>
              </a:rPr>
              <a:t>Dit is onaangenaam om te besef dat Suid-Afrika steeds wrede boerderymetodes toelaat. Ons kan standpunt inneem om ons portuurgroep oor hierdie toestande op te voed en deelneem aan protesoptogte wanneer ons bewus raak van hierdie soort wreedheid. Ons kan ons ouers aanmoedig om die etikette op kos te lees en eerder vleis te koop wat afkomstig is van vrylopende diere.. Ongelukkig is die realiteit dat nie almal kan bekostig om vrylopende hoender te eet nie </a:t>
            </a:r>
            <a:r>
              <a:rPr lang="af-ZA" sz="1200" kern="1200" dirty="0" err="1">
                <a:solidFill>
                  <a:schemeClr val="tx1"/>
                </a:solidFill>
                <a:effectLst/>
                <a:latin typeface="+mn-lt"/>
                <a:ea typeface="+mn-ea"/>
                <a:cs typeface="+mn-cs"/>
              </a:rPr>
              <a:t>nie</a:t>
            </a:r>
            <a:r>
              <a:rPr lang="af-ZA" sz="1200" kern="1200" dirty="0">
                <a:solidFill>
                  <a:schemeClr val="tx1"/>
                </a:solidFill>
                <a:effectLst/>
                <a:latin typeface="+mn-lt"/>
                <a:ea typeface="+mn-ea"/>
                <a:cs typeface="+mn-cs"/>
              </a:rPr>
              <a:t>, aangesien dit baie duurder is. Die doel van hierdie les is om jou op te voed sodat jy jou eie ingeligte keuses kan maak.</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223057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12min</a:t>
            </a:r>
          </a:p>
          <a:p>
            <a:endParaRPr lang="en-US" dirty="0"/>
          </a:p>
          <a:p>
            <a:r>
              <a:rPr lang="af-ZA" dirty="0"/>
              <a:t>(Onderwysernota: Elke groep sal 'n gevallestudie ontvang </a:t>
            </a:r>
            <a:r>
              <a:rPr lang="af-ZA" sz="1800" dirty="0">
                <a:solidFill>
                  <a:srgbClr val="404040"/>
                </a:solidFill>
                <a:effectLst/>
                <a:latin typeface="Arial" panose="020B0604020202020204" pitchFamily="34" charset="0"/>
                <a:ea typeface="Times New Roman" panose="02020603050405020304" pitchFamily="18" charset="0"/>
              </a:rPr>
              <a:t>(</a:t>
            </a:r>
            <a:r>
              <a:rPr lang="en-ZA" sz="1800" b="1" i="1" u="sng" dirty="0">
                <a:effectLst/>
                <a:latin typeface="Arial" panose="020B0604020202020204" pitchFamily="34" charset="0"/>
                <a:ea typeface="Times New Roman" panose="02020603050405020304" pitchFamily="18" charset="0"/>
              </a:rPr>
              <a:t>Les 1 - </a:t>
            </a:r>
            <a:r>
              <a:rPr lang="en-ZA" sz="1800" b="1" i="1" u="sng" dirty="0" err="1">
                <a:effectLst/>
                <a:latin typeface="Arial" panose="020B0604020202020204" pitchFamily="34" charset="0"/>
                <a:ea typeface="Times New Roman" panose="02020603050405020304" pitchFamily="18" charset="0"/>
              </a:rPr>
              <a:t>Gevallestudies</a:t>
            </a:r>
            <a:r>
              <a:rPr lang="en-ZA" sz="1800" b="1" i="1" u="sng" dirty="0">
                <a:effectLst/>
                <a:latin typeface="Arial" panose="020B0604020202020204" pitchFamily="34" charset="0"/>
                <a:ea typeface="Times New Roman" panose="02020603050405020304" pitchFamily="18" charset="0"/>
              </a:rPr>
              <a:t> 1-5)</a:t>
            </a:r>
            <a:r>
              <a:rPr lang="af-ZA" dirty="0"/>
              <a:t> wat voorbeelde van agteruitgang in Suid-Afrika aandui. Julle sal deur die artikel moet lees en die volgende vrae moet bespreek in </a:t>
            </a:r>
            <a:r>
              <a:rPr lang="af-ZA" b="1" i="1" dirty="0"/>
              <a:t>Aktiwiteit 4 </a:t>
            </a:r>
            <a:r>
              <a:rPr lang="af-ZA" dirty="0"/>
              <a:t>(</a:t>
            </a:r>
            <a:r>
              <a:rPr lang="af-ZA" b="1" i="1" u="sng" dirty="0"/>
              <a:t>Les 1 – Werkkaart</a:t>
            </a:r>
            <a:r>
              <a:rPr lang="af-ZA" dirty="0"/>
              <a:t>). Daar sal van elke groep verwag word om die plakkaattemplaat</a:t>
            </a:r>
            <a:r>
              <a:rPr lang="af-ZA" baseline="0" dirty="0"/>
              <a:t> </a:t>
            </a:r>
            <a:r>
              <a:rPr lang="af-ZA" sz="1800" dirty="0">
                <a:solidFill>
                  <a:srgbClr val="404040"/>
                </a:solidFill>
                <a:effectLst/>
                <a:latin typeface="Arial" panose="020B0604020202020204" pitchFamily="34" charset="0"/>
                <a:ea typeface="Times New Roman" panose="02020603050405020304" pitchFamily="18" charset="0"/>
              </a:rPr>
              <a:t>(</a:t>
            </a:r>
            <a:r>
              <a:rPr lang="af-ZA" sz="1800" b="1" i="1" u="sng" dirty="0">
                <a:effectLst/>
                <a:latin typeface="Arial" panose="020B0604020202020204" pitchFamily="34" charset="0"/>
                <a:ea typeface="Times New Roman" panose="02020603050405020304" pitchFamily="18" charset="0"/>
              </a:rPr>
              <a:t>Les 1 - Plakkaat</a:t>
            </a:r>
            <a:r>
              <a:rPr lang="af-ZA" sz="1800" dirty="0">
                <a:solidFill>
                  <a:srgbClr val="404040"/>
                </a:solidFill>
                <a:effectLst/>
                <a:latin typeface="Arial" panose="020B0604020202020204" pitchFamily="34" charset="0"/>
                <a:ea typeface="Times New Roman" panose="02020603050405020304" pitchFamily="18" charset="0"/>
              </a:rPr>
              <a:t>) </a:t>
            </a:r>
            <a:r>
              <a:rPr lang="af-ZA" baseline="0" dirty="0"/>
              <a:t>te gebruik</a:t>
            </a:r>
            <a:r>
              <a:rPr lang="af-ZA" dirty="0"/>
              <a:t> om 'n plakkaat</a:t>
            </a:r>
            <a:r>
              <a:rPr lang="af-ZA" baseline="0" dirty="0"/>
              <a:t> </a:t>
            </a:r>
            <a:r>
              <a:rPr lang="af-ZA" dirty="0"/>
              <a:t>oor hul hoof omgewingskwessie te ontwerp. Hierdie plakkaat moet die volgende insluit:</a:t>
            </a:r>
          </a:p>
          <a:p>
            <a:pPr marL="342900" lvl="0" indent="-342900">
              <a:buFont typeface="Wingdings" panose="05000000000000000000" pitchFamily="2" charset="2"/>
              <a:buChar char=""/>
            </a:pPr>
            <a:r>
              <a:rPr lang="af-ZA" sz="1800" dirty="0">
                <a:solidFill>
                  <a:srgbClr val="404040"/>
                </a:solidFill>
                <a:effectLst/>
                <a:highlight>
                  <a:srgbClr val="FFFF00"/>
                </a:highlight>
                <a:latin typeface="Arial" panose="020B0604020202020204" pitchFamily="34" charset="0"/>
                <a:ea typeface="Times New Roman" panose="02020603050405020304" pitchFamily="18" charset="0"/>
              </a:rPr>
              <a:t>'n Verduideliking waarom die probleem 'n </a:t>
            </a:r>
            <a:r>
              <a:rPr lang="af-ZA" sz="1800" b="1" dirty="0">
                <a:solidFill>
                  <a:srgbClr val="404040"/>
                </a:solidFill>
                <a:effectLst/>
                <a:highlight>
                  <a:srgbClr val="FFFF00"/>
                </a:highlight>
                <a:latin typeface="Arial" panose="020B0604020202020204" pitchFamily="34" charset="0"/>
                <a:ea typeface="Times New Roman" panose="02020603050405020304" pitchFamily="18" charset="0"/>
              </a:rPr>
              <a:t>omgewingskwessie</a:t>
            </a:r>
            <a:r>
              <a:rPr lang="af-ZA" sz="1800" dirty="0">
                <a:solidFill>
                  <a:srgbClr val="404040"/>
                </a:solidFill>
                <a:effectLst/>
                <a:highlight>
                  <a:srgbClr val="FFFF00"/>
                </a:highlight>
                <a:latin typeface="Arial" panose="020B0604020202020204" pitchFamily="34" charset="0"/>
                <a:ea typeface="Times New Roman" panose="02020603050405020304" pitchFamily="18" charset="0"/>
              </a:rPr>
              <a:t> is.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404040"/>
                </a:solidFill>
                <a:effectLst/>
                <a:highlight>
                  <a:srgbClr val="FFFF00"/>
                </a:highlight>
                <a:latin typeface="Arial" panose="020B0604020202020204" pitchFamily="34" charset="0"/>
                <a:ea typeface="Times New Roman" panose="02020603050405020304" pitchFamily="18" charset="0"/>
              </a:rPr>
              <a:t>Hoe kan hierdie probleem gesondheidsrisiko’s vir mense inhou?</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404040"/>
                </a:solidFill>
                <a:effectLst/>
                <a:highlight>
                  <a:srgbClr val="FFFF00"/>
                </a:highlight>
                <a:latin typeface="Arial" panose="020B0604020202020204" pitchFamily="34" charset="0"/>
                <a:ea typeface="Times New Roman" panose="02020603050405020304" pitchFamily="18" charset="0"/>
              </a:rPr>
              <a:t>Noem voorbeelde van hierdie omgewingsgevaar in jou plaaslike gemeenskap.</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404040"/>
                </a:solidFill>
                <a:effectLst/>
                <a:highlight>
                  <a:srgbClr val="FFFF00"/>
                </a:highlight>
                <a:latin typeface="Arial" panose="020B0604020202020204" pitchFamily="34" charset="0"/>
                <a:ea typeface="Times New Roman" panose="02020603050405020304" pitchFamily="18" charset="0"/>
              </a:rPr>
              <a:t>Gee DRIE voorstelle oor hoe julle, as hoërskoolleerders, kan voorkom dat hierdie omgewingsgevaar by jou skool plaasvind.</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Wingdings" pitchFamily="2" charset="2"/>
              <a:buNone/>
            </a:pPr>
            <a:endParaRPr lang="en-US" sz="1800" dirty="0">
              <a:solidFill>
                <a:srgbClr val="404040"/>
              </a:solidFill>
              <a:effectLst/>
              <a:latin typeface="Arial" panose="020B0604020202020204" pitchFamily="34" charset="0"/>
              <a:ea typeface="Times New Roman" panose="02020603050405020304" pitchFamily="18" charset="0"/>
            </a:endParaRPr>
          </a:p>
          <a:p>
            <a:pPr marL="0" lvl="0" indent="0">
              <a:buFont typeface="Wingdings" pitchFamily="2" charset="2"/>
              <a:buNone/>
            </a:pPr>
            <a:r>
              <a:rPr lang="af-ZA" sz="1800" dirty="0"/>
              <a:t>Ter opsomming het ons die volgende hoof omgewingsgevare in hierdie gevallestudies gedek: </a:t>
            </a: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Gronderosie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Besoedeling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Vloede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Vure</a:t>
            </a:r>
            <a:endParaRPr lang="en-US" sz="1200" kern="1200" dirty="0">
              <a:solidFill>
                <a:schemeClr val="tx1"/>
              </a:solidFill>
              <a:effectLst/>
              <a:latin typeface="+mn-lt"/>
              <a:ea typeface="+mn-ea"/>
              <a:cs typeface="+mn-cs"/>
            </a:endParaRPr>
          </a:p>
          <a:p>
            <a:pPr marL="342900" lvl="0" indent="-342900">
              <a:buFont typeface="Wingdings" pitchFamily="2" charset="2"/>
              <a:buChar char=""/>
            </a:pPr>
            <a:endParaRPr lang="en-ZA" sz="1800" dirty="0">
              <a:solidFill>
                <a:srgbClr val="000000"/>
              </a:solidFill>
              <a:effectLst/>
              <a:latin typeface="Times New Roman" panose="02020603050405020304" pitchFamily="18" charset="0"/>
              <a:ea typeface="Times New Roman" panose="02020603050405020304" pitchFamily="18" charset="0"/>
            </a:endParaRPr>
          </a:p>
          <a:p>
            <a:r>
              <a:rPr lang="af-ZA" sz="1200" kern="1200" dirty="0">
                <a:solidFill>
                  <a:schemeClr val="tx1"/>
                </a:solidFill>
                <a:effectLst/>
                <a:latin typeface="+mn-lt"/>
                <a:ea typeface="+mn-ea"/>
                <a:cs typeface="+mn-cs"/>
              </a:rPr>
              <a:t>Bestraling is ook 'n omgewingsgevaar. Die mees algemene vorm van bestraling is die UV-strale van die son. Indien jy te veel aan die son blootgestel word, kan dit korttermyn sonbrand of langtermyn sonsteek tot gevolg hê en dit veroorsaak velkanker.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 3min </a:t>
            </a:r>
            <a:r>
              <a:rPr lang="en-US" dirty="0" err="1"/>
              <a:t>Refleksie</a:t>
            </a:r>
            <a:endParaRPr lang="en-US" dirty="0"/>
          </a:p>
          <a:p>
            <a:endParaRPr lang="en-US" dirty="0"/>
          </a:p>
          <a:p>
            <a:pPr marL="0" lvl="0" indent="0">
              <a:buFont typeface="Symbol" panose="05050102010706020507" pitchFamily="18" charset="2"/>
              <a:buNone/>
            </a:pPr>
            <a:r>
              <a:rPr lang="af-ZA" dirty="0"/>
              <a:t>Soos ons hierdie les afsluit, lees en beantwoord die vrae in </a:t>
            </a:r>
            <a:r>
              <a:rPr lang="af-ZA" b="1" i="1" dirty="0"/>
              <a:t>Aktiwiteit 5 </a:t>
            </a:r>
            <a:r>
              <a:rPr lang="af-ZA" dirty="0"/>
              <a:t>(</a:t>
            </a:r>
            <a:r>
              <a:rPr lang="af-ZA" b="1" i="1" u="sng" dirty="0"/>
              <a:t>Les 1 – Werkkaart</a:t>
            </a:r>
            <a:r>
              <a:rPr lang="af-ZA" dirty="0"/>
              <a:t>), terwyl jy oor die volgende reflekteer:</a:t>
            </a:r>
            <a:r>
              <a:rPr lang="en-ZA" sz="1200" dirty="0">
                <a:solidFill>
                  <a:srgbClr val="595959"/>
                </a:solidFill>
                <a:effectLst/>
                <a:latin typeface="Arial" panose="020B0604020202020204" pitchFamily="34" charset="0"/>
                <a:ea typeface="Times New Roman" panose="02020603050405020304" pitchFamily="18" charset="0"/>
              </a:rPr>
              <a:t/>
            </a:r>
            <a:br>
              <a:rPr lang="en-ZA" sz="1200" dirty="0">
                <a:solidFill>
                  <a:srgbClr val="595959"/>
                </a:solidFill>
                <a:effectLst/>
                <a:latin typeface="Arial" panose="020B0604020202020204" pitchFamily="34" charset="0"/>
                <a:ea typeface="Times New Roman" panose="02020603050405020304" pitchFamily="18" charset="0"/>
              </a:rPr>
            </a:br>
            <a:endParaRPr lang="en-ZA" sz="1200" dirty="0">
              <a:effectLst/>
              <a:latin typeface="Times New Roman" panose="02020603050405020304" pitchFamily="18" charset="0"/>
              <a:ea typeface="Times New Roman" panose="02020603050405020304" pitchFamily="18" charset="0"/>
            </a:endParaRPr>
          </a:p>
          <a:p>
            <a:pPr marL="171450" lvl="0" indent="-171450">
              <a:buFont typeface="Wingdings" panose="05000000000000000000" pitchFamily="2" charset="2"/>
              <a:buChar char="Ø"/>
            </a:pPr>
            <a:r>
              <a:rPr lang="af-ZA" sz="1200" kern="1200" dirty="0">
                <a:solidFill>
                  <a:schemeClr val="tx1"/>
                </a:solidFill>
                <a:effectLst/>
                <a:latin typeface="+mn-lt"/>
                <a:ea typeface="+mn-ea"/>
                <a:cs typeface="+mn-cs"/>
              </a:rPr>
              <a:t>Noem EEN omgewingskwessie uit vandag se les waaroor jou plaaslike gemeenskap opgevoed moet word.</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af-ZA" sz="1200" kern="1200" dirty="0">
                <a:solidFill>
                  <a:schemeClr val="tx1"/>
                </a:solidFill>
                <a:effectLst/>
                <a:latin typeface="+mn-lt"/>
                <a:ea typeface="+mn-ea"/>
                <a:cs typeface="+mn-cs"/>
              </a:rPr>
              <a:t>Watter positiewe invloed kan jy hê deur hierdie probleem in jou skool aan te spreek?</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af-ZA" sz="1200" kern="1200" dirty="0">
                <a:solidFill>
                  <a:schemeClr val="tx1"/>
                </a:solidFill>
                <a:effectLst/>
                <a:latin typeface="+mn-lt"/>
                <a:ea typeface="+mn-ea"/>
                <a:cs typeface="+mn-cs"/>
              </a:rPr>
              <a:t>Watter raad sal jy aan die VRL gee om 'n kultuur van “</a:t>
            </a:r>
            <a:r>
              <a:rPr lang="af-ZA" sz="1200" b="1" kern="1200" dirty="0">
                <a:solidFill>
                  <a:schemeClr val="tx1"/>
                </a:solidFill>
                <a:effectLst/>
                <a:latin typeface="+mn-lt"/>
                <a:ea typeface="+mn-ea"/>
                <a:cs typeface="+mn-cs"/>
              </a:rPr>
              <a:t>omgee vir die omgewing</a:t>
            </a:r>
            <a:r>
              <a:rPr lang="af-ZA" sz="1200" kern="1200" dirty="0">
                <a:solidFill>
                  <a:schemeClr val="tx1"/>
                </a:solidFill>
                <a:effectLst/>
                <a:latin typeface="+mn-lt"/>
                <a:ea typeface="+mn-ea"/>
                <a:cs typeface="+mn-cs"/>
              </a:rPr>
              <a:t>” by jou skool te skep?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5987" y="683029"/>
            <a:ext cx="5144886" cy="2226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4400" dirty="0">
                <a:effectLst/>
                <a:latin typeface="Britannic Bold" panose="020B0903060703020204" pitchFamily="34" charset="0"/>
                <a:ea typeface="Times New Roman" panose="02020603050405020304" pitchFamily="18" charset="0"/>
              </a:rPr>
              <a:t>GRAAD 11</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en-ZA" sz="2400" dirty="0">
                <a:effectLst/>
                <a:latin typeface="Britannic Bold" panose="020B0903060703020204" pitchFamily="34" charset="0"/>
                <a:ea typeface="Times New Roman" panose="02020603050405020304" pitchFamily="18" charset="0"/>
              </a:rPr>
              <a:t>SOSIALE EN OMGEWINGSVERANTWOORDELIKHEID</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 y="5171903"/>
            <a:ext cx="4239491" cy="1561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3200" dirty="0" err="1">
                <a:latin typeface="Britannic Bold" panose="020B0903060703020204" pitchFamily="34" charset="0"/>
                <a:ea typeface="Times New Roman" panose="02020603050405020304" pitchFamily="18" charset="0"/>
              </a:rPr>
              <a:t>Kwartaal</a:t>
            </a:r>
            <a:r>
              <a:rPr lang="en-ZA" sz="3200" dirty="0">
                <a:latin typeface="Britannic Bold" panose="020B0903060703020204" pitchFamily="34" charset="0"/>
                <a:ea typeface="Times New Roman" panose="02020603050405020304" pitchFamily="18" charset="0"/>
              </a:rPr>
              <a:t> 2</a:t>
            </a:r>
            <a:endParaRPr lang="en-US" sz="1600" dirty="0">
              <a:effectLst/>
              <a:latin typeface="Times New Roman" panose="02020603050405020304" pitchFamily="18" charset="0"/>
              <a:ea typeface="Times New Roman" panose="02020603050405020304" pitchFamily="18" charset="0"/>
            </a:endParaRPr>
          </a:p>
          <a:p>
            <a:pPr>
              <a:spcAft>
                <a:spcPts val="0"/>
              </a:spcAft>
            </a:pPr>
            <a:r>
              <a:rPr lang="en-ZA" sz="2000" dirty="0">
                <a:latin typeface="Britannic Bold" panose="020B0903060703020204" pitchFamily="34" charset="0"/>
                <a:ea typeface="Times New Roman" panose="02020603050405020304" pitchFamily="18" charset="0"/>
              </a:rPr>
              <a:t>Les 1: </a:t>
            </a:r>
            <a:r>
              <a:rPr lang="en-ZA" sz="2000" dirty="0" err="1">
                <a:latin typeface="Britannic Bold" panose="020B0903060703020204" pitchFamily="34" charset="0"/>
                <a:ea typeface="Times New Roman" panose="02020603050405020304" pitchFamily="18" charset="0"/>
              </a:rPr>
              <a:t>Omgewingskwessies</a:t>
            </a:r>
            <a:r>
              <a:rPr lang="en-ZA" sz="2000" dirty="0">
                <a:latin typeface="Britannic Bold" panose="020B0903060703020204" pitchFamily="34" charset="0"/>
                <a:ea typeface="Times New Roman" panose="02020603050405020304" pitchFamily="18" charset="0"/>
              </a:rPr>
              <a:t> wat </a:t>
            </a:r>
            <a:r>
              <a:rPr lang="en-ZA" sz="2000" dirty="0" err="1">
                <a:latin typeface="Britannic Bold" panose="020B0903060703020204" pitchFamily="34" charset="0"/>
                <a:ea typeface="Times New Roman" panose="02020603050405020304" pitchFamily="18" charset="0"/>
              </a:rPr>
              <a:t>skadelik</a:t>
            </a:r>
            <a:r>
              <a:rPr lang="en-ZA" sz="2000" dirty="0">
                <a:latin typeface="Britannic Bold" panose="020B0903060703020204" pitchFamily="34" charset="0"/>
                <a:ea typeface="Times New Roman" panose="02020603050405020304" pitchFamily="18" charset="0"/>
              </a:rPr>
              <a:t> is </a:t>
            </a:r>
            <a:r>
              <a:rPr lang="en-ZA" sz="2000" dirty="0" err="1">
                <a:latin typeface="Britannic Bold" panose="020B0903060703020204" pitchFamily="34" charset="0"/>
                <a:ea typeface="Times New Roman" panose="02020603050405020304" pitchFamily="18" charset="0"/>
              </a:rPr>
              <a:t>vir</a:t>
            </a:r>
            <a:r>
              <a:rPr lang="en-ZA" sz="2000" dirty="0">
                <a:latin typeface="Britannic Bold" panose="020B0903060703020204" pitchFamily="34" charset="0"/>
                <a:ea typeface="Times New Roman" panose="02020603050405020304" pitchFamily="18" charset="0"/>
              </a:rPr>
              <a:t> </a:t>
            </a:r>
            <a:r>
              <a:rPr lang="en-ZA" sz="2000" dirty="0" err="1">
                <a:latin typeface="Britannic Bold" panose="020B0903060703020204" pitchFamily="34" charset="0"/>
                <a:ea typeface="Times New Roman" panose="02020603050405020304" pitchFamily="18" charset="0"/>
              </a:rPr>
              <a:t>gesondheid</a:t>
            </a:r>
            <a:endParaRPr lang="en-US"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ED375C4-13C2-414D-98C1-6B0B7012E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E44F56-A34F-7A04-AFBD-F3C3FB0CA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153484"/>
            <a:ext cx="10058400" cy="4551032"/>
          </a:xfrm>
          <a:prstGeom prst="rect">
            <a:avLst/>
          </a:prstGeom>
        </p:spPr>
      </p:pic>
    </p:spTree>
    <p:extLst>
      <p:ext uri="{BB962C8B-B14F-4D97-AF65-F5344CB8AC3E}">
        <p14:creationId xmlns:p14="http://schemas.microsoft.com/office/powerpoint/2010/main" val="12275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Funkestra groove tune 'Kerria Lacca' out on Bandcamp now -  Redtenbacher's Funkestra - Funkify Life">
            <a:extLst>
              <a:ext uri="{FF2B5EF4-FFF2-40B4-BE49-F238E27FC236}">
                <a16:creationId xmlns:a16="http://schemas.microsoft.com/office/drawing/2014/main" id="{F80217EB-7EA7-89E3-CA67-1FE620B0F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406" y="792817"/>
            <a:ext cx="1455067" cy="1455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lly Beans (1kg) - Nuts &amp; All">
            <a:extLst>
              <a:ext uri="{FF2B5EF4-FFF2-40B4-BE49-F238E27FC236}">
                <a16:creationId xmlns:a16="http://schemas.microsoft.com/office/drawing/2014/main" id="{EA4B9473-0C63-FD47-A4B0-8BCB38C87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90" y="810902"/>
            <a:ext cx="1455067" cy="1455067"/>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a:extLst>
              <a:ext uri="{FF2B5EF4-FFF2-40B4-BE49-F238E27FC236}">
                <a16:creationId xmlns:a16="http://schemas.microsoft.com/office/drawing/2014/main" id="{95DB7009-4740-8247-0616-D8674F512BB0}"/>
              </a:ext>
            </a:extLst>
          </p:cNvPr>
          <p:cNvSpPr/>
          <p:nvPr/>
        </p:nvSpPr>
        <p:spPr>
          <a:xfrm>
            <a:off x="2366187" y="1161623"/>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Left Arrow 4">
            <a:extLst>
              <a:ext uri="{FF2B5EF4-FFF2-40B4-BE49-F238E27FC236}">
                <a16:creationId xmlns:a16="http://schemas.microsoft.com/office/drawing/2014/main" id="{1B2B7CE2-A499-2371-0374-E727AF3EF9A7}"/>
              </a:ext>
            </a:extLst>
          </p:cNvPr>
          <p:cNvSpPr/>
          <p:nvPr/>
        </p:nvSpPr>
        <p:spPr>
          <a:xfrm>
            <a:off x="6265989" y="1191066"/>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4" name="Picture 6" descr="Common Types of Allergies - Fort Worth ENT &amp; Sinus">
            <a:extLst>
              <a:ext uri="{FF2B5EF4-FFF2-40B4-BE49-F238E27FC236}">
                <a16:creationId xmlns:a16="http://schemas.microsoft.com/office/drawing/2014/main" id="{D090F5B3-2910-77E7-87DF-4E7BDA5A0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067" y="666669"/>
            <a:ext cx="1602583" cy="15812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now how to make skimmed milk for your weight loss journey | HealthShots">
            <a:extLst>
              <a:ext uri="{FF2B5EF4-FFF2-40B4-BE49-F238E27FC236}">
                <a16:creationId xmlns:a16="http://schemas.microsoft.com/office/drawing/2014/main" id="{409F5381-2552-DC14-B718-1F945421B8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910"/>
          <a:stretch/>
        </p:blipFill>
        <p:spPr bwMode="auto">
          <a:xfrm>
            <a:off x="425451" y="2754600"/>
            <a:ext cx="1689889" cy="1375822"/>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a:extLst>
              <a:ext uri="{FF2B5EF4-FFF2-40B4-BE49-F238E27FC236}">
                <a16:creationId xmlns:a16="http://schemas.microsoft.com/office/drawing/2014/main" id="{32E7B4CA-2E21-258C-E7F3-8281A0FC0AB3}"/>
              </a:ext>
            </a:extLst>
          </p:cNvPr>
          <p:cNvSpPr/>
          <p:nvPr/>
        </p:nvSpPr>
        <p:spPr>
          <a:xfrm>
            <a:off x="2406439" y="3113227"/>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A4259730-0A38-94E2-8F06-6168A8EA70E7}"/>
              </a:ext>
            </a:extLst>
          </p:cNvPr>
          <p:cNvSpPr/>
          <p:nvPr/>
        </p:nvSpPr>
        <p:spPr>
          <a:xfrm>
            <a:off x="6436538" y="3150507"/>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8" name="Picture 10" descr="Antibiotics: Bad for Health, Bad for Non-Industrial Agriculture - Slow Food  International">
            <a:extLst>
              <a:ext uri="{FF2B5EF4-FFF2-40B4-BE49-F238E27FC236}">
                <a16:creationId xmlns:a16="http://schemas.microsoft.com/office/drawing/2014/main" id="{591B61AB-C7C7-77A1-2C9A-B90F4CB785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6175" y="2732343"/>
            <a:ext cx="2096638" cy="14550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en to Keep Your Sick Child at Home – Cleveland Clinic">
            <a:extLst>
              <a:ext uri="{FF2B5EF4-FFF2-40B4-BE49-F238E27FC236}">
                <a16:creationId xmlns:a16="http://schemas.microsoft.com/office/drawing/2014/main" id="{0B55FD29-129F-94E3-9A09-C97029E807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4067" y="2963099"/>
            <a:ext cx="2096638" cy="13805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oke - Mcdonald's">
            <a:extLst>
              <a:ext uri="{FF2B5EF4-FFF2-40B4-BE49-F238E27FC236}">
                <a16:creationId xmlns:a16="http://schemas.microsoft.com/office/drawing/2014/main" id="{69D9B0D2-D976-694D-DCE0-202171CE5F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014" y="4619053"/>
            <a:ext cx="3166817" cy="1804922"/>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a:extLst>
              <a:ext uri="{FF2B5EF4-FFF2-40B4-BE49-F238E27FC236}">
                <a16:creationId xmlns:a16="http://schemas.microsoft.com/office/drawing/2014/main" id="{A82D1D6F-E938-CEDA-25DA-2FD8E80C4FE5}"/>
              </a:ext>
            </a:extLst>
          </p:cNvPr>
          <p:cNvSpPr/>
          <p:nvPr/>
        </p:nvSpPr>
        <p:spPr>
          <a:xfrm>
            <a:off x="2366187" y="5155580"/>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30EF7B36-8646-ADA2-9B52-F988FC90977D}"/>
              </a:ext>
            </a:extLst>
          </p:cNvPr>
          <p:cNvSpPr/>
          <p:nvPr/>
        </p:nvSpPr>
        <p:spPr>
          <a:xfrm>
            <a:off x="6695410" y="5108412"/>
            <a:ext cx="1415562" cy="65856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64" name="Picture 16" descr="Sodium Benzoate | 1Malaysia Bio Lab">
            <a:extLst>
              <a:ext uri="{FF2B5EF4-FFF2-40B4-BE49-F238E27FC236}">
                <a16:creationId xmlns:a16="http://schemas.microsoft.com/office/drawing/2014/main" id="{B461254A-B670-79A0-5B35-49DB47D583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7952" y="4671869"/>
            <a:ext cx="2641255" cy="132062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ir conditioning: for people with asthma – their best friend | Daikin">
            <a:extLst>
              <a:ext uri="{FF2B5EF4-FFF2-40B4-BE49-F238E27FC236}">
                <a16:creationId xmlns:a16="http://schemas.microsoft.com/office/drawing/2014/main" id="{3B626FAF-6853-1044-1B3B-71716A9FDB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9783" y="4806341"/>
            <a:ext cx="1930922" cy="13465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A9A9665-72B0-C22C-B8D1-394846F5B6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2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B7FEEA-272F-668E-1BFF-C62F35BCEF6B}"/>
              </a:ext>
            </a:extLst>
          </p:cNvPr>
          <p:cNvSpPr txBox="1"/>
          <p:nvPr/>
        </p:nvSpPr>
        <p:spPr>
          <a:xfrm>
            <a:off x="3634154" y="6123543"/>
            <a:ext cx="6283568" cy="369332"/>
          </a:xfrm>
          <a:prstGeom prst="rect">
            <a:avLst/>
          </a:prstGeom>
          <a:solidFill>
            <a:schemeClr val="bg1">
              <a:alpha val="63516"/>
            </a:schemeClr>
          </a:solidFill>
        </p:spPr>
        <p:txBody>
          <a:bodyPr wrap="square">
            <a:spAutoFit/>
          </a:bodyPr>
          <a:lstStyle/>
          <a:p>
            <a:r>
              <a:rPr lang="en-US" dirty="0"/>
              <a:t>https://</a:t>
            </a:r>
            <a:r>
              <a:rPr lang="en-US" dirty="0" err="1"/>
              <a:t>www.youtube.com</a:t>
            </a:r>
            <a:r>
              <a:rPr lang="en-US" dirty="0"/>
              <a:t>/</a:t>
            </a:r>
            <a:r>
              <a:rPr lang="en-US" dirty="0" err="1"/>
              <a:t>watch?v</a:t>
            </a:r>
            <a:r>
              <a:rPr lang="en-US" dirty="0"/>
              <a:t>=BI1DX-UI1tg</a:t>
            </a:r>
          </a:p>
        </p:txBody>
      </p:sp>
      <p:pic>
        <p:nvPicPr>
          <p:cNvPr id="3" name="Picture 2">
            <a:extLst>
              <a:ext uri="{FF2B5EF4-FFF2-40B4-BE49-F238E27FC236}">
                <a16:creationId xmlns:a16="http://schemas.microsoft.com/office/drawing/2014/main" id="{035756CB-94B5-B923-67E4-997AED471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0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3C0"/>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37" t="1480"/>
          <a:stretch/>
        </p:blipFill>
        <p:spPr>
          <a:xfrm>
            <a:off x="6370982" y="37053"/>
            <a:ext cx="4919869" cy="6820947"/>
          </a:xfrm>
          <a:prstGeom prst="rect">
            <a:avLst/>
          </a:prstGeom>
        </p:spPr>
      </p:pic>
      <p:pic>
        <p:nvPicPr>
          <p:cNvPr id="3" name="Picture 2">
            <a:extLst>
              <a:ext uri="{FF2B5EF4-FFF2-40B4-BE49-F238E27FC236}">
                <a16:creationId xmlns:a16="http://schemas.microsoft.com/office/drawing/2014/main" id="{DCDA1682-2A5D-F758-9911-D128FC28A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725" r="466"/>
          <a:stretch/>
        </p:blipFill>
        <p:spPr>
          <a:xfrm>
            <a:off x="1027832" y="49696"/>
            <a:ext cx="4786560" cy="6808304"/>
          </a:xfrm>
          <a:prstGeom prst="rect">
            <a:avLst/>
          </a:prstGeom>
        </p:spPr>
      </p:pic>
    </p:spTree>
    <p:extLst>
      <p:ext uri="{BB962C8B-B14F-4D97-AF65-F5344CB8AC3E}">
        <p14:creationId xmlns:p14="http://schemas.microsoft.com/office/powerpoint/2010/main" val="212543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 name="Rounded Rectangle 2"/>
          <p:cNvSpPr/>
          <p:nvPr/>
        </p:nvSpPr>
        <p:spPr>
          <a:xfrm rot="21441978">
            <a:off x="2105891" y="1862856"/>
            <a:ext cx="7578436" cy="36853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latin typeface="Britannic Bold" panose="020B0903060703020204" pitchFamily="34" charset="0"/>
              </a:rPr>
              <a:t>AKTIWITEIT</a:t>
            </a:r>
            <a:endParaRPr lang="en-US" sz="8800" dirty="0">
              <a:latin typeface="Britannic Bold" panose="020B0903060703020204" pitchFamily="34" charset="0"/>
            </a:endParaRPr>
          </a:p>
        </p:txBody>
      </p:sp>
      <p:pic>
        <p:nvPicPr>
          <p:cNvPr id="5" name="Picture 4">
            <a:extLst>
              <a:ext uri="{FF2B5EF4-FFF2-40B4-BE49-F238E27FC236}">
                <a16:creationId xmlns:a16="http://schemas.microsoft.com/office/drawing/2014/main" id="{FCFFE04F-255B-FC85-7EB3-850EE2646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1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Rectangle 6"/>
          <p:cNvSpPr/>
          <p:nvPr/>
        </p:nvSpPr>
        <p:spPr>
          <a:xfrm>
            <a:off x="2105892" y="1219200"/>
            <a:ext cx="4641274" cy="29510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rgbClr val="262626"/>
                </a:solidFill>
                <a:latin typeface="Britannic Bold" panose="020B0903060703020204" pitchFamily="34" charset="0"/>
              </a:rPr>
              <a:t>REFLEKSIE:</a:t>
            </a:r>
            <a:endParaRPr lang="nl-NL" sz="3600" dirty="0">
              <a:latin typeface="Britannic Bold" panose="020B0903060703020204" pitchFamily="34" charset="0"/>
            </a:endParaRPr>
          </a:p>
          <a:p>
            <a:pPr algn="ctr"/>
            <a:r>
              <a:rPr lang="nl-NL" sz="3600" dirty="0">
                <a:latin typeface="Britannic Bold" panose="020B0903060703020204" pitchFamily="34" charset="0"/>
              </a:rPr>
              <a:t/>
            </a:r>
            <a:br>
              <a:rPr lang="nl-NL" sz="3600" dirty="0">
                <a:latin typeface="Britannic Bold" panose="020B0903060703020204" pitchFamily="34" charset="0"/>
              </a:rPr>
            </a:br>
            <a:r>
              <a:rPr lang="nl-NL" sz="3600" dirty="0">
                <a:solidFill>
                  <a:srgbClr val="FFFFFF"/>
                </a:solidFill>
                <a:latin typeface="Britannic Bold" panose="020B0903060703020204" pitchFamily="34" charset="0"/>
              </a:rPr>
              <a:t>KYK TERUG</a:t>
            </a:r>
            <a:endParaRPr lang="nl-NL" sz="3600" dirty="0">
              <a:latin typeface="Britannic Bold" panose="020B0903060703020204" pitchFamily="34" charset="0"/>
            </a:endParaRPr>
          </a:p>
          <a:p>
            <a:pPr algn="ctr"/>
            <a:r>
              <a:rPr lang="nl-NL" sz="3600" dirty="0">
                <a:solidFill>
                  <a:srgbClr val="FFFFFF"/>
                </a:solidFill>
                <a:latin typeface="Britannic Bold" panose="020B0903060703020204" pitchFamily="34" charset="0"/>
              </a:rPr>
              <a:t>EN KYK VORENTOE</a:t>
            </a:r>
            <a:endParaRPr lang="nl-NL" sz="3600" dirty="0">
              <a:latin typeface="Britannic Bold" panose="020B0903060703020204" pitchFamily="34" charset="0"/>
            </a:endParaRPr>
          </a:p>
        </p:txBody>
      </p:sp>
      <p:pic>
        <p:nvPicPr>
          <p:cNvPr id="5" name="Picture 4">
            <a:extLst>
              <a:ext uri="{FF2B5EF4-FFF2-40B4-BE49-F238E27FC236}">
                <a16:creationId xmlns:a16="http://schemas.microsoft.com/office/drawing/2014/main" id="{8D726854-F359-B671-6A4C-546B47232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9882</TotalTime>
  <Words>1383</Words>
  <Application>Microsoft Office PowerPoint</Application>
  <PresentationFormat>Widescreen</PresentationFormat>
  <Paragraphs>85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Britannic Bold</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21</cp:revision>
  <dcterms:created xsi:type="dcterms:W3CDTF">2023-02-17T20:03:06Z</dcterms:created>
  <dcterms:modified xsi:type="dcterms:W3CDTF">2023-04-19T08:14:23Z</dcterms:modified>
</cp:coreProperties>
</file>