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89" r:id="rId5"/>
    <p:sldId id="304" r:id="rId6"/>
    <p:sldId id="301" r:id="rId7"/>
    <p:sldId id="290" r:id="rId8"/>
    <p:sldId id="306" r:id="rId9"/>
    <p:sldId id="302" r:id="rId10"/>
    <p:sldId id="3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2045" autoAdjust="0"/>
  </p:normalViewPr>
  <p:slideViewPr>
    <p:cSldViewPr snapToGrid="0" showGuides="1">
      <p:cViewPr varScale="1">
        <p:scale>
          <a:sx n="70" d="100"/>
          <a:sy n="70" d="100"/>
        </p:scale>
        <p:origin x="2154" y="78"/>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10/24/2022</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38DA1-DF34-4ED0-854F-3F93A765EB3A}" type="datetimeFigureOut">
              <a:rPr lang="en-ZA" smtClean="0"/>
              <a:t>2022/10/24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A0E3-36F8-4273-88F6-E3B6FC38C7C9}" type="slidenum">
              <a:rPr lang="en-ZA" smtClean="0"/>
              <a:t>‹#›</a:t>
            </a:fld>
            <a:endParaRPr lang="en-ZA"/>
          </a:p>
        </p:txBody>
      </p:sp>
    </p:spTree>
    <p:extLst>
      <p:ext uri="{BB962C8B-B14F-4D97-AF65-F5344CB8AC3E}">
        <p14:creationId xmlns:p14="http://schemas.microsoft.com/office/powerpoint/2010/main" val="400591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 inleiding 5 min </a:t>
            </a:r>
          </a:p>
          <a:p>
            <a:endParaRPr lang="af-ZA" dirty="0"/>
          </a:p>
          <a:p>
            <a:r>
              <a:rPr lang="af-ZA" dirty="0"/>
              <a:t>Welkom terug by Lewensoriëntering, Graad 8's. Vandag begin ons 'n nuwe afdeling wat oor twee lesse sal strek. Hierdie besprekings kan sommige van julle 'n bietjie ongemaklik en skaam laat voel. Onthou dat jy nie al die antwoorde hoef te ken nie en om vrae te hê is altyd goed. As jy verleë voel oor jou vrae, is jy welkom om 'n anonieme nota in die klasposbus te plaas of 'n</a:t>
            </a:r>
            <a:r>
              <a:rPr lang="af-ZA" baseline="0" dirty="0"/>
              <a:t> epos na </a:t>
            </a:r>
            <a:r>
              <a:rPr lang="af-ZA" dirty="0"/>
              <a:t>hierdie adres ____________________ te stuur. </a:t>
            </a:r>
          </a:p>
          <a:p>
            <a:endParaRPr lang="af-ZA" dirty="0"/>
          </a:p>
          <a:p>
            <a:r>
              <a:rPr lang="af-ZA" dirty="0"/>
              <a:t>(</a:t>
            </a:r>
            <a:r>
              <a:rPr lang="af-ZA" b="1" dirty="0"/>
              <a:t>Nota aan onderwyser - </a:t>
            </a:r>
            <a:r>
              <a:rPr lang="af-ZA" dirty="0"/>
              <a:t>skep en e-posadres of google-vorm waarheen leerders vrae kan stuur waarheen hulle antwoorde wil hê tydens hierdie twee lesse. Jy kan selfs hierdie benadering deur die jaar voortsit om sensitiewe onderwerpe te bespreek. Verduidelik aan leerders dat dit heeltemal anoniem is en jy sal die enigste persoon wees wat hierdie e-posse ontvang. Gratis e-posrekeninge kan op Gmail / Yahoo/ Hotmail gemaak word.</a:t>
            </a:r>
            <a:r>
              <a:rPr lang="af-ZA" baseline="0" dirty="0"/>
              <a:t> </a:t>
            </a:r>
            <a:r>
              <a:rPr lang="af-ZA" dirty="0"/>
              <a:t>Druk hierdie e-posadres op 'n plakkaat uit en plaas dit in 'n sigbare area van die klas. Leerders kan op enige stadium hul vrae in hierdie blokkie steek sonder om hul naam by te voeg. Maak tyd in Les 2 om op sommige van hierdie vrae te reageer as dit nie in die inhoud gedek word nie.) </a:t>
            </a:r>
          </a:p>
          <a:p>
            <a:endParaRPr lang="af-ZA" dirty="0"/>
          </a:p>
          <a:p>
            <a:r>
              <a:rPr lang="af-ZA" dirty="0"/>
              <a:t>As die opvoeder, maak seker dat: </a:t>
            </a:r>
          </a:p>
          <a:p>
            <a:endParaRPr lang="af-ZA" dirty="0"/>
          </a:p>
          <a:p>
            <a:r>
              <a:rPr lang="af-ZA" dirty="0"/>
              <a:t>Leerders weet dat die klaskamer 'n VEILIGE PLEK is en almal moet respek toon vir allerhande verskille. </a:t>
            </a:r>
          </a:p>
          <a:p>
            <a:r>
              <a:rPr lang="af-ZA" dirty="0"/>
              <a:t>Jy kan leerders aanmoedig om 'n joernaal te hou om alle vrae neer te skryf waaroor hulle ongemaklik is om in die klas te vra. </a:t>
            </a:r>
          </a:p>
          <a:p>
            <a:r>
              <a:rPr lang="af-ZA" dirty="0"/>
              <a:t>Konsepte moet gebruik word om jou onderrig te ondersteun en jy moet altyd die leerders se begrip van die konsepte monitor. </a:t>
            </a:r>
          </a:p>
          <a:p>
            <a:r>
              <a:rPr lang="af-ZA" dirty="0"/>
              <a:t>Bestuur diversiteit op 'n sensitiewe manier om hindernisse tot leer en onderrig te akkommodeer: </a:t>
            </a:r>
          </a:p>
          <a:p>
            <a:pPr marL="171450" indent="-171450">
              <a:buFont typeface="Arial" panose="020B0604020202020204" pitchFamily="34" charset="0"/>
              <a:buChar char="•"/>
            </a:pPr>
            <a:r>
              <a:rPr lang="af-ZA" dirty="0"/>
              <a:t>Verskillende ouderdomsgroepe en ervarings </a:t>
            </a:r>
          </a:p>
          <a:p>
            <a:pPr marL="171450" indent="-171450">
              <a:buFont typeface="Arial" panose="020B0604020202020204" pitchFamily="34" charset="0"/>
              <a:buChar char="•"/>
            </a:pPr>
            <a:r>
              <a:rPr lang="af-ZA" dirty="0"/>
              <a:t>Taal (om alle taalvlakke van leerders te akkommodeer is nie moontlik nie, die taalbevoegdheidsvlakke van leerders is te divers, maar jy moet daarna streef om te fasiliteer op so 'n manier dat betekenisvolle leer wel plaasvind.) </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1</a:t>
            </a:fld>
            <a:endParaRPr lang="en-ZA"/>
          </a:p>
        </p:txBody>
      </p:sp>
    </p:spTree>
    <p:extLst>
      <p:ext uri="{BB962C8B-B14F-4D97-AF65-F5344CB8AC3E}">
        <p14:creationId xmlns:p14="http://schemas.microsoft.com/office/powerpoint/2010/main" val="353607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2</a:t>
            </a:r>
            <a:r>
              <a:rPr lang="af-ZA" baseline="0" dirty="0"/>
              <a:t>:</a:t>
            </a:r>
            <a:r>
              <a:rPr lang="af-ZA" dirty="0"/>
              <a:t> 5 min </a:t>
            </a:r>
          </a:p>
          <a:p>
            <a:endParaRPr lang="af-ZA" dirty="0"/>
          </a:p>
          <a:p>
            <a:r>
              <a:rPr lang="af-ZA" dirty="0"/>
              <a:t>Kan jy onthou waar jy die eerste keer van seks en seksualiteit gehoor het. Kyk gerus na die lys hierbo. Watter een dink jy is die waarskynlikste. </a:t>
            </a:r>
          </a:p>
          <a:p>
            <a:r>
              <a:rPr lang="af-ZA" dirty="0"/>
              <a:t>Skryf in</a:t>
            </a:r>
            <a:r>
              <a:rPr lang="af-ZA" baseline="0" dirty="0"/>
              <a:t> jou</a:t>
            </a:r>
            <a:r>
              <a:rPr lang="af-ZA" dirty="0"/>
              <a:t> </a:t>
            </a:r>
            <a:r>
              <a:rPr lang="af-ZA" b="1" i="1" u="sng" dirty="0"/>
              <a:t>Les 1 – Werkkaart </a:t>
            </a:r>
            <a:r>
              <a:rPr lang="af-ZA" dirty="0"/>
              <a:t>neer wat jy glo die verskil is tussen seks en seksualiteit is.</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2</a:t>
            </a:fld>
            <a:endParaRPr lang="en-ZA"/>
          </a:p>
        </p:txBody>
      </p:sp>
    </p:spTree>
    <p:extLst>
      <p:ext uri="{BB962C8B-B14F-4D97-AF65-F5344CB8AC3E}">
        <p14:creationId xmlns:p14="http://schemas.microsoft.com/office/powerpoint/2010/main" val="174961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3: 5: 7 min </a:t>
            </a:r>
          </a:p>
          <a:p>
            <a:endParaRPr lang="af-ZA" dirty="0"/>
          </a:p>
          <a:p>
            <a:r>
              <a:rPr lang="af-ZA" dirty="0"/>
              <a:t>Hoekom moet ons oor seksualiteit praat? </a:t>
            </a:r>
          </a:p>
          <a:p>
            <a:endParaRPr lang="af-ZA" dirty="0"/>
          </a:p>
          <a:p>
            <a:r>
              <a:rPr lang="af-ZA" dirty="0"/>
              <a:t>As 'n tiener, sal jy soveel veranderinge in jou liggaam voel en ervaar terwyl jy deur puberteit gaan. Hierdie gevoelens sal jou soms selfbewus en onseker maak oor jou liggaam en seksualiteit. Maar as jy 'n sterk selfbeeld en hoë selfvertroue het, sal jy 'n sterk oortuiging ontwikkel van wie jy is en 'n gesonde houding teenoor seksualiteit hê. 'n Persoon wat met hul selfbeeld sukkel, kan in 'n seksuele verhouding betrokke raak voordat hulle gereed is. Dit is belangrik vir jou om oor die volgende twee lesse 'n paar gesonde reëls of regte te ontwikkel waarby jy van plan is om te hou wanneer dit by fisiese verhoudings met ander mense kom.</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3</a:t>
            </a:fld>
            <a:endParaRPr lang="en-ZA"/>
          </a:p>
        </p:txBody>
      </p:sp>
    </p:spTree>
    <p:extLst>
      <p:ext uri="{BB962C8B-B14F-4D97-AF65-F5344CB8AC3E}">
        <p14:creationId xmlns:p14="http://schemas.microsoft.com/office/powerpoint/2010/main" val="142192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4</a:t>
            </a:r>
            <a:r>
              <a:rPr lang="af-ZA" baseline="0" dirty="0"/>
              <a:t>: </a:t>
            </a:r>
            <a:r>
              <a:rPr lang="af-ZA" dirty="0"/>
              <a:t>5 min </a:t>
            </a:r>
          </a:p>
          <a:p>
            <a:endParaRPr lang="af-ZA" dirty="0"/>
          </a:p>
          <a:p>
            <a:r>
              <a:rPr lang="af-ZA" b="1" i="1" dirty="0"/>
              <a:t>Kom ons kyk na hierdie twee definisies. Voeg by jou antwoord op jou </a:t>
            </a:r>
            <a:r>
              <a:rPr lang="af-ZA" b="1" i="1" u="sng" dirty="0"/>
              <a:t>Les 1 - Werkkaart</a:t>
            </a:r>
            <a:r>
              <a:rPr lang="af-ZA" dirty="0"/>
              <a:t>. </a:t>
            </a:r>
          </a:p>
          <a:p>
            <a:endParaRPr lang="af-ZA" dirty="0"/>
          </a:p>
          <a:p>
            <a:r>
              <a:rPr lang="af-ZA" b="1" dirty="0"/>
              <a:t>Seksualiteit kan beskryf word as: </a:t>
            </a:r>
            <a:r>
              <a:rPr lang="af-ZA" dirty="0"/>
              <a:t>Hoe ons oor onsself en ons liggame voel. Ons seksuele gedagtes en gevoelens teenoor ander mense. Die manier waarop ons teenoor ander mense optree. Die veranderinge in ons liggame om ons voor te berei om eendag voort te plant. Dit is die lewenslange reis van geboorte tot dood aangesien alle mense seksuele wesens is. </a:t>
            </a:r>
          </a:p>
          <a:p>
            <a:r>
              <a:rPr lang="af-ZA" b="1" dirty="0"/>
              <a:t>Seks is: </a:t>
            </a:r>
            <a:r>
              <a:rPr lang="af-ZA" dirty="0"/>
              <a:t>'n daad van omgang en 'n viering van iemand se seksualiteit.</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4</a:t>
            </a:fld>
            <a:endParaRPr lang="en-ZA"/>
          </a:p>
        </p:txBody>
      </p:sp>
    </p:spTree>
    <p:extLst>
      <p:ext uri="{BB962C8B-B14F-4D97-AF65-F5344CB8AC3E}">
        <p14:creationId xmlns:p14="http://schemas.microsoft.com/office/powerpoint/2010/main" val="375150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5: </a:t>
            </a:r>
          </a:p>
          <a:p>
            <a:endParaRPr lang="af-ZA" dirty="0"/>
          </a:p>
          <a:p>
            <a:r>
              <a:rPr lang="af-ZA" dirty="0"/>
              <a:t>Kom ons neem 'n oomblik om DRIE reëls of regte neer te skryf waarby jy van plan is om te hou wanneer dit by jou seksualiteit kom. Skryf dit in jou </a:t>
            </a:r>
            <a:r>
              <a:rPr lang="af-ZA" b="1" i="1" u="sng" dirty="0"/>
              <a:t>Les 1 – Werkkaart </a:t>
            </a:r>
            <a:r>
              <a:rPr lang="af-ZA" b="0" i="0" u="none" dirty="0"/>
              <a:t>neer</a:t>
            </a:r>
            <a:r>
              <a:rPr lang="af-ZA" dirty="0"/>
              <a:t>. Onthou dat hierdie reëls vir jou privaat is.</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5</a:t>
            </a:fld>
            <a:endParaRPr lang="en-ZA"/>
          </a:p>
        </p:txBody>
      </p:sp>
    </p:spTree>
    <p:extLst>
      <p:ext uri="{BB962C8B-B14F-4D97-AF65-F5344CB8AC3E}">
        <p14:creationId xmlns:p14="http://schemas.microsoft.com/office/powerpoint/2010/main" val="284829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Skyfie 6</a:t>
            </a:r>
            <a:r>
              <a:rPr lang="nl-NL" sz="1200" b="0" i="0" kern="1200" baseline="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 15 min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Gedurende jou tienerjare het jou vriende en portuurgroep waarskynlik die grootste invloed op jou lewe. Dit blyk ook dat hulle die grootste bron van inligting rakende seksuele kwessies is; en dikwels vra tieners mekaar vir raad. Hierdie raad wat gegee word, sal 'n groot invloed hê op wat jou vriende doen.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In julle groepe, bespreek hierdie twee vrae vir 5 minute. Kies 'n woordvoerder om terugvoer aan die klas te gee. </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dirty="0">
                <a:solidFill>
                  <a:schemeClr val="bg2"/>
                </a:solidFill>
              </a:rPr>
              <a:t>Waarom het vriende en portuurgroepe soveel invloed op jou idees oor seks en seksualiteit tydens jou tienerjare?</a:t>
            </a:r>
            <a:r>
              <a:rPr lang="nl-NL" sz="1200" b="1" i="1" baseline="0" dirty="0">
                <a:solidFill>
                  <a:schemeClr val="bg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Die meeste leerders sal iets sê soos: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Jy voel dat jy by jou maats moet inpas, so jy sal eerder na hulle luister en dinge doen wat hulle dink </a:t>
            </a:r>
            <a:r>
              <a:rPr lang="nl-NL" sz="1200" b="0" i="1" kern="1200" dirty="0">
                <a:solidFill>
                  <a:schemeClr val="tx1"/>
                </a:solidFill>
                <a:effectLst/>
                <a:latin typeface="+mn-lt"/>
                <a:ea typeface="+mn-ea"/>
                <a:cs typeface="+mn-cs"/>
              </a:rPr>
              <a:t>‘cool’ </a:t>
            </a:r>
            <a:r>
              <a:rPr lang="nl-NL" sz="1200" b="0" i="0" kern="1200" dirty="0">
                <a:solidFill>
                  <a:schemeClr val="tx1"/>
                </a:solidFill>
                <a:effectLst/>
                <a:latin typeface="+mn-lt"/>
                <a:ea typeface="+mn-ea"/>
                <a:cs typeface="+mn-cs"/>
              </a:rPr>
              <a:t>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Dit voel asof jy nie meer met jou ouers oor die weg kom nie.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Hulle is maklik om mee te praat en vinnig om jou te vertel van wat hulle gedoen 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i="1" dirty="0">
                <a:solidFill>
                  <a:schemeClr val="bg2"/>
                </a:solidFill>
              </a:rPr>
              <a:t>Hoe gebruik jou vriende groepsdruk om jou keuses oor seks en seksualiteit te beïnvloed?</a:t>
            </a:r>
            <a:endParaRPr lang="af-ZA" sz="1200" b="1" i="1" dirty="0">
              <a:solidFill>
                <a:schemeClr val="bg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Hulle vertel ons van hul eie seksuele ervarings en plaas druk op ons om dieselfde te doen.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Hulle laat ons voel asof ons dit moet doen om in te pas en aanvaar te 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Hulle opinies beïnvloed ons, dit kan ook positief wees.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0" kern="1200" dirty="0">
                <a:solidFill>
                  <a:schemeClr val="tx1"/>
                </a:solidFill>
                <a:effectLst/>
                <a:latin typeface="+mn-lt"/>
                <a:ea typeface="+mn-ea"/>
                <a:cs typeface="+mn-cs"/>
              </a:rPr>
              <a:t>Wees oop vir ander antwoorde</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6</a:t>
            </a:fld>
            <a:endParaRPr lang="en-ZA"/>
          </a:p>
        </p:txBody>
      </p:sp>
    </p:spTree>
    <p:extLst>
      <p:ext uri="{BB962C8B-B14F-4D97-AF65-F5344CB8AC3E}">
        <p14:creationId xmlns:p14="http://schemas.microsoft.com/office/powerpoint/2010/main" val="257284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7</a:t>
            </a:r>
            <a:r>
              <a:rPr lang="af-ZA" baseline="0" dirty="0"/>
              <a:t>:</a:t>
            </a:r>
            <a:r>
              <a:rPr lang="af-ZA" dirty="0"/>
              <a:t> 3 min </a:t>
            </a:r>
          </a:p>
          <a:p>
            <a:endParaRPr lang="af-ZA" dirty="0"/>
          </a:p>
          <a:p>
            <a:r>
              <a:rPr lang="af-ZA" dirty="0"/>
              <a:t>Dit is nie altyd maklik om oor seksualiteit en seks tussen jou maats te praat nie. Omkring DRIE emosies wat jy tydens hierdie les ervaar het in jou refleksie oor </a:t>
            </a:r>
            <a:r>
              <a:rPr lang="af-ZA" b="1" i="1" u="sng" dirty="0"/>
              <a:t>Les 1 – Werkkaart Aktiwiteit 2</a:t>
            </a:r>
            <a:r>
              <a:rPr lang="af-ZA" dirty="0"/>
              <a:t>. </a:t>
            </a:r>
          </a:p>
          <a:p>
            <a:endParaRPr lang="af-ZA" dirty="0"/>
          </a:p>
          <a:p>
            <a:r>
              <a:rPr lang="af-ZA" dirty="0"/>
              <a:t>Is daar enige vrae wat jy beantwoord wil hê en wat jy graag wil e-pos/stuur vir die volgende les?</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7</a:t>
            </a:fld>
            <a:endParaRPr lang="en-ZA"/>
          </a:p>
        </p:txBody>
      </p:sp>
    </p:spTree>
    <p:extLst>
      <p:ext uri="{BB962C8B-B14F-4D97-AF65-F5344CB8AC3E}">
        <p14:creationId xmlns:p14="http://schemas.microsoft.com/office/powerpoint/2010/main" val="331313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19.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4.sv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a:xfrm>
            <a:off x="3090977" y="909869"/>
            <a:ext cx="6400800" cy="640080"/>
          </a:xfrm>
        </p:spPr>
        <p:txBody>
          <a:bodyPr>
            <a:noAutofit/>
          </a:bodyPr>
          <a:lstStyle/>
          <a:p>
            <a:r>
              <a:rPr lang="en-US" dirty="0" err="1"/>
              <a:t>Kwartaal</a:t>
            </a:r>
            <a:r>
              <a:rPr lang="en-US" dirty="0"/>
              <a:t> 1</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1701024" y="1635839"/>
            <a:ext cx="8796047" cy="1773936"/>
          </a:xfrm>
        </p:spPr>
        <p:txBody>
          <a:bodyPr>
            <a:normAutofit fontScale="62500" lnSpcReduction="20000"/>
          </a:bodyPr>
          <a:lstStyle/>
          <a:p>
            <a:r>
              <a:rPr lang="en-US" dirty="0" err="1"/>
              <a:t>Graad</a:t>
            </a:r>
            <a:r>
              <a:rPr lang="en-US" dirty="0"/>
              <a:t> 8: </a:t>
            </a:r>
            <a:r>
              <a:rPr lang="en-US" dirty="0" err="1"/>
              <a:t>Selfontwikkeling</a:t>
            </a:r>
            <a:r>
              <a:rPr lang="en-US" dirty="0"/>
              <a:t> in die </a:t>
            </a:r>
            <a:r>
              <a:rPr lang="en-US" dirty="0" err="1"/>
              <a:t>samelewing</a:t>
            </a:r>
            <a:endParaRPr lang="en-US" dirty="0"/>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670047" y="3089066"/>
            <a:ext cx="6858000" cy="640080"/>
          </a:xfrm>
        </p:spPr>
        <p:txBody>
          <a:bodyPr>
            <a:normAutofit/>
          </a:bodyPr>
          <a:lstStyle/>
          <a:p>
            <a:r>
              <a:rPr lang="en-US" dirty="0">
                <a:latin typeface="+mj-lt"/>
              </a:rPr>
              <a:t>Les 1- </a:t>
            </a:r>
            <a:r>
              <a:rPr lang="en-US" dirty="0" err="1">
                <a:latin typeface="+mj-lt"/>
              </a:rPr>
              <a:t>Seksualiteit</a:t>
            </a:r>
            <a:r>
              <a:rPr lang="en-US" dirty="0">
                <a:latin typeface="+mj-lt"/>
              </a:rPr>
              <a:t> 101</a:t>
            </a: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77964">
            <a:off x="992208" y="4331576"/>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8648" y="4541006"/>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91377" y="4294761"/>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75601" y="4685944"/>
            <a:ext cx="2213723" cy="1748841"/>
          </a:xfrm>
          <a:prstGeom prst="rect">
            <a:avLst/>
          </a:prstGeom>
        </p:spPr>
      </p:pic>
      <p:pic>
        <p:nvPicPr>
          <p:cNvPr id="5" name="Picture 2">
            <a:extLst>
              <a:ext uri="{FF2B5EF4-FFF2-40B4-BE49-F238E27FC236}">
                <a16:creationId xmlns:a16="http://schemas.microsoft.com/office/drawing/2014/main" id="{8F7DA3E2-3789-5ED4-0F69-C52BDE93D3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5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FFB2B9B-1297-4B87-A518-65BAFBF8180C}"/>
              </a:ext>
              <a:ext uri="{C183D7F6-B498-43B3-948B-1728B52AA6E4}">
                <adec:decorative xmlns:adec="http://schemas.microsoft.com/office/drawing/2017/decorative" val="1"/>
              </a:ext>
            </a:extLst>
          </p:cNvPr>
          <p:cNvSpPr/>
          <p:nvPr/>
        </p:nvSpPr>
        <p:spPr>
          <a:xfrm>
            <a:off x="5400091" y="262063"/>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2906999" y="3085703"/>
            <a:ext cx="6857999" cy="653547"/>
          </a:xfrm>
        </p:spPr>
        <p:txBody>
          <a:bodyPr>
            <a:normAutofit fontScale="90000"/>
          </a:bodyPr>
          <a:lstStyle/>
          <a:p>
            <a:pPr algn="ctr"/>
            <a:r>
              <a:rPr lang="en-US" dirty="0" err="1"/>
              <a:t>Waar</a:t>
            </a:r>
            <a:r>
              <a:rPr lang="en-US" dirty="0"/>
              <a:t> het </a:t>
            </a:r>
            <a:r>
              <a:rPr lang="en-US" dirty="0" err="1"/>
              <a:t>jy</a:t>
            </a:r>
            <a:r>
              <a:rPr lang="en-US" dirty="0"/>
              <a:t> die </a:t>
            </a:r>
            <a:r>
              <a:rPr lang="en-US" dirty="0" err="1"/>
              <a:t>eerste</a:t>
            </a:r>
            <a:r>
              <a:rPr lang="en-US" dirty="0"/>
              <a:t> </a:t>
            </a:r>
            <a:r>
              <a:rPr lang="en-US" dirty="0" err="1"/>
              <a:t>keer</a:t>
            </a:r>
            <a:r>
              <a:rPr lang="en-US" dirty="0"/>
              <a:t> van </a:t>
            </a:r>
            <a:r>
              <a:rPr lang="en-US" dirty="0" err="1"/>
              <a:t>seks</a:t>
            </a:r>
            <a:r>
              <a:rPr lang="en-US" dirty="0"/>
              <a:t> </a:t>
            </a:r>
            <a:r>
              <a:rPr lang="en-US" dirty="0" err="1"/>
              <a:t>en</a:t>
            </a:r>
            <a:r>
              <a:rPr lang="en-US" dirty="0"/>
              <a:t> </a:t>
            </a:r>
            <a:r>
              <a:rPr lang="en-US" dirty="0" err="1"/>
              <a:t>seksualiteit</a:t>
            </a:r>
            <a:r>
              <a:rPr lang="en-US" dirty="0"/>
              <a:t> </a:t>
            </a:r>
            <a:r>
              <a:rPr lang="en-US" dirty="0" err="1"/>
              <a:t>gehoor</a:t>
            </a:r>
            <a:r>
              <a:rPr lang="en-US" dirty="0"/>
              <a:t>?</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9234552" y="300186"/>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680374" y="536740"/>
            <a:ext cx="980173" cy="1398710"/>
          </a:xfrm>
          <a:prstGeom prst="rect">
            <a:avLst/>
          </a:prstGeom>
        </p:spPr>
      </p:pic>
      <p:pic>
        <p:nvPicPr>
          <p:cNvPr id="7" name="Graphic 6" descr="Illustration of a pencil character ">
            <a:extLst>
              <a:ext uri="{FF2B5EF4-FFF2-40B4-BE49-F238E27FC236}">
                <a16:creationId xmlns:a16="http://schemas.microsoft.com/office/drawing/2014/main" id="{60B0B067-97BF-436E-BC61-4BEA528ECB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77964">
            <a:off x="5874425" y="322825"/>
            <a:ext cx="923149" cy="1574786"/>
          </a:xfrm>
          <a:prstGeom prst="rect">
            <a:avLst/>
          </a:prstGeom>
        </p:spPr>
      </p:pic>
      <p:sp>
        <p:nvSpPr>
          <p:cNvPr id="9" name="Oval 8">
            <a:extLst>
              <a:ext uri="{FF2B5EF4-FFF2-40B4-BE49-F238E27FC236}">
                <a16:creationId xmlns:a16="http://schemas.microsoft.com/office/drawing/2014/main" id="{5468FE83-48E7-47DD-AD54-0B081DFC6153}"/>
              </a:ext>
              <a:ext uri="{C183D7F6-B498-43B3-948B-1728B52AA6E4}">
                <adec:decorative xmlns:adec="http://schemas.microsoft.com/office/drawing/2017/decorative" val="1"/>
              </a:ext>
            </a:extLst>
          </p:cNvPr>
          <p:cNvSpPr/>
          <p:nvPr/>
        </p:nvSpPr>
        <p:spPr>
          <a:xfrm>
            <a:off x="1175307" y="300186"/>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Illustration of a blue bag of school supplies character ">
            <a:extLst>
              <a:ext uri="{FF2B5EF4-FFF2-40B4-BE49-F238E27FC236}">
                <a16:creationId xmlns:a16="http://schemas.microsoft.com/office/drawing/2014/main" id="{3439F3EA-3441-4FC6-A458-4D5CA033D3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0536" y="685118"/>
            <a:ext cx="1601360" cy="1101954"/>
          </a:xfrm>
          <a:prstGeom prst="rect">
            <a:avLst/>
          </a:prstGeom>
        </p:spPr>
      </p:pic>
      <p:sp>
        <p:nvSpPr>
          <p:cNvPr id="12" name="Oval 11">
            <a:extLst>
              <a:ext uri="{FF2B5EF4-FFF2-40B4-BE49-F238E27FC236}">
                <a16:creationId xmlns:a16="http://schemas.microsoft.com/office/drawing/2014/main" id="{E93134FB-D7E7-4AC6-9DA2-5B13107A673C}"/>
              </a:ext>
              <a:ext uri="{C183D7F6-B498-43B3-948B-1728B52AA6E4}">
                <adec:decorative xmlns:adec="http://schemas.microsoft.com/office/drawing/2017/decorative" val="1"/>
              </a:ext>
            </a:extLst>
          </p:cNvPr>
          <p:cNvSpPr/>
          <p:nvPr/>
        </p:nvSpPr>
        <p:spPr>
          <a:xfrm>
            <a:off x="3312463" y="4650246"/>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Illustration of a purple book character ">
            <a:extLst>
              <a:ext uri="{FF2B5EF4-FFF2-40B4-BE49-F238E27FC236}">
                <a16:creationId xmlns:a16="http://schemas.microsoft.com/office/drawing/2014/main" id="{4E50878B-3541-41BC-B15D-19104521BA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3646002" y="4905984"/>
            <a:ext cx="1045524" cy="1212600"/>
          </a:xfrm>
          <a:prstGeom prst="rect">
            <a:avLst/>
          </a:prstGeom>
        </p:spPr>
      </p:pic>
      <p:sp>
        <p:nvSpPr>
          <p:cNvPr id="14" name="Oval 13">
            <a:extLst>
              <a:ext uri="{FF2B5EF4-FFF2-40B4-BE49-F238E27FC236}">
                <a16:creationId xmlns:a16="http://schemas.microsoft.com/office/drawing/2014/main" id="{F52E7EA2-9DD8-4483-917A-1A6A0BBC5A6C}"/>
              </a:ext>
              <a:ext uri="{C183D7F6-B498-43B3-948B-1728B52AA6E4}">
                <adec:decorative xmlns:adec="http://schemas.microsoft.com/office/drawing/2017/decorative" val="1"/>
              </a:ext>
            </a:extLst>
          </p:cNvPr>
          <p:cNvSpPr/>
          <p:nvPr/>
        </p:nvSpPr>
        <p:spPr>
          <a:xfrm>
            <a:off x="7345061" y="4650246"/>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llustration of a globe character ">
            <a:extLst>
              <a:ext uri="{FF2B5EF4-FFF2-40B4-BE49-F238E27FC236}">
                <a16:creationId xmlns:a16="http://schemas.microsoft.com/office/drawing/2014/main" id="{D6174348-9522-4784-8B96-726CC73859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20822" y="4979856"/>
            <a:ext cx="1631540" cy="1288917"/>
          </a:xfrm>
          <a:prstGeom prst="rect">
            <a:avLst/>
          </a:prstGeom>
        </p:spPr>
      </p:pic>
      <p:sp>
        <p:nvSpPr>
          <p:cNvPr id="3" name="Rectangle 2">
            <a:extLst>
              <a:ext uri="{FF2B5EF4-FFF2-40B4-BE49-F238E27FC236}">
                <a16:creationId xmlns:a16="http://schemas.microsoft.com/office/drawing/2014/main" id="{39068B54-A866-4FBD-B79C-F45C14DFD036}"/>
              </a:ext>
            </a:extLst>
          </p:cNvPr>
          <p:cNvSpPr/>
          <p:nvPr/>
        </p:nvSpPr>
        <p:spPr>
          <a:xfrm>
            <a:off x="1209547" y="2276504"/>
            <a:ext cx="1811714"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familie</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F953C70D-A7AE-45FF-A147-0BA91A714D5F}"/>
              </a:ext>
            </a:extLst>
          </p:cNvPr>
          <p:cNvSpPr/>
          <p:nvPr/>
        </p:nvSpPr>
        <p:spPr>
          <a:xfrm>
            <a:off x="9634381" y="5158341"/>
            <a:ext cx="187181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media</a:t>
            </a:r>
          </a:p>
        </p:txBody>
      </p:sp>
      <p:sp>
        <p:nvSpPr>
          <p:cNvPr id="17" name="Rectangle 16">
            <a:extLst>
              <a:ext uri="{FF2B5EF4-FFF2-40B4-BE49-F238E27FC236}">
                <a16:creationId xmlns:a16="http://schemas.microsoft.com/office/drawing/2014/main" id="{405F2B9A-960A-45A5-900F-142288232160}"/>
              </a:ext>
            </a:extLst>
          </p:cNvPr>
          <p:cNvSpPr/>
          <p:nvPr/>
        </p:nvSpPr>
        <p:spPr>
          <a:xfrm>
            <a:off x="9284247" y="2263252"/>
            <a:ext cx="2008883" cy="707886"/>
          </a:xfrm>
          <a:prstGeom prst="rect">
            <a:avLst/>
          </a:prstGeom>
          <a:noFill/>
        </p:spPr>
        <p:txBody>
          <a:bodyPr wrap="none" lIns="91440" tIns="45720" rIns="91440" bIns="45720">
            <a:spAutoFit/>
          </a:bodyPr>
          <a:lstStyle/>
          <a:p>
            <a:pPr algn="ctr"/>
            <a:r>
              <a:rPr 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vriende</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31AE48E3-2BC9-4388-B16A-F320C6DC7F92}"/>
              </a:ext>
            </a:extLst>
          </p:cNvPr>
          <p:cNvSpPr/>
          <p:nvPr/>
        </p:nvSpPr>
        <p:spPr>
          <a:xfrm>
            <a:off x="1305783" y="5347654"/>
            <a:ext cx="1523174" cy="707886"/>
          </a:xfrm>
          <a:prstGeom prst="rect">
            <a:avLst/>
          </a:prstGeom>
          <a:noFill/>
        </p:spPr>
        <p:txBody>
          <a:bodyPr wrap="none" lIns="91440" tIns="45720" rIns="91440" bIns="45720">
            <a:spAutoFit/>
          </a:bodyPr>
          <a:lstStyle/>
          <a:p>
            <a:pPr algn="ctr"/>
            <a:r>
              <a:rPr lang="en-US" sz="40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skool</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Picture 2">
            <a:extLst>
              <a:ext uri="{FF2B5EF4-FFF2-40B4-BE49-F238E27FC236}">
                <a16:creationId xmlns:a16="http://schemas.microsoft.com/office/drawing/2014/main" id="{D9B93EAD-D51B-1836-2DF5-5F2A16C7C4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1462347" y="1401083"/>
            <a:ext cx="9511145" cy="685800"/>
          </a:xfrm>
        </p:spPr>
        <p:txBody>
          <a:bodyPr>
            <a:normAutofit fontScale="90000"/>
          </a:bodyPr>
          <a:lstStyle/>
          <a:p>
            <a:r>
              <a:rPr lang="en-ZA" dirty="0" err="1"/>
              <a:t>Hoekom</a:t>
            </a:r>
            <a:r>
              <a:rPr lang="en-ZA" dirty="0"/>
              <a:t> </a:t>
            </a:r>
            <a:r>
              <a:rPr lang="en-ZA" dirty="0" err="1"/>
              <a:t>moet</a:t>
            </a:r>
            <a:r>
              <a:rPr lang="en-ZA" dirty="0"/>
              <a:t> </a:t>
            </a:r>
            <a:r>
              <a:rPr lang="en-ZA" dirty="0" err="1"/>
              <a:t>ons</a:t>
            </a:r>
            <a:r>
              <a:rPr lang="en-ZA" dirty="0"/>
              <a:t> </a:t>
            </a:r>
            <a:r>
              <a:rPr lang="en-ZA" dirty="0" err="1"/>
              <a:t>oor</a:t>
            </a:r>
            <a:r>
              <a:rPr lang="en-ZA" dirty="0"/>
              <a:t> </a:t>
            </a:r>
            <a:r>
              <a:rPr lang="en-ZA" dirty="0" err="1"/>
              <a:t>seksualiteit</a:t>
            </a:r>
            <a:r>
              <a:rPr lang="en-ZA" dirty="0"/>
              <a:t> </a:t>
            </a:r>
            <a:r>
              <a:rPr lang="en-ZA" dirty="0" err="1"/>
              <a:t>praat</a:t>
            </a:r>
            <a:r>
              <a:rPr lang="en-ZA" dirty="0"/>
              <a:t>?</a:t>
            </a:r>
          </a:p>
        </p:txBody>
      </p:sp>
      <p:pic>
        <p:nvPicPr>
          <p:cNvPr id="6" name="Picture 5">
            <a:extLst>
              <a:ext uri="{FF2B5EF4-FFF2-40B4-BE49-F238E27FC236}">
                <a16:creationId xmlns:a16="http://schemas.microsoft.com/office/drawing/2014/main" id="{79BF8FFE-B7A0-4BB6-9080-1945EAC35240}"/>
              </a:ext>
            </a:extLst>
          </p:cNvPr>
          <p:cNvPicPr>
            <a:picLocks noChangeAspect="1"/>
          </p:cNvPicPr>
          <p:nvPr/>
        </p:nvPicPr>
        <p:blipFill>
          <a:blip r:embed="rId3"/>
          <a:stretch>
            <a:fillRect/>
          </a:stretch>
        </p:blipFill>
        <p:spPr>
          <a:xfrm>
            <a:off x="2908300" y="2486595"/>
            <a:ext cx="6375400" cy="3984625"/>
          </a:xfrm>
          <a:prstGeom prst="rect">
            <a:avLst/>
          </a:prstGeom>
        </p:spPr>
      </p:pic>
      <p:pic>
        <p:nvPicPr>
          <p:cNvPr id="2" name="Picture 2">
            <a:extLst>
              <a:ext uri="{FF2B5EF4-FFF2-40B4-BE49-F238E27FC236}">
                <a16:creationId xmlns:a16="http://schemas.microsoft.com/office/drawing/2014/main" id="{6698CA64-9FF5-B9D2-53D5-4A661D6E1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93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540443" y="711223"/>
            <a:ext cx="6400800" cy="685800"/>
          </a:xfrm>
        </p:spPr>
        <p:txBody>
          <a:bodyPr/>
          <a:lstStyle/>
          <a:p>
            <a:r>
              <a:rPr lang="en-US" dirty="0" err="1"/>
              <a:t>Seksualiteit</a:t>
            </a:r>
            <a:r>
              <a:rPr lang="en-US" dirty="0"/>
              <a:t> is: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438020" y="1578118"/>
            <a:ext cx="7395614" cy="3174962"/>
          </a:xfrm>
        </p:spPr>
        <p:txBody>
          <a:bodyPr>
            <a:normAutofit fontScale="62500" lnSpcReduction="20000"/>
          </a:bodyPr>
          <a:lstStyle/>
          <a:p>
            <a:r>
              <a:rPr lang="nl-NL" sz="3800" i="1" dirty="0">
                <a:latin typeface="+mj-lt"/>
              </a:rPr>
              <a:t>Hoe ons oor onsself en ons liggame voel.</a:t>
            </a:r>
          </a:p>
          <a:p>
            <a:r>
              <a:rPr lang="nl-NL" sz="3800" i="1" dirty="0">
                <a:latin typeface="+mj-lt"/>
              </a:rPr>
              <a:t>Ons seksuele gedagtes en gevoelens teenoor ander mense.</a:t>
            </a:r>
          </a:p>
          <a:p>
            <a:r>
              <a:rPr lang="nl-NL" sz="3800" i="1" dirty="0">
                <a:latin typeface="+mj-lt"/>
              </a:rPr>
              <a:t>Die manier waarop ons teenoor ander mense optree.</a:t>
            </a:r>
          </a:p>
          <a:p>
            <a:r>
              <a:rPr lang="nl-NL" sz="3800" i="1" dirty="0">
                <a:latin typeface="+mj-lt"/>
              </a:rPr>
              <a:t>Die veranderinge in ons liggame om ons voor te berei om eendag voort te plant.</a:t>
            </a:r>
          </a:p>
          <a:p>
            <a:r>
              <a:rPr lang="nl-NL" sz="3800" i="1" dirty="0">
                <a:latin typeface="+mj-lt"/>
              </a:rPr>
              <a:t>Dit is die lewenslange reis van geboorte tot die dood, aangesien alle mense seksuele wesens is.</a:t>
            </a: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85728" y="25972"/>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34C5004B-02D5-4D17-A669-1A01523CE1A4}"/>
              </a:ext>
              <a:ext uri="{C183D7F6-B498-43B3-948B-1728B52AA6E4}">
                <adec:decorative xmlns:adec="http://schemas.microsoft.com/office/drawing/2017/decorative" val="1"/>
              </a:ext>
            </a:extLst>
          </p:cNvPr>
          <p:cNvSpPr/>
          <p:nvPr/>
        </p:nvSpPr>
        <p:spPr>
          <a:xfrm>
            <a:off x="317880" y="4753082"/>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Illustration of a globe character ">
            <a:extLst>
              <a:ext uri="{FF2B5EF4-FFF2-40B4-BE49-F238E27FC236}">
                <a16:creationId xmlns:a16="http://schemas.microsoft.com/office/drawing/2014/main" id="{B60AE0EB-18B5-4EC1-B54B-D5A4E476F5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019" y="5044532"/>
            <a:ext cx="1631540" cy="1288917"/>
          </a:xfrm>
          <a:prstGeom prst="rect">
            <a:avLst/>
          </a:prstGeom>
        </p:spPr>
      </p:pic>
      <p:sp>
        <p:nvSpPr>
          <p:cNvPr id="9" name="Oval 8">
            <a:extLst>
              <a:ext uri="{FF2B5EF4-FFF2-40B4-BE49-F238E27FC236}">
                <a16:creationId xmlns:a16="http://schemas.microsoft.com/office/drawing/2014/main" id="{4E6631E9-6C3B-408B-B4DE-3FFF65E7FA76}"/>
              </a:ext>
              <a:ext uri="{C183D7F6-B498-43B3-948B-1728B52AA6E4}">
                <adec:decorative xmlns:adec="http://schemas.microsoft.com/office/drawing/2017/decorative" val="1"/>
              </a:ext>
            </a:extLst>
          </p:cNvPr>
          <p:cNvSpPr/>
          <p:nvPr/>
        </p:nvSpPr>
        <p:spPr>
          <a:xfrm>
            <a:off x="9918732" y="461114"/>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Illustration of a green pencil sharpener character ">
            <a:extLst>
              <a:ext uri="{FF2B5EF4-FFF2-40B4-BE49-F238E27FC236}">
                <a16:creationId xmlns:a16="http://schemas.microsoft.com/office/drawing/2014/main" id="{5AF5852E-9120-44F3-B9F0-7790309CDF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364554" y="589066"/>
            <a:ext cx="980173" cy="1398710"/>
          </a:xfrm>
          <a:prstGeom prst="rect">
            <a:avLst/>
          </a:prstGeom>
        </p:spPr>
      </p:pic>
      <p:sp>
        <p:nvSpPr>
          <p:cNvPr id="12" name="Title 1">
            <a:extLst>
              <a:ext uri="{FF2B5EF4-FFF2-40B4-BE49-F238E27FC236}">
                <a16:creationId xmlns:a16="http://schemas.microsoft.com/office/drawing/2014/main" id="{C578919C-2DA9-4D23-BE83-464853C322A7}"/>
              </a:ext>
            </a:extLst>
          </p:cNvPr>
          <p:cNvSpPr txBox="1">
            <a:spLocks/>
          </p:cNvSpPr>
          <p:nvPr/>
        </p:nvSpPr>
        <p:spPr>
          <a:xfrm>
            <a:off x="9268466" y="2384324"/>
            <a:ext cx="6400800" cy="685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dirty="0" err="1"/>
              <a:t>Seks</a:t>
            </a:r>
            <a:r>
              <a:rPr lang="en-US" dirty="0"/>
              <a:t> is:</a:t>
            </a:r>
          </a:p>
        </p:txBody>
      </p:sp>
      <p:sp>
        <p:nvSpPr>
          <p:cNvPr id="13" name="TextBox 12">
            <a:extLst>
              <a:ext uri="{FF2B5EF4-FFF2-40B4-BE49-F238E27FC236}">
                <a16:creationId xmlns:a16="http://schemas.microsoft.com/office/drawing/2014/main" id="{F729ADB5-AF50-4D22-B5FD-65C2EFAC41A9}"/>
              </a:ext>
            </a:extLst>
          </p:cNvPr>
          <p:cNvSpPr txBox="1"/>
          <p:nvPr/>
        </p:nvSpPr>
        <p:spPr>
          <a:xfrm>
            <a:off x="9268466" y="3454972"/>
            <a:ext cx="2717800" cy="1631216"/>
          </a:xfrm>
          <a:prstGeom prst="rect">
            <a:avLst/>
          </a:prstGeom>
          <a:noFill/>
        </p:spPr>
        <p:txBody>
          <a:bodyPr wrap="square">
            <a:spAutoFit/>
          </a:bodyPr>
          <a:lstStyle/>
          <a:p>
            <a:r>
              <a:rPr lang="nl-NL" sz="2500" i="1" dirty="0"/>
              <a:t>‘</a:t>
            </a:r>
            <a:r>
              <a:rPr lang="nl-NL" sz="2500" i="1" dirty="0">
                <a:latin typeface="+mj-lt"/>
              </a:rPr>
              <a:t>n daad van omgang en ‘n viering van jou seksualiteit.</a:t>
            </a:r>
            <a:endParaRPr lang="af-ZA" sz="2500" i="1" dirty="0">
              <a:latin typeface="+mj-lt"/>
            </a:endParaRPr>
          </a:p>
        </p:txBody>
      </p:sp>
      <p:pic>
        <p:nvPicPr>
          <p:cNvPr id="3" name="Picture 2">
            <a:extLst>
              <a:ext uri="{FF2B5EF4-FFF2-40B4-BE49-F238E27FC236}">
                <a16:creationId xmlns:a16="http://schemas.microsoft.com/office/drawing/2014/main" id="{56CE1690-D3FF-E115-2053-90EBCBDE9D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5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lstStyle/>
          <a:p>
            <a:r>
              <a:rPr lang="en-US" dirty="0"/>
              <a:t>MY REËLS…</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18" y="3429000"/>
            <a:ext cx="7772400" cy="3474895"/>
          </a:xfrm>
        </p:spPr>
        <p:txBody>
          <a:bodyPr>
            <a:normAutofit/>
          </a:bodyPr>
          <a:lstStyle/>
          <a:p>
            <a:pPr marL="457200" indent="-457200">
              <a:lnSpc>
                <a:spcPts val="2800"/>
              </a:lnSpc>
              <a:buAutoNum type="arabicParenR"/>
            </a:pPr>
            <a:r>
              <a:rPr lang="nl-NL" sz="2500" dirty="0"/>
              <a:t>My liggaam behoort aan my. Ek kies wanneer ek reg is vir ‘n fisiese verhouding en wat dit behels.</a:t>
            </a:r>
            <a:endParaRPr lang="en-US" sz="2500" dirty="0"/>
          </a:p>
          <a:p>
            <a:pPr marL="457200" indent="-457200" algn="l">
              <a:lnSpc>
                <a:spcPts val="2800"/>
              </a:lnSpc>
              <a:buAutoNum type="arabicParenR"/>
            </a:pPr>
            <a:r>
              <a:rPr lang="en-US" sz="2500" dirty="0"/>
              <a:t>……</a:t>
            </a:r>
          </a:p>
          <a:p>
            <a:pPr marL="457200" indent="-457200" algn="l">
              <a:lnSpc>
                <a:spcPts val="2800"/>
              </a:lnSpc>
              <a:buAutoNum type="arabicParenR"/>
            </a:pPr>
            <a:r>
              <a:rPr lang="en-US" sz="2500" dirty="0"/>
              <a:t>……</a:t>
            </a:r>
          </a:p>
          <a:p>
            <a:pPr marL="457200" indent="-457200" algn="l">
              <a:lnSpc>
                <a:spcPts val="2800"/>
              </a:lnSpc>
              <a:buAutoNum type="arabicParenR"/>
            </a:pPr>
            <a:r>
              <a:rPr lang="en-US" sz="2500" dirty="0"/>
              <a:t>……</a:t>
            </a:r>
          </a:p>
          <a:p>
            <a:endParaRPr lang="en-US" dirty="0"/>
          </a:p>
          <a:p>
            <a:endParaRPr lang="en-US" dirty="0"/>
          </a:p>
          <a:p>
            <a:endParaRPr lang="en-US" dirty="0"/>
          </a:p>
        </p:txBody>
      </p:sp>
      <p:pic>
        <p:nvPicPr>
          <p:cNvPr id="2" name="Picture 2">
            <a:extLst>
              <a:ext uri="{FF2B5EF4-FFF2-40B4-BE49-F238E27FC236}">
                <a16:creationId xmlns:a16="http://schemas.microsoft.com/office/drawing/2014/main" id="{BC8DEA95-0655-4AA9-09D3-56DF81D3D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70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4527062" y="1246926"/>
            <a:ext cx="9353465" cy="653547"/>
          </a:xfrm>
        </p:spPr>
        <p:txBody>
          <a:bodyPr>
            <a:normAutofit fontScale="90000"/>
          </a:bodyPr>
          <a:lstStyle/>
          <a:p>
            <a:r>
              <a:rPr lang="en-US" dirty="0"/>
              <a:t>Die </a:t>
            </a:r>
            <a:r>
              <a:rPr lang="en-US" dirty="0" err="1"/>
              <a:t>invloed</a:t>
            </a:r>
            <a:r>
              <a:rPr lang="en-US" dirty="0"/>
              <a:t> van </a:t>
            </a:r>
            <a:r>
              <a:rPr lang="en-US" dirty="0" err="1"/>
              <a:t>vriende</a:t>
            </a:r>
            <a:r>
              <a:rPr lang="en-US" dirty="0"/>
              <a:t> </a:t>
            </a:r>
            <a:r>
              <a:rPr lang="en-US" dirty="0" err="1"/>
              <a:t>en</a:t>
            </a:r>
            <a:r>
              <a:rPr lang="en-US" dirty="0"/>
              <a:t> </a:t>
            </a:r>
            <a:r>
              <a:rPr lang="en-US" dirty="0" err="1"/>
              <a:t>portuurgroepe</a:t>
            </a:r>
            <a:endParaRPr lang="en-US" dirty="0"/>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496850" y="1551474"/>
            <a:ext cx="2240025" cy="2708619"/>
          </a:xfrm>
          <a:prstGeom prst="rect">
            <a:avLst/>
          </a:prstGeom>
        </p:spPr>
      </p:pic>
      <p:sp>
        <p:nvSpPr>
          <p:cNvPr id="11" name="Title 1">
            <a:extLst>
              <a:ext uri="{FF2B5EF4-FFF2-40B4-BE49-F238E27FC236}">
                <a16:creationId xmlns:a16="http://schemas.microsoft.com/office/drawing/2014/main" id="{F921C02C-48FF-4C35-9695-749087F49321}"/>
              </a:ext>
            </a:extLst>
          </p:cNvPr>
          <p:cNvSpPr txBox="1">
            <a:spLocks/>
          </p:cNvSpPr>
          <p:nvPr/>
        </p:nvSpPr>
        <p:spPr>
          <a:xfrm>
            <a:off x="4527062" y="2706325"/>
            <a:ext cx="7066840" cy="39365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nl-NL" sz="2500" dirty="0">
                <a:solidFill>
                  <a:schemeClr val="bg2"/>
                </a:solidFill>
              </a:rPr>
              <a:t>Bespreek hierdie TWEE vrae in julle groepe:</a:t>
            </a:r>
          </a:p>
          <a:p>
            <a:pPr algn="ctr"/>
            <a:r>
              <a:rPr lang="nl-NL" sz="2500" dirty="0">
                <a:solidFill>
                  <a:schemeClr val="bg2"/>
                </a:solidFill>
              </a:rPr>
              <a:t> </a:t>
            </a:r>
          </a:p>
          <a:p>
            <a:pPr marL="457200" indent="-457200" algn="ctr">
              <a:buAutoNum type="arabicParenR"/>
            </a:pPr>
            <a:r>
              <a:rPr lang="nl-NL" sz="2500" dirty="0">
                <a:solidFill>
                  <a:schemeClr val="bg2"/>
                </a:solidFill>
              </a:rPr>
              <a:t>Waarom het vriende en portuurgroepe soveel invloed op jou idees oor seks en seksualiteit tydens jou tienerjare?</a:t>
            </a:r>
          </a:p>
          <a:p>
            <a:pPr marL="457200" indent="-457200" algn="ctr">
              <a:buAutoNum type="arabicParenR"/>
            </a:pPr>
            <a:endParaRPr lang="nl-NL" sz="2500" dirty="0">
              <a:solidFill>
                <a:schemeClr val="bg2"/>
              </a:solidFill>
            </a:endParaRPr>
          </a:p>
          <a:p>
            <a:pPr algn="ctr"/>
            <a:r>
              <a:rPr lang="nl-NL" sz="2500" dirty="0">
                <a:solidFill>
                  <a:schemeClr val="bg2"/>
                </a:solidFill>
              </a:rPr>
              <a:t>2) Hoe gebruik jou vriende groepsdruk om jou keuses oor seks en seksualiteit te beïnvloed?</a:t>
            </a:r>
            <a:endParaRPr lang="af-ZA" sz="2500" dirty="0">
              <a:solidFill>
                <a:schemeClr val="bg2"/>
              </a:solidFill>
            </a:endParaRPr>
          </a:p>
        </p:txBody>
      </p:sp>
      <p:pic>
        <p:nvPicPr>
          <p:cNvPr id="14" name="Graphic 13" descr="Illustration of a ruler character ">
            <a:extLst>
              <a:ext uri="{FF2B5EF4-FFF2-40B4-BE49-F238E27FC236}">
                <a16:creationId xmlns:a16="http://schemas.microsoft.com/office/drawing/2014/main" id="{C62DE2AA-F8C5-48D4-87B5-1F07B5007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3556" flipH="1">
            <a:off x="258395" y="4192456"/>
            <a:ext cx="3041146" cy="964260"/>
          </a:xfrm>
          <a:prstGeom prst="rect">
            <a:avLst/>
          </a:prstGeom>
        </p:spPr>
      </p:pic>
      <p:pic>
        <p:nvPicPr>
          <p:cNvPr id="15" name="Graphic 14" descr="Illustration of a green pencil sharpener character ">
            <a:extLst>
              <a:ext uri="{FF2B5EF4-FFF2-40B4-BE49-F238E27FC236}">
                <a16:creationId xmlns:a16="http://schemas.microsoft.com/office/drawing/2014/main" id="{617D0B23-DBDD-4C56-95DF-6A23B40340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28600" y="1126874"/>
            <a:ext cx="1572593" cy="2244095"/>
          </a:xfrm>
          <a:prstGeom prst="rect">
            <a:avLst/>
          </a:prstGeom>
        </p:spPr>
      </p:pic>
      <p:pic>
        <p:nvPicPr>
          <p:cNvPr id="2" name="Picture 2">
            <a:extLst>
              <a:ext uri="{FF2B5EF4-FFF2-40B4-BE49-F238E27FC236}">
                <a16:creationId xmlns:a16="http://schemas.microsoft.com/office/drawing/2014/main" id="{BF2625B6-6867-42B3-BA20-1DE7DC46DA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73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3907C55-CCE6-4E43-BDB7-0918BACB46C0}"/>
              </a:ext>
            </a:extLst>
          </p:cNvPr>
          <p:cNvSpPr>
            <a:spLocks noGrp="1"/>
          </p:cNvSpPr>
          <p:nvPr>
            <p:ph type="title"/>
          </p:nvPr>
        </p:nvSpPr>
        <p:spPr>
          <a:xfrm>
            <a:off x="815474" y="1417320"/>
            <a:ext cx="3322317" cy="2975876"/>
          </a:xfrm>
        </p:spPr>
        <p:txBody>
          <a:bodyPr vert="horz" lIns="91440" tIns="45720" rIns="91440" bIns="45720" rtlCol="0" anchor="b">
            <a:normAutofit/>
          </a:bodyPr>
          <a:lstStyle/>
          <a:p>
            <a:pPr algn="ctr"/>
            <a:r>
              <a:rPr lang="en-US" sz="4400" kern="1200" dirty="0">
                <a:solidFill>
                  <a:schemeClr val="tx1"/>
                </a:solidFill>
                <a:latin typeface="+mj-lt"/>
                <a:ea typeface="+mj-ea"/>
                <a:cs typeface="+mj-cs"/>
              </a:rPr>
              <a:t>Hoe </a:t>
            </a:r>
            <a:r>
              <a:rPr lang="en-US" sz="4400" kern="1200" dirty="0" err="1">
                <a:solidFill>
                  <a:schemeClr val="tx1"/>
                </a:solidFill>
                <a:latin typeface="+mj-lt"/>
                <a:ea typeface="+mj-ea"/>
                <a:cs typeface="+mj-cs"/>
              </a:rPr>
              <a:t>voel</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jy</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na</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hierdie</a:t>
            </a:r>
            <a:r>
              <a:rPr lang="en-US" sz="4400" kern="1200" dirty="0">
                <a:solidFill>
                  <a:schemeClr val="tx1"/>
                </a:solidFill>
                <a:latin typeface="+mj-lt"/>
                <a:ea typeface="+mj-ea"/>
                <a:cs typeface="+mj-cs"/>
              </a:rPr>
              <a:t> les?</a:t>
            </a:r>
          </a:p>
        </p:txBody>
      </p:sp>
      <p:cxnSp>
        <p:nvCxnSpPr>
          <p:cNvPr id="12" name="Straight Connector 1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5389342" y="1521230"/>
            <a:ext cx="6208056" cy="3778135"/>
          </a:xfrm>
          <a:prstGeom prst="rect">
            <a:avLst/>
          </a:prstGeom>
        </p:spPr>
      </p:pic>
      <p:pic>
        <p:nvPicPr>
          <p:cNvPr id="4" name="Picture 2">
            <a:extLst>
              <a:ext uri="{FF2B5EF4-FFF2-40B4-BE49-F238E27FC236}">
                <a16:creationId xmlns:a16="http://schemas.microsoft.com/office/drawing/2014/main" id="{9F8CA3DC-49DF-FEB5-8E4F-EA0142C70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8577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EED2D-C894-47C4-9CDD-55EC03B2713B}">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16c05727-aa75-4e4a-9b5f-8a80a1165891"/>
    <ds:schemaRef ds:uri="http://www.w3.org/XML/1998/namespace"/>
    <ds:schemaRef ds:uri="http://schemas.openxmlformats.org/package/2006/metadata/core-properties"/>
    <ds:schemaRef ds:uri="71af3243-3dd4-4a8d-8c0d-dd76da1f02a5"/>
    <ds:schemaRef ds:uri="http://purl.org/dc/dcmitype/"/>
    <ds:schemaRef ds:uri="http://purl.org/dc/elements/1.1/"/>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451</TotalTime>
  <Words>1213</Words>
  <Application>Microsoft Office PowerPoint</Application>
  <PresentationFormat>Widescreen</PresentationFormat>
  <Paragraphs>92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Kristen ITC</vt:lpstr>
      <vt:lpstr>Quire Sans</vt:lpstr>
      <vt:lpstr>Tw Cen MT</vt:lpstr>
      <vt:lpstr>Office Theme</vt:lpstr>
      <vt:lpstr>Kwartaal 1 </vt:lpstr>
      <vt:lpstr>Waar het jy die eerste keer van seks en seksualiteit gehoor?</vt:lpstr>
      <vt:lpstr>Hoekom moet ons oor seksualiteit praat?</vt:lpstr>
      <vt:lpstr>Seksualiteit is:</vt:lpstr>
      <vt:lpstr>MY REËLS… </vt:lpstr>
      <vt:lpstr>Die invloed van vriende en portuurgroepe</vt:lpstr>
      <vt:lpstr>Hoe voel jy na hierdie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1</dc:title>
  <dc:creator>Leigh-Ann Pringle</dc:creator>
  <cp:lastModifiedBy>Carsten Gertz</cp:lastModifiedBy>
  <cp:revision>20</cp:revision>
  <dcterms:created xsi:type="dcterms:W3CDTF">2022-01-16T19:31:42Z</dcterms:created>
  <dcterms:modified xsi:type="dcterms:W3CDTF">2022-10-24T13:57:44Z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