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9144000"/>
  <p:embeddedFontLst>
    <p:embeddedFont>
      <p:font typeface="PT Serif" panose="020B0604020202020204" charset="0"/>
      <p:regular r:id="rId10"/>
      <p:bold r:id="rId11"/>
      <p:italic r:id="rId12"/>
      <p:boldItalic r:id="rId13"/>
    </p:embeddedFont>
    <p:embeddedFont>
      <p:font typeface="Bahnschrift SemiBold Condensed" panose="020B0502040204020203" pitchFamily="34" charset="0"/>
      <p:bold r:id="rId14"/>
    </p:embeddedFont>
    <p:embeddedFont>
      <p:font typeface="Bahnschrift" panose="020B0502040204020203" pitchFamily="34" charset="0"/>
      <p:regular r:id="rId15"/>
      <p:bold r:id="rId16"/>
    </p:embeddedFont>
    <p:embeddedFont>
      <p:font typeface="Roboto" panose="020B0604020202020204" charset="0"/>
      <p:regular r:id="rId17"/>
      <p:bold r:id="rId18"/>
      <p:italic r:id="rId19"/>
      <p:boldItalic r:id="rId20"/>
    </p:embeddedFont>
    <p:embeddedFont>
      <p:font typeface="Calibri" panose="020F0502020204030204" pitchFamily="34"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5" roundtripDataSignature="AMtx7mi6+OOcNYMjpXvSdmbXYoxs2tsVm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9902" autoAdjust="0"/>
  </p:normalViewPr>
  <p:slideViewPr>
    <p:cSldViewPr snapToGrid="0">
      <p:cViewPr varScale="1">
        <p:scale>
          <a:sx n="61" d="100"/>
          <a:sy n="61" d="100"/>
        </p:scale>
        <p:origin x="1493"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font" Target="fonts/font9.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5" Type="http://customschemas.google.com/relationships/presentationmetadata" Target="metadata"/><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font" Target="fonts/font11.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24" Type="http://schemas.openxmlformats.org/officeDocument/2006/relationships/font" Target="fonts/font15.fntdata"/><Relationship Id="rId5" Type="http://schemas.openxmlformats.org/officeDocument/2006/relationships/slide" Target="slides/slide4.xml"/><Relationship Id="rId15" Type="http://schemas.openxmlformats.org/officeDocument/2006/relationships/font" Target="fonts/font6.fntdata"/><Relationship Id="rId23" Type="http://schemas.openxmlformats.org/officeDocument/2006/relationships/font" Target="fonts/font14.fntdata"/><Relationship Id="rId28" Type="http://schemas.openxmlformats.org/officeDocument/2006/relationships/theme" Target="theme/theme1.xml"/><Relationship Id="rId10" Type="http://schemas.openxmlformats.org/officeDocument/2006/relationships/font" Target="fonts/font1.fntdata"/><Relationship Id="rId19"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font" Target="fonts/font13.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smtClean="0"/>
              <a:t>Skyfie</a:t>
            </a:r>
            <a:r>
              <a:rPr lang="en-US" dirty="0" smtClean="0"/>
              <a:t> </a:t>
            </a:r>
            <a:r>
              <a:rPr lang="en-US" dirty="0"/>
              <a:t>1</a:t>
            </a:r>
            <a:r>
              <a:rPr lang="en-US" dirty="0" smtClean="0"/>
              <a:t>: </a:t>
            </a:r>
            <a:r>
              <a:rPr lang="en-US" dirty="0" err="1" smtClean="0"/>
              <a:t>Inleiding</a:t>
            </a:r>
            <a:r>
              <a:rPr lang="en-US" dirty="0" smtClean="0"/>
              <a:t> (4 min)</a:t>
            </a:r>
            <a:endParaRPr lang="en-US" dirty="0"/>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Welkom terug by Kwartaal 2, Graad 10's, en die eerste van 'n reeks lesse oor sosiale en omgewingsverantwoordelikheid. Het jy opgelet hoeveel verskillende huisomgewings in hierdie klas verteenwoordig word. Baie van julle is al lank in die klas en ken nie eens die sosiale omgewing waaruit jou klasmaats kom nie, miskien weet jy waar hulle vandaan kom. Ongeag waar ons vandaan kom, kan ons sê dat daar verskillende geleenthede beskikbaar is vir individue en gemeenskappe, afhangende van waar jy woon. Ons kan dit selfs verder neem en sê dat sommige omgewings die gesondheid van die individue wat daar woon, direk beïnvloed</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In julle groepe, noem kortliks TWEE positiewe eienskappe oor die area waarin jy woon en TWEE negatiewe eienskappe. Daar is byvoorbeeld geen straatligte in ons omgewing nie, so as ek snags die bus huis toe neem, voel ek nie veilig nie. OF miskien kan jy sê, daar is 'n park naby aan my huis, so ek kan sport saam met my vriende beoefen.</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(Laat 3min toe vir bespreking.)</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Dankie dat jy met jou klasmaats gedeel het. Kom ons gaan voort met die les.</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As ons 'n bietjie meer tyd bestee het om hierdie oefening te doen, sou jy gesien het dat sommige gemeenskappe radikaal deur armoede geraak word.</a:t>
            </a:r>
            <a:endParaRPr lang="en-US" sz="1200" b="0" i="0" u="none" strike="noStrike" cap="none" dirty="0">
              <a:solidFill>
                <a:schemeClr val="dk1"/>
              </a:solidFill>
              <a:effectLst/>
              <a:latin typeface="Calibri"/>
              <a:ea typeface="Calibri"/>
              <a:cs typeface="Calibri"/>
              <a:sym typeface="Calibri"/>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 name="Google Shape;9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smtClean="0"/>
              <a:t>Skyfie</a:t>
            </a:r>
            <a:r>
              <a:rPr lang="en-US" dirty="0" smtClean="0"/>
              <a:t> </a:t>
            </a:r>
            <a:r>
              <a:rPr lang="en-US" dirty="0"/>
              <a:t>2</a:t>
            </a:r>
            <a:r>
              <a:rPr lang="en-US" dirty="0" smtClean="0"/>
              <a:t>: </a:t>
            </a:r>
            <a:r>
              <a:rPr lang="en-US" dirty="0" err="1" smtClean="0"/>
              <a:t>Onderrig</a:t>
            </a:r>
            <a:r>
              <a:rPr lang="en-US" baseline="0" dirty="0" smtClean="0"/>
              <a:t> </a:t>
            </a:r>
            <a:r>
              <a:rPr lang="en-US" baseline="0" dirty="0" err="1" smtClean="0"/>
              <a:t>en</a:t>
            </a:r>
            <a:r>
              <a:rPr lang="en-US" baseline="0" dirty="0" smtClean="0"/>
              <a:t> </a:t>
            </a:r>
            <a:r>
              <a:rPr lang="en-US" baseline="0" dirty="0" err="1" smtClean="0"/>
              <a:t>Aktiwiteit</a:t>
            </a:r>
            <a:r>
              <a:rPr lang="en-US" baseline="0" dirty="0" smtClean="0"/>
              <a:t> (5 min)</a:t>
            </a:r>
            <a:endParaRPr lang="en-US" baseline="0" dirty="0"/>
          </a:p>
          <a:p>
            <a:pPr marL="0" lvl="0" indent="0" algn="l" rtl="0">
              <a:spcBef>
                <a:spcPts val="0"/>
              </a:spcBef>
              <a:spcAft>
                <a:spcPts val="0"/>
              </a:spcAft>
              <a:buNone/>
            </a:pPr>
            <a:endParaRPr lang="en-US" sz="1200" b="0" i="0" u="none" strike="noStrike" cap="none" baseline="0"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In vandag se les gaan ons dikwels verwys na die terme "sosiale en omgewingsgeregtigheid". Kom ons kyk wat hierdie twee terme beteken.</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Skryf in jou werkkaart by </a:t>
            </a:r>
            <a:r>
              <a:rPr lang="af-ZA" sz="1200" b="1" i="1" u="none" strike="noStrike" cap="none" dirty="0" smtClean="0">
                <a:solidFill>
                  <a:schemeClr val="dk1"/>
                </a:solidFill>
                <a:effectLst/>
                <a:latin typeface="Calibri"/>
                <a:ea typeface="Calibri"/>
                <a:cs typeface="Calibri"/>
                <a:sym typeface="Calibri"/>
              </a:rPr>
              <a:t>Aktiwiteit 1</a:t>
            </a:r>
            <a:r>
              <a:rPr lang="af-ZA" sz="1200" b="0" i="0" u="none" strike="noStrike" cap="none" dirty="0" smtClean="0">
                <a:solidFill>
                  <a:schemeClr val="dk1"/>
                </a:solidFill>
                <a:effectLst/>
                <a:latin typeface="Calibri"/>
                <a:ea typeface="Calibri"/>
                <a:cs typeface="Calibri"/>
                <a:sym typeface="Calibri"/>
              </a:rPr>
              <a:t> (</a:t>
            </a:r>
            <a:r>
              <a:rPr lang="af-ZA" sz="1200" b="1" i="1" u="sng" strike="noStrike" cap="none" dirty="0" smtClean="0">
                <a:solidFill>
                  <a:schemeClr val="dk1"/>
                </a:solidFill>
                <a:effectLst/>
                <a:latin typeface="Calibri"/>
                <a:ea typeface="Calibri"/>
                <a:cs typeface="Calibri"/>
                <a:sym typeface="Calibri"/>
              </a:rPr>
              <a:t>Les 1 – Werkkaart</a:t>
            </a:r>
            <a:r>
              <a:rPr lang="af-ZA" sz="1200" b="0" i="0" u="none" strike="noStrike" cap="none" dirty="0" smtClean="0">
                <a:solidFill>
                  <a:schemeClr val="dk1"/>
                </a:solidFill>
                <a:effectLst/>
                <a:latin typeface="Calibri"/>
                <a:ea typeface="Calibri"/>
                <a:cs typeface="Calibri"/>
                <a:sym typeface="Calibri"/>
              </a:rPr>
              <a:t>) die definisies van hierdie twee terme neer:</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1" i="0" u="none" strike="noStrike" cap="none" dirty="0" smtClean="0">
                <a:solidFill>
                  <a:schemeClr val="dk1"/>
                </a:solidFill>
                <a:effectLst/>
                <a:latin typeface="Calibri"/>
                <a:ea typeface="Calibri"/>
                <a:cs typeface="Calibri"/>
                <a:sym typeface="Calibri"/>
              </a:rPr>
              <a:t>Sosiale geregtigheid:</a:t>
            </a:r>
            <a:r>
              <a:rPr lang="af-ZA" sz="1200" b="0" i="0" u="none" strike="noStrike" cap="none" dirty="0" smtClean="0">
                <a:solidFill>
                  <a:schemeClr val="dk1"/>
                </a:solidFill>
                <a:effectLst/>
                <a:latin typeface="Calibri"/>
                <a:ea typeface="Calibri"/>
                <a:cs typeface="Calibri"/>
                <a:sym typeface="Calibri"/>
              </a:rPr>
              <a:t> Dit is die proses om die wanbalans wat onder minderbevoorregtes wat deur armoede, diskriminasie (geslag, ras, godsdiens, kultuur en vermoëns) geraak word, te probeer regstel. Dit sluit ook 'n gebrek aan toegang tot basiese dienste, soos hospitale en skole, in. </a:t>
            </a:r>
            <a:r>
              <a:rPr lang="af-ZA" sz="1200" b="0" i="0" u="none" strike="noStrike" cap="none" dirty="0" err="1" smtClean="0">
                <a:solidFill>
                  <a:schemeClr val="dk1"/>
                </a:solidFill>
                <a:effectLst/>
                <a:latin typeface="Calibri"/>
                <a:ea typeface="Calibri"/>
                <a:cs typeface="Calibri"/>
                <a:sym typeface="Calibri"/>
              </a:rPr>
              <a:t>‘n</a:t>
            </a:r>
            <a:r>
              <a:rPr lang="af-ZA" sz="1200" b="0" i="0" u="none" strike="noStrike" cap="none" dirty="0" smtClean="0">
                <a:solidFill>
                  <a:schemeClr val="dk1"/>
                </a:solidFill>
                <a:effectLst/>
                <a:latin typeface="Calibri"/>
                <a:ea typeface="Calibri"/>
                <a:cs typeface="Calibri"/>
                <a:sym typeface="Calibri"/>
              </a:rPr>
              <a:t> Gebrek aan opvoedkundige geleenthede. Gebrek aan voedsel (gesonde) wanvoeding. Swak gesondheid as gevolg van gesondheidsrisiko's.</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1" i="0" u="none" strike="noStrike" cap="none" dirty="0" smtClean="0">
                <a:solidFill>
                  <a:schemeClr val="dk1"/>
                </a:solidFill>
                <a:effectLst/>
                <a:latin typeface="Calibri"/>
                <a:ea typeface="Calibri"/>
                <a:cs typeface="Calibri"/>
                <a:sym typeface="Calibri"/>
              </a:rPr>
              <a:t>Omgewingsgeregtigheid:</a:t>
            </a:r>
            <a:r>
              <a:rPr lang="af-ZA" sz="1200" b="0" i="0" u="none" strike="noStrike" cap="none" dirty="0" smtClean="0">
                <a:solidFill>
                  <a:schemeClr val="dk1"/>
                </a:solidFill>
                <a:effectLst/>
                <a:latin typeface="Calibri"/>
                <a:ea typeface="Calibri"/>
                <a:cs typeface="Calibri"/>
                <a:sym typeface="Calibri"/>
              </a:rPr>
              <a:t> Almal het die reg om in 'n gebied te woon waar hulle veilig voel en nie geraak word deur dinge soos oorstromings, geen toegang tot lopende water of elektrisiteit, ens., nie. Die area moenie </a:t>
            </a:r>
            <a:r>
              <a:rPr lang="af-ZA" sz="1200" b="0" i="0" u="none" strike="noStrike" cap="none" dirty="0" err="1" smtClean="0">
                <a:solidFill>
                  <a:schemeClr val="dk1"/>
                </a:solidFill>
                <a:effectLst/>
                <a:latin typeface="Calibri"/>
                <a:ea typeface="Calibri"/>
                <a:cs typeface="Calibri"/>
                <a:sym typeface="Calibri"/>
              </a:rPr>
              <a:t>‘n</a:t>
            </a:r>
            <a:r>
              <a:rPr lang="af-ZA" sz="1200" b="0" i="0" u="none" strike="noStrike" cap="none" dirty="0" smtClean="0">
                <a:solidFill>
                  <a:schemeClr val="dk1"/>
                </a:solidFill>
                <a:effectLst/>
                <a:latin typeface="Calibri"/>
                <a:ea typeface="Calibri"/>
                <a:cs typeface="Calibri"/>
                <a:sym typeface="Calibri"/>
              </a:rPr>
              <a:t> gesondheidsrisiko veroorsaak nie en moet </a:t>
            </a:r>
            <a:r>
              <a:rPr lang="af-ZA" sz="1200" b="0" i="0" u="none" strike="noStrike" cap="none" dirty="0" err="1" smtClean="0">
                <a:solidFill>
                  <a:schemeClr val="dk1"/>
                </a:solidFill>
                <a:effectLst/>
                <a:latin typeface="Calibri"/>
                <a:ea typeface="Calibri"/>
                <a:cs typeface="Calibri"/>
                <a:sym typeface="Calibri"/>
              </a:rPr>
              <a:t>‘n</a:t>
            </a:r>
            <a:r>
              <a:rPr lang="af-ZA" sz="1200" b="0" i="0" u="none" strike="noStrike" cap="none" dirty="0" smtClean="0">
                <a:solidFill>
                  <a:schemeClr val="dk1"/>
                </a:solidFill>
                <a:effectLst/>
                <a:latin typeface="Calibri"/>
                <a:ea typeface="Calibri"/>
                <a:cs typeface="Calibri"/>
                <a:sym typeface="Calibri"/>
              </a:rPr>
              <a:t> volhoubare lewe ondersteun.</a:t>
            </a:r>
          </a:p>
          <a:p>
            <a:pPr marL="0" lvl="0" indent="0" algn="l" rtl="0">
              <a:spcBef>
                <a:spcPts val="0"/>
              </a:spcBef>
              <a:spcAft>
                <a:spcPts val="0"/>
              </a:spcAft>
              <a:buNone/>
            </a:pPr>
            <a:endParaRPr lang="af-ZA"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As ons na hierdie </a:t>
            </a:r>
            <a:r>
              <a:rPr lang="af-ZA" sz="1200" b="0" i="0" u="none" strike="noStrike" cap="none" dirty="0" smtClean="0">
                <a:solidFill>
                  <a:schemeClr val="dk1"/>
                </a:solidFill>
                <a:effectLst/>
                <a:latin typeface="Calibri"/>
                <a:ea typeface="Calibri"/>
                <a:cs typeface="Calibri"/>
                <a:sym typeface="Calibri"/>
              </a:rPr>
              <a:t>foto </a:t>
            </a:r>
            <a:r>
              <a:rPr lang="af-ZA" sz="1200" b="0" i="0" u="none" strike="noStrike" cap="none" dirty="0" smtClean="0">
                <a:solidFill>
                  <a:schemeClr val="dk1"/>
                </a:solidFill>
                <a:effectLst/>
                <a:latin typeface="Calibri"/>
                <a:ea typeface="Calibri"/>
                <a:cs typeface="Calibri"/>
                <a:sym typeface="Calibri"/>
              </a:rPr>
              <a:t>op </a:t>
            </a:r>
            <a:r>
              <a:rPr lang="af-ZA" sz="1200" b="1" i="0" u="none" strike="noStrike" cap="none" dirty="0" smtClean="0">
                <a:solidFill>
                  <a:schemeClr val="dk1"/>
                </a:solidFill>
                <a:effectLst/>
                <a:latin typeface="Calibri"/>
                <a:ea typeface="Calibri"/>
                <a:cs typeface="Calibri"/>
                <a:sym typeface="Calibri"/>
              </a:rPr>
              <a:t>Skyfie 2</a:t>
            </a:r>
            <a:r>
              <a:rPr lang="af-ZA" sz="1200" b="0" i="0" u="none" strike="noStrike" cap="none" dirty="0" smtClean="0">
                <a:solidFill>
                  <a:schemeClr val="dk1"/>
                </a:solidFill>
                <a:effectLst/>
                <a:latin typeface="Calibri"/>
                <a:ea typeface="Calibri"/>
                <a:cs typeface="Calibri"/>
                <a:sym typeface="Calibri"/>
              </a:rPr>
              <a:t> kyk, kan ons sê dat die omgewingsongeregtigheid is dat hierdie meisie in 'n gebied woon wat deur rommel gesaai is. </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Hoekom dink jy is daar soveel rommel? (Laat 2/3 van leerders toe om kommentaar te lewer.) </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Dankie vir jou kommentaar. Ons kan ook sê dat daar geen dromme in die gebied is om vullis in te gooi nie en die munisipaliteit stuur nie vragmotors om die vullis weekliks op te laai nie.</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Die sosiale ongeregtigheid kan wees dat hierdie meisie dalk 'n lang afstand moet loop om skool toe, wat haar onveilig en blootgestel kan laat voel. Hierdie besoedeling kan ook siektes veroorsaak.</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Dink jy hierdie kwessie is net 'n werklikheid in Suid-Afrika? </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Onthou armoede is 'n wêreldwye sosiale bekommernis en daar is baie lyding in gemeenskappe regoor die wêreld. </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dirty="0"/>
          </a:p>
        </p:txBody>
      </p:sp>
      <p:sp>
        <p:nvSpPr>
          <p:cNvPr id="92" name="Google Shape;92;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smtClean="0"/>
              <a:t>Skyfie</a:t>
            </a:r>
            <a:r>
              <a:rPr lang="en-US" dirty="0" smtClean="0"/>
              <a:t> 3</a:t>
            </a:r>
            <a:r>
              <a:rPr lang="en-US" baseline="0" dirty="0" smtClean="0"/>
              <a:t> (</a:t>
            </a:r>
            <a:r>
              <a:rPr lang="en-US" dirty="0" smtClean="0"/>
              <a:t>8 min)</a:t>
            </a:r>
            <a:endParaRPr lang="en-US" dirty="0"/>
          </a:p>
          <a:p>
            <a:pPr marL="0" lvl="0" indent="0" algn="l" rtl="0">
              <a:spcBef>
                <a:spcPts val="0"/>
              </a:spcBef>
              <a:spcAft>
                <a:spcPts val="0"/>
              </a:spcAft>
              <a:buNone/>
            </a:pPr>
            <a:endParaRPr lang="en-US" sz="1200" b="1"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1" i="0" u="none" strike="noStrike" cap="none" dirty="0" smtClean="0">
                <a:solidFill>
                  <a:schemeClr val="dk1"/>
                </a:solidFill>
                <a:effectLst/>
                <a:latin typeface="Calibri"/>
                <a:ea typeface="Calibri"/>
                <a:cs typeface="Calibri"/>
                <a:sym typeface="Calibri"/>
              </a:rPr>
              <a:t>Voltooi </a:t>
            </a:r>
            <a:r>
              <a:rPr lang="af-ZA" sz="1200" b="1" i="1" u="none" strike="noStrike" cap="none" dirty="0" smtClean="0">
                <a:solidFill>
                  <a:schemeClr val="dk1"/>
                </a:solidFill>
                <a:effectLst/>
                <a:latin typeface="Calibri"/>
                <a:ea typeface="Calibri"/>
                <a:cs typeface="Calibri"/>
                <a:sym typeface="Calibri"/>
              </a:rPr>
              <a:t>Aktiwiteit 2</a:t>
            </a:r>
            <a:r>
              <a:rPr lang="af-ZA" sz="1200" b="0" i="0" u="none" strike="noStrike" cap="none" dirty="0" smtClean="0">
                <a:solidFill>
                  <a:schemeClr val="dk1"/>
                </a:solidFill>
                <a:effectLst/>
                <a:latin typeface="Calibri"/>
                <a:ea typeface="Calibri"/>
                <a:cs typeface="Calibri"/>
                <a:sym typeface="Calibri"/>
              </a:rPr>
              <a:t> (</a:t>
            </a:r>
            <a:r>
              <a:rPr lang="af-ZA" sz="1200" b="1" i="1" u="sng" strike="noStrike" cap="none" dirty="0" smtClean="0">
                <a:solidFill>
                  <a:schemeClr val="dk1"/>
                </a:solidFill>
                <a:effectLst/>
                <a:latin typeface="Calibri"/>
                <a:ea typeface="Calibri"/>
                <a:cs typeface="Calibri"/>
                <a:sym typeface="Calibri"/>
              </a:rPr>
              <a:t>Les 1 – Werkkaart</a:t>
            </a:r>
            <a:r>
              <a:rPr lang="af-ZA" sz="1200" b="0" i="0" u="none" strike="noStrike" cap="none" dirty="0" smtClean="0">
                <a:solidFill>
                  <a:schemeClr val="dk1"/>
                </a:solidFill>
                <a:effectLst/>
                <a:latin typeface="Calibri"/>
                <a:ea typeface="Calibri"/>
                <a:cs typeface="Calibri"/>
                <a:sym typeface="Calibri"/>
              </a:rPr>
              <a:t>) deur na hierdie </a:t>
            </a:r>
            <a:r>
              <a:rPr lang="af-ZA" sz="1200" b="0" i="0" u="none" strike="noStrike" cap="none" dirty="0" smtClean="0">
                <a:solidFill>
                  <a:schemeClr val="dk1"/>
                </a:solidFill>
                <a:effectLst/>
                <a:latin typeface="Calibri"/>
                <a:ea typeface="Calibri"/>
                <a:cs typeface="Calibri"/>
                <a:sym typeface="Calibri"/>
              </a:rPr>
              <a:t>foto </a:t>
            </a:r>
            <a:r>
              <a:rPr lang="af-ZA" sz="1200" b="0" i="0" u="none" strike="noStrike" cap="none" dirty="0" smtClean="0">
                <a:solidFill>
                  <a:schemeClr val="dk1"/>
                </a:solidFill>
                <a:effectLst/>
                <a:latin typeface="Calibri"/>
                <a:ea typeface="Calibri"/>
                <a:cs typeface="Calibri"/>
                <a:sym typeface="Calibri"/>
              </a:rPr>
              <a:t>te verwys. </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(Gee 8 min vir leerders om aan Aktiwiteit 1 te werk.)</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Onthou dat armoede lei tot 'n gebrek aan vryheid. Jy kan nie kies om in 'n gebied te woon waar daar skoon lopende water en behoorlike rioolverwydering is nie. As Suid-Afrikaners moet ons saamwerk om 'n verskil te maak en diegene wat in armoede leef, te help en die gevolge van armoede in ons samelewing reg te stel. </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02" name="Google Shape;10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 name="Google Shape;109;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smtClean="0"/>
              <a:t>Skyfie</a:t>
            </a:r>
            <a:r>
              <a:rPr lang="en-US" dirty="0" smtClean="0"/>
              <a:t> 4&amp;5</a:t>
            </a:r>
            <a:r>
              <a:rPr lang="en-US" dirty="0"/>
              <a:t>: </a:t>
            </a:r>
            <a:r>
              <a:rPr lang="en-US" dirty="0" err="1" smtClean="0"/>
              <a:t>Onderrig</a:t>
            </a:r>
            <a:r>
              <a:rPr lang="en-US" baseline="0" dirty="0" smtClean="0"/>
              <a:t> </a:t>
            </a:r>
            <a:r>
              <a:rPr lang="en-US" baseline="0" dirty="0" err="1" smtClean="0"/>
              <a:t>en</a:t>
            </a:r>
            <a:r>
              <a:rPr lang="en-US" baseline="0" dirty="0" smtClean="0"/>
              <a:t> </a:t>
            </a:r>
            <a:r>
              <a:rPr lang="en-US" baseline="0" dirty="0" err="1" smtClean="0"/>
              <a:t>Klasbespreking</a:t>
            </a:r>
            <a:r>
              <a:rPr lang="en-US" dirty="0" smtClean="0"/>
              <a:t> (8 min)</a:t>
            </a:r>
            <a:endParaRPr lang="en-US" dirty="0"/>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In Suid-Afrika het ons baie voorbeelde van verskillende vorme van sosiale ongeregtigheid wat voorkom. Kyk na die </a:t>
            </a:r>
            <a:r>
              <a:rPr lang="af-ZA" sz="1200" b="0" i="0" u="none" strike="noStrike" cap="none" dirty="0" smtClean="0">
                <a:solidFill>
                  <a:schemeClr val="dk1"/>
                </a:solidFill>
                <a:effectLst/>
                <a:latin typeface="Calibri"/>
                <a:ea typeface="Calibri"/>
                <a:cs typeface="Calibri"/>
                <a:sym typeface="Calibri"/>
              </a:rPr>
              <a:t>foto’s </a:t>
            </a:r>
            <a:r>
              <a:rPr lang="af-ZA" sz="1200" b="0" i="0" u="none" strike="noStrike" cap="none" dirty="0" smtClean="0">
                <a:solidFill>
                  <a:schemeClr val="dk1"/>
                </a:solidFill>
                <a:effectLst/>
                <a:latin typeface="Calibri"/>
                <a:ea typeface="Calibri"/>
                <a:cs typeface="Calibri"/>
                <a:sym typeface="Calibri"/>
              </a:rPr>
              <a:t>en opskrifte op die skyfie en kyk of jy sommige daarvan kan identifiseer? (Gee leerders die geleentheid om kortliks te reageer.)</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1" i="0" u="none" strike="noStrike" cap="none" dirty="0" smtClean="0">
                <a:solidFill>
                  <a:schemeClr val="dk1"/>
                </a:solidFill>
                <a:effectLst/>
                <a:latin typeface="Calibri"/>
                <a:ea typeface="Calibri"/>
                <a:cs typeface="Calibri"/>
                <a:sym typeface="Calibri"/>
              </a:rPr>
              <a:t>Verkragting van skoolkinders </a:t>
            </a:r>
            <a:r>
              <a:rPr lang="af-ZA" sz="1200" b="0" i="0" u="none" strike="noStrike" cap="none" dirty="0" smtClean="0">
                <a:solidFill>
                  <a:schemeClr val="dk1"/>
                </a:solidFill>
                <a:effectLst/>
                <a:latin typeface="Calibri"/>
                <a:ea typeface="Calibri"/>
                <a:cs typeface="Calibri"/>
                <a:sym typeface="Calibri"/>
              </a:rPr>
              <a:t>- Ons kinders is teikens vir geslagsgebaseerde geweld en kan hulself in baie gevalle nie beskerm nie. Ons het 'n verantwoordelikheid as Suid-Afrikaners om </a:t>
            </a:r>
            <a:r>
              <a:rPr lang="af-ZA" sz="1200" b="0" i="0" u="none" strike="noStrike" cap="none" dirty="0" err="1" smtClean="0">
                <a:solidFill>
                  <a:schemeClr val="dk1"/>
                </a:solidFill>
                <a:effectLst/>
                <a:latin typeface="Calibri"/>
                <a:ea typeface="Calibri"/>
                <a:cs typeface="Calibri"/>
                <a:sym typeface="Calibri"/>
              </a:rPr>
              <a:t>merkaar</a:t>
            </a:r>
            <a:r>
              <a:rPr lang="af-ZA" sz="1200" b="0" i="0" u="none" strike="noStrike" cap="none" dirty="0" smtClean="0">
                <a:solidFill>
                  <a:schemeClr val="dk1"/>
                </a:solidFill>
                <a:effectLst/>
                <a:latin typeface="Calibri"/>
                <a:ea typeface="Calibri"/>
                <a:cs typeface="Calibri"/>
                <a:sym typeface="Calibri"/>
              </a:rPr>
              <a:t> te beskerm.</a:t>
            </a:r>
          </a:p>
          <a:p>
            <a:pPr marL="628650" lvl="1" indent="-171450" algn="l" rtl="0">
              <a:spcBef>
                <a:spcPts val="0"/>
              </a:spcBef>
              <a:spcAft>
                <a:spcPts val="0"/>
              </a:spcAft>
              <a:buFont typeface="Wingdings" panose="05000000000000000000" pitchFamily="2" charset="2"/>
              <a:buChar char="Ø"/>
            </a:pPr>
            <a:r>
              <a:rPr lang="af-ZA" sz="1200" b="1" i="0" u="none" strike="noStrike" cap="none" dirty="0" smtClean="0">
                <a:solidFill>
                  <a:schemeClr val="dk1"/>
                </a:solidFill>
                <a:effectLst/>
                <a:latin typeface="Calibri"/>
                <a:ea typeface="Calibri"/>
                <a:cs typeface="Calibri"/>
                <a:sym typeface="Calibri"/>
              </a:rPr>
              <a:t>Gebrek aan basiese gesondheidsorg vir almal </a:t>
            </a:r>
            <a:r>
              <a:rPr lang="af-ZA" sz="1200" b="0" i="0" u="none" strike="noStrike" cap="none" dirty="0" smtClean="0">
                <a:solidFill>
                  <a:schemeClr val="dk1"/>
                </a:solidFill>
                <a:effectLst/>
                <a:latin typeface="Calibri"/>
                <a:ea typeface="Calibri"/>
                <a:cs typeface="Calibri"/>
                <a:sym typeface="Calibri"/>
              </a:rPr>
              <a:t>- Ongelukkig is daar baie mense wat nie die gesondheidsorg kry wat hulle nodig het nie. Sommige woon in landelike gemeenskappe en moet ver reis om 'n dokter te sien. Ander kan nie privaat hospitale bekostig nie en moet dus ure wag voordat hulle in oorvol hospitale / klinieke / daghospitale gehelp kan word.</a:t>
            </a:r>
          </a:p>
          <a:p>
            <a:pPr marL="628650" lvl="1" indent="-171450" algn="l" rtl="0">
              <a:spcBef>
                <a:spcPts val="0"/>
              </a:spcBef>
              <a:spcAft>
                <a:spcPts val="0"/>
              </a:spcAft>
              <a:buFont typeface="Wingdings" panose="05000000000000000000" pitchFamily="2" charset="2"/>
              <a:buChar char="Ø"/>
            </a:pPr>
            <a:r>
              <a:rPr lang="af-ZA" sz="1200" b="1" i="0" u="none" strike="noStrike" cap="none" dirty="0" smtClean="0">
                <a:solidFill>
                  <a:schemeClr val="dk1"/>
                </a:solidFill>
                <a:effectLst/>
                <a:latin typeface="Calibri"/>
                <a:ea typeface="Calibri"/>
                <a:cs typeface="Calibri"/>
                <a:sym typeface="Calibri"/>
              </a:rPr>
              <a:t>Gebrek aan basiese dienste soos spoeltoilette </a:t>
            </a:r>
            <a:r>
              <a:rPr lang="af-ZA" sz="1200" b="0" i="0" u="none" strike="noStrike" cap="none" dirty="0" smtClean="0">
                <a:solidFill>
                  <a:schemeClr val="dk1"/>
                </a:solidFill>
                <a:effectLst/>
                <a:latin typeface="Calibri"/>
                <a:ea typeface="Calibri"/>
                <a:cs typeface="Calibri"/>
                <a:sym typeface="Calibri"/>
              </a:rPr>
              <a:t>- Ons het vroeër in die prent gesien dat armoede gemeenskappe beïnvloed en baie sukkel sonder basiese dienste, soos lopende water en rioolverwydering.</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1" i="0" u="none" strike="noStrike" cap="none" dirty="0" smtClean="0">
                <a:solidFill>
                  <a:schemeClr val="dk1"/>
                </a:solidFill>
                <a:effectLst/>
                <a:latin typeface="Calibri"/>
                <a:ea typeface="Calibri"/>
                <a:cs typeface="Calibri"/>
                <a:sym typeface="Calibri"/>
              </a:rPr>
              <a:t>Gebrek aan plekke in skole - </a:t>
            </a:r>
            <a:r>
              <a:rPr lang="af-ZA" sz="1200" b="0" i="0" u="none" strike="noStrike" cap="none" dirty="0" smtClean="0">
                <a:solidFill>
                  <a:schemeClr val="dk1"/>
                </a:solidFill>
                <a:effectLst/>
                <a:latin typeface="Calibri"/>
                <a:ea typeface="Calibri"/>
                <a:cs typeface="Calibri"/>
                <a:sym typeface="Calibri"/>
              </a:rPr>
              <a:t>Alhoewel ons in 'n land woon wat verklaar dat onderwys belangrik is, het ons ook 'n probleem met plek in skole (oorvol klaskamers en </a:t>
            </a:r>
            <a:r>
              <a:rPr lang="af-ZA" sz="1200" b="0" i="0" u="none" strike="noStrike" cap="none" dirty="0" err="1" smtClean="0">
                <a:solidFill>
                  <a:schemeClr val="dk1"/>
                </a:solidFill>
                <a:effectLst/>
                <a:latin typeface="Calibri"/>
                <a:ea typeface="Calibri"/>
                <a:cs typeface="Calibri"/>
                <a:sym typeface="Calibri"/>
              </a:rPr>
              <a:t>‘n</a:t>
            </a:r>
            <a:r>
              <a:rPr lang="af-ZA" sz="1200" b="0" i="0" u="none" strike="noStrike" cap="none" dirty="0" smtClean="0">
                <a:solidFill>
                  <a:schemeClr val="dk1"/>
                </a:solidFill>
                <a:effectLst/>
                <a:latin typeface="Calibri"/>
                <a:ea typeface="Calibri"/>
                <a:cs typeface="Calibri"/>
                <a:sym typeface="Calibri"/>
              </a:rPr>
              <a:t> gebrek aan skole). Sommige ouers wil bitter graag hê hul kinders moet 'n beter toekoms hê en is bereid om opofferinge te maak vir daardie geleentheid. Baie van die skole wat 'n reputasie vir "sukses" het, is dikwels vol en kinders moet ver deur moontlik gevaarlike, afgeleë gebiede reis om by die skool uit te kom.</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1" i="0" u="none" strike="noStrike" cap="none" dirty="0" smtClean="0">
                <a:solidFill>
                  <a:schemeClr val="dk1"/>
                </a:solidFill>
                <a:effectLst/>
                <a:latin typeface="Calibri"/>
                <a:ea typeface="Calibri"/>
                <a:cs typeface="Calibri"/>
                <a:sym typeface="Calibri"/>
              </a:rPr>
              <a:t>Geweld veroorsaak dat mense op 'n wrede manier sterf</a:t>
            </a:r>
            <a:r>
              <a:rPr lang="af-ZA" sz="1200" b="0" i="0" u="none" strike="noStrike" cap="none" dirty="0" smtClean="0">
                <a:solidFill>
                  <a:schemeClr val="dk1"/>
                </a:solidFill>
                <a:effectLst/>
                <a:latin typeface="Calibri"/>
                <a:ea typeface="Calibri"/>
                <a:cs typeface="Calibri"/>
                <a:sym typeface="Calibri"/>
              </a:rPr>
              <a:t> - Familielede sukkel met gevoelens van woede, wraak en ly as gevolg van die trauma. Suid-Afrika ly omdat ons toekomstige lede van die samelewing verloor wat tot ons ekonomie sou bygedra het.  </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1" i="0" u="none" strike="noStrike" cap="none" dirty="0" smtClean="0">
                <a:solidFill>
                  <a:schemeClr val="dk1"/>
                </a:solidFill>
                <a:effectLst/>
                <a:latin typeface="Calibri"/>
                <a:ea typeface="Calibri"/>
                <a:cs typeface="Calibri"/>
                <a:sym typeface="Calibri"/>
              </a:rPr>
              <a:t>Misdaad skend ons grondwet</a:t>
            </a:r>
            <a:r>
              <a:rPr lang="af-ZA" sz="1200" b="0" i="0" u="none" strike="noStrike" cap="none" dirty="0" smtClean="0">
                <a:solidFill>
                  <a:schemeClr val="dk1"/>
                </a:solidFill>
                <a:effectLst/>
                <a:latin typeface="Calibri"/>
                <a:ea typeface="Calibri"/>
                <a:cs typeface="Calibri"/>
                <a:sym typeface="Calibri"/>
              </a:rPr>
              <a:t> – Die grondwet bepaal dat elkeen 'n reg op veiligheid het. </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Op grond van ons Suid-Afrikaanse Grondwet het elke persoon in hierdie land die reg op veiligheid en sekuriteit. In elk van hierdie gevalle kan ons sien dat daar slagoffers is wie se regte geskend is. Maar, kan jy van graad 9 onthou dat 'n mens nie net 'n reg het nie, maar dat met regte gepaard gaan met ........?  (verantwoordelikhede)</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10" name="Google Shape;110;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smtClean="0"/>
              <a:t>Skyfie</a:t>
            </a:r>
            <a:r>
              <a:rPr lang="en-US" dirty="0" smtClean="0"/>
              <a:t> </a:t>
            </a:r>
            <a:r>
              <a:rPr lang="en-US" dirty="0"/>
              <a:t>5: </a:t>
            </a:r>
            <a:r>
              <a:rPr lang="en-US" dirty="0" err="1" smtClean="0"/>
              <a:t>Klasbespreking</a:t>
            </a:r>
            <a:endParaRPr lang="en-US" dirty="0"/>
          </a:p>
          <a:p>
            <a:pPr marL="0" lvl="0" indent="0" algn="l" rtl="0">
              <a:spcBef>
                <a:spcPts val="0"/>
              </a:spcBef>
              <a:spcAft>
                <a:spcPts val="0"/>
              </a:spcAft>
              <a:buNone/>
            </a:pPr>
            <a:r>
              <a:rPr lang="en-US" sz="1200" b="0" i="0" u="none" strike="noStrike" cap="none" dirty="0" smtClean="0">
                <a:solidFill>
                  <a:schemeClr val="dk1"/>
                </a:solidFill>
                <a:effectLst/>
                <a:latin typeface="Calibri"/>
                <a:ea typeface="Calibri"/>
                <a:cs typeface="Calibri"/>
                <a:sym typeface="Calibri"/>
              </a:rPr>
              <a:t>(</a:t>
            </a:r>
            <a:r>
              <a:rPr lang="af-ZA" sz="1200" b="0" i="0" u="none" strike="noStrike" cap="none" dirty="0" smtClean="0">
                <a:solidFill>
                  <a:schemeClr val="dk1"/>
                </a:solidFill>
                <a:effectLst/>
                <a:latin typeface="Calibri"/>
                <a:ea typeface="Calibri"/>
                <a:cs typeface="Calibri"/>
                <a:sym typeface="Calibri"/>
              </a:rPr>
              <a:t>Die doel van hierdie skyfie is om 'n bespreking oor die regte en verantwoordelikhede van veiligheid en sekuriteit op te roep. Laat leerders toe om opinies te hê en vrae te vra om die bespreking te lei.)</a:t>
            </a:r>
            <a:endParaRPr lang="en-US" sz="14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sz="14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Dit is 'n afdeling uit die Handves van Menseregte wat sommige van die regte rondom "die reg op die veiligheid van die persoon" verduidelik.</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(https://www.sahrc.org.za/home/21/files/SAHRC%20My%20rights%20My%20responsibilities%20booklet%20revised%2020%20March%202018.pdf)</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Vra leerders om deur die lys op die skyfie te lees en hierdie vrae te beantwoord:</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Watter van daardie regte is van toepassing op die skoolmeisie waarna in hierdie opskrif verwys word? - Verskeie antwoorde kan van toepassing wees, bv. Om bry te wees van alle vorme van geweld.</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Watter van daardie regte is van toepassing op die man in die opskrif? - Die reg om nie sonder 'n regverdige verhoor in die tronk opgesluit te word nie.</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Dink jy dit is regverdig dat die man wat al daardie meisies verkrag het, ook regte moet hê? Hoekom stem jy saam of stem jy nie saam nie?</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Ons lees in die artikel dat hierdie man gevang is omdat hy probeer het om terug te keer na 'n vorige slagoffer se huis en hy is deur die polisie in die been geskiet toe iemand in die gemeenskap die polisie gebel het.</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(https://www.ndtv.com/world-news/man-found-guilty-of-90-rapes-targeting-schoolgirls-in-south-africA-3502352)</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As die gemeenskapslede net die gille van hul bure geïgnoreer het, is hierdie oortreder dalk nie gevang nie. Hulle het 'n verantwoordelikheid gehad om op te tree en die misdaad aan te meld.</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dirty="0"/>
          </a:p>
        </p:txBody>
      </p:sp>
      <p:sp>
        <p:nvSpPr>
          <p:cNvPr id="121" name="Google Shape;121;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 name="Google Shape;12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dirty="0" err="1" smtClean="0"/>
              <a:t>Skyfie</a:t>
            </a:r>
            <a:r>
              <a:rPr lang="en-US" dirty="0" smtClean="0"/>
              <a:t> </a:t>
            </a:r>
            <a:r>
              <a:rPr lang="en-US" dirty="0"/>
              <a:t>6: </a:t>
            </a:r>
            <a:r>
              <a:rPr lang="en-US" dirty="0" err="1" smtClean="0"/>
              <a:t>Aktiwiteit</a:t>
            </a:r>
            <a:r>
              <a:rPr lang="en-US" dirty="0" smtClean="0"/>
              <a:t> </a:t>
            </a:r>
            <a:r>
              <a:rPr lang="en-US" dirty="0"/>
              <a:t>3 (</a:t>
            </a:r>
            <a:r>
              <a:rPr lang="en-US" dirty="0" smtClean="0"/>
              <a:t>12 min)</a:t>
            </a:r>
            <a:endParaRPr lang="en-US" dirty="0"/>
          </a:p>
          <a:p>
            <a:pPr marL="0" marR="0" lvl="0" indent="0" algn="l" rtl="0">
              <a:lnSpc>
                <a:spcPct val="100000"/>
              </a:lnSpc>
              <a:spcBef>
                <a:spcPts val="0"/>
              </a:spcBef>
              <a:spcAft>
                <a:spcPts val="0"/>
              </a:spcAft>
              <a:buClr>
                <a:schemeClr val="dk1"/>
              </a:buClr>
              <a:buSzPts val="1200"/>
              <a:buFont typeface="Calibri"/>
              <a:buNone/>
            </a:pPr>
            <a:endParaRPr lang="en-US" sz="1200" b="0" i="0" u="none" strike="noStrike" cap="none" dirty="0" smtClean="0">
              <a:solidFill>
                <a:schemeClr val="dk1"/>
              </a:solidFill>
              <a:effectLst/>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US" sz="1200" b="0" i="0" u="none" strike="noStrike" cap="none" dirty="0" smtClean="0">
                <a:solidFill>
                  <a:schemeClr val="dk1"/>
                </a:solidFill>
                <a:effectLst/>
                <a:latin typeface="Calibri"/>
                <a:ea typeface="Calibri"/>
                <a:cs typeface="Calibri"/>
                <a:sym typeface="Calibri"/>
              </a:rPr>
              <a:t>(</a:t>
            </a:r>
            <a:r>
              <a:rPr lang="af-ZA" sz="1200" b="0" i="0" u="none" strike="noStrike" cap="none" dirty="0" err="1" smtClean="0">
                <a:solidFill>
                  <a:schemeClr val="dk1"/>
                </a:solidFill>
                <a:effectLst/>
                <a:latin typeface="Calibri"/>
                <a:ea typeface="Calibri"/>
                <a:cs typeface="Calibri"/>
                <a:sym typeface="Calibri"/>
              </a:rPr>
              <a:t>Onderwysernota</a:t>
            </a:r>
            <a:r>
              <a:rPr lang="af-ZA" sz="1200" b="0" i="0" u="none" strike="noStrike" cap="none" dirty="0" smtClean="0">
                <a:solidFill>
                  <a:schemeClr val="dk1"/>
                </a:solidFill>
                <a:effectLst/>
                <a:latin typeface="Calibri"/>
                <a:ea typeface="Calibri"/>
                <a:cs typeface="Calibri"/>
                <a:sym typeface="Calibri"/>
              </a:rPr>
              <a:t>: Om hierdie aktiwiteit 'n bietjie interessanter te maak, kan jy die A4-bladsye met die prent in die middel lamineer en leerders kan hul antwoorde langs die prent met </a:t>
            </a:r>
            <a:r>
              <a:rPr lang="af-ZA" sz="1200" b="0" i="0" u="none" strike="noStrike" cap="none" dirty="0" err="1" smtClean="0">
                <a:solidFill>
                  <a:schemeClr val="dk1"/>
                </a:solidFill>
                <a:effectLst/>
                <a:latin typeface="Calibri"/>
                <a:ea typeface="Calibri"/>
                <a:cs typeface="Calibri"/>
                <a:sym typeface="Calibri"/>
              </a:rPr>
              <a:t>‘n</a:t>
            </a:r>
            <a:r>
              <a:rPr lang="af-ZA" sz="1200" b="0" i="0" u="none" strike="noStrike" cap="none" dirty="0" smtClean="0">
                <a:solidFill>
                  <a:schemeClr val="dk1"/>
                </a:solidFill>
                <a:effectLst/>
                <a:latin typeface="Calibri"/>
                <a:ea typeface="Calibri"/>
                <a:cs typeface="Calibri"/>
                <a:sym typeface="Calibri"/>
              </a:rPr>
              <a:t> witbordmerker skryf. Aangesien ons na presies dieselfde gevallestudies in Les 2 sal terugkeer, gebruik jy die A4-bladsye weer. Elke groep kry dieselfde reeks vrae uit Aktiwiteit 3, maar 'n ander gevallestudie. Laat ongeveer 6 minute toe vir die groepe om hul bevindinge te bespreek en gee dan vir elke groep 6min om terugvoer aan die klas te gee.) Verwys na die </a:t>
            </a:r>
            <a:r>
              <a:rPr lang="af-ZA" sz="1200" b="1" i="1" u="sng" strike="noStrike" cap="none" dirty="0" smtClean="0">
                <a:solidFill>
                  <a:schemeClr val="dk1"/>
                </a:solidFill>
                <a:effectLst/>
                <a:latin typeface="Calibri"/>
                <a:ea typeface="Calibri"/>
                <a:cs typeface="Calibri"/>
                <a:sym typeface="Calibri"/>
              </a:rPr>
              <a:t>Les 1 – Gevallestudies 1-5</a:t>
            </a:r>
            <a:r>
              <a:rPr lang="af-ZA" sz="1200" b="0" i="0" u="none" strike="noStrike" cap="none" dirty="0" smtClean="0">
                <a:solidFill>
                  <a:schemeClr val="dk1"/>
                </a:solidFill>
                <a:effectLst/>
                <a:latin typeface="Calibri"/>
                <a:ea typeface="Calibri"/>
                <a:cs typeface="Calibri"/>
                <a:sym typeface="Calibri"/>
              </a:rPr>
              <a:t> en </a:t>
            </a:r>
            <a:r>
              <a:rPr lang="af-ZA" sz="1200" b="1" i="1" u="sng" strike="noStrike" cap="none" dirty="0" smtClean="0">
                <a:solidFill>
                  <a:schemeClr val="dk1"/>
                </a:solidFill>
                <a:effectLst/>
                <a:latin typeface="Calibri"/>
                <a:ea typeface="Calibri"/>
                <a:cs typeface="Calibri"/>
                <a:sym typeface="Calibri"/>
              </a:rPr>
              <a:t>Les 1 – Gevallestudies 1-5 Breinkaarte</a:t>
            </a:r>
            <a:r>
              <a:rPr lang="af-ZA" sz="1200" b="0" i="0" u="none" strike="noStrike" cap="none" dirty="0" smtClean="0">
                <a:solidFill>
                  <a:schemeClr val="dk1"/>
                </a:solidFill>
                <a:effectLst/>
                <a:latin typeface="Calibri"/>
                <a:ea typeface="Calibri"/>
                <a:cs typeface="Calibri"/>
                <a:sym typeface="Calibri"/>
              </a:rPr>
              <a:t>.</a:t>
            </a:r>
            <a:endParaRPr lang="en-US" sz="1200" b="0" i="0" u="none" strike="noStrike" cap="none" dirty="0" smtClean="0">
              <a:solidFill>
                <a:schemeClr val="dk1"/>
              </a:solidFill>
              <a:effectLst/>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lang="en-US" sz="1200" b="0" i="0" u="none" strike="noStrike" cap="none" dirty="0" smtClean="0">
              <a:solidFill>
                <a:schemeClr val="dk1"/>
              </a:solidFill>
              <a:effectLst/>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af-ZA" sz="1200" b="0" i="0" u="none" strike="noStrike" cap="none" dirty="0" smtClean="0">
                <a:solidFill>
                  <a:schemeClr val="dk1"/>
                </a:solidFill>
                <a:effectLst/>
                <a:latin typeface="Calibri"/>
                <a:ea typeface="Calibri"/>
                <a:cs typeface="Calibri"/>
                <a:sym typeface="Calibri"/>
              </a:rPr>
              <a:t>Jy sal nou tyd hê om </a:t>
            </a:r>
            <a:r>
              <a:rPr lang="af-ZA" sz="1200" b="1" i="1" u="none" strike="noStrike" cap="none" dirty="0" smtClean="0">
                <a:solidFill>
                  <a:schemeClr val="dk1"/>
                </a:solidFill>
                <a:effectLst/>
                <a:latin typeface="Calibri"/>
                <a:ea typeface="Calibri"/>
                <a:cs typeface="Calibri"/>
                <a:sym typeface="Calibri"/>
              </a:rPr>
              <a:t>Aktiwiteit 3</a:t>
            </a:r>
            <a:r>
              <a:rPr lang="af-ZA" sz="1200" b="0" i="0" u="none" strike="noStrike" cap="none" dirty="0" smtClean="0">
                <a:solidFill>
                  <a:schemeClr val="dk1"/>
                </a:solidFill>
                <a:effectLst/>
                <a:latin typeface="Calibri"/>
                <a:ea typeface="Calibri"/>
                <a:cs typeface="Calibri"/>
                <a:sym typeface="Calibri"/>
              </a:rPr>
              <a:t> (</a:t>
            </a:r>
            <a:r>
              <a:rPr lang="af-ZA" sz="1200" b="1" i="1" u="sng" strike="noStrike" cap="none" dirty="0" smtClean="0">
                <a:solidFill>
                  <a:schemeClr val="dk1"/>
                </a:solidFill>
                <a:effectLst/>
                <a:latin typeface="Calibri"/>
                <a:ea typeface="Calibri"/>
                <a:cs typeface="Calibri"/>
                <a:sym typeface="Calibri"/>
              </a:rPr>
              <a:t>Les 1 – Werkkaart</a:t>
            </a:r>
            <a:r>
              <a:rPr lang="af-ZA" sz="1200" b="0" i="0" u="none" strike="noStrike" cap="none" dirty="0" smtClean="0">
                <a:solidFill>
                  <a:schemeClr val="dk1"/>
                </a:solidFill>
                <a:effectLst/>
                <a:latin typeface="Calibri"/>
                <a:ea typeface="Calibri"/>
                <a:cs typeface="Calibri"/>
                <a:sym typeface="Calibri"/>
              </a:rPr>
              <a:t>) te voltooi. Elke groep sal 'n ander artikel ontvang om die vrae van Aktiwiteit 3 te lees en te beantwoord. Kies 'n groepleier om terugvoer aan die klas te gee.</a:t>
            </a:r>
            <a:endParaRPr lang="en-US" sz="1200" b="0" i="0" u="none" strike="noStrike" cap="none" dirty="0" smtClean="0">
              <a:solidFill>
                <a:schemeClr val="dk1"/>
              </a:solidFill>
              <a:effectLst/>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spcBef>
                <a:spcPts val="0"/>
              </a:spcBef>
              <a:spcAft>
                <a:spcPts val="0"/>
              </a:spcAft>
              <a:buNone/>
            </a:pPr>
            <a:endParaRPr dirty="0"/>
          </a:p>
        </p:txBody>
      </p:sp>
      <p:sp>
        <p:nvSpPr>
          <p:cNvPr id="129" name="Google Shape;129;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 name="Google Shape;13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smtClean="0"/>
              <a:t>Skyfie</a:t>
            </a:r>
            <a:r>
              <a:rPr lang="en-US" dirty="0" smtClean="0"/>
              <a:t> </a:t>
            </a:r>
            <a:r>
              <a:rPr lang="en-US" dirty="0"/>
              <a:t>7</a:t>
            </a:r>
            <a:r>
              <a:rPr lang="en-US" dirty="0" smtClean="0"/>
              <a:t>: </a:t>
            </a:r>
            <a:r>
              <a:rPr lang="en-US" dirty="0" err="1" smtClean="0"/>
              <a:t>Refleksie</a:t>
            </a:r>
            <a:r>
              <a:rPr lang="en-US" dirty="0" smtClean="0"/>
              <a:t> (4 min)</a:t>
            </a:r>
            <a:endParaRPr lang="en-US" dirty="0"/>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Terwyl ons hierdie les afhandel, lees en beantwoord die vrae in </a:t>
            </a:r>
            <a:r>
              <a:rPr lang="af-ZA" sz="1200" b="1" i="1" u="none" strike="noStrike" cap="none" dirty="0" smtClean="0">
                <a:solidFill>
                  <a:schemeClr val="dk1"/>
                </a:solidFill>
                <a:effectLst/>
                <a:latin typeface="Calibri"/>
                <a:ea typeface="Calibri"/>
                <a:cs typeface="Calibri"/>
                <a:sym typeface="Calibri"/>
              </a:rPr>
              <a:t>Aktiwiteit 4</a:t>
            </a:r>
            <a:r>
              <a:rPr lang="af-ZA" sz="1200" b="0" i="0" u="none" strike="noStrike" cap="none" dirty="0" smtClean="0">
                <a:solidFill>
                  <a:schemeClr val="dk1"/>
                </a:solidFill>
                <a:effectLst/>
                <a:latin typeface="Calibri"/>
                <a:ea typeface="Calibri"/>
                <a:cs typeface="Calibri"/>
                <a:sym typeface="Calibri"/>
              </a:rPr>
              <a:t> (</a:t>
            </a:r>
            <a:r>
              <a:rPr lang="af-ZA" sz="1200" b="1" i="1" u="sng" strike="noStrike" cap="none" dirty="0" smtClean="0">
                <a:solidFill>
                  <a:schemeClr val="dk1"/>
                </a:solidFill>
                <a:effectLst/>
                <a:latin typeface="Calibri"/>
                <a:ea typeface="Calibri"/>
                <a:cs typeface="Calibri"/>
                <a:sym typeface="Calibri"/>
              </a:rPr>
              <a:t>Les 1 – Werkkaart</a:t>
            </a:r>
            <a:r>
              <a:rPr lang="af-ZA" sz="1200" b="0" i="0" u="none" strike="noStrike" cap="none" dirty="0" smtClean="0">
                <a:solidFill>
                  <a:schemeClr val="dk1"/>
                </a:solidFill>
                <a:effectLst/>
                <a:latin typeface="Calibri"/>
                <a:ea typeface="Calibri"/>
                <a:cs typeface="Calibri"/>
                <a:sym typeface="Calibri"/>
              </a:rPr>
              <a:t>), terwyl jy oor die volgende nadink:</a:t>
            </a:r>
            <a:endParaRPr lang="en-US" sz="1200" b="0" i="0" u="none" strike="noStrike" cap="none" dirty="0" smtClean="0">
              <a:solidFill>
                <a:schemeClr val="dk1"/>
              </a:solidFill>
              <a:effectLst/>
              <a:latin typeface="Calibri"/>
              <a:ea typeface="Calibri"/>
              <a:cs typeface="Calibri"/>
              <a:sym typeface="Calibri"/>
            </a:endParaRPr>
          </a:p>
          <a:p>
            <a:pPr fontAlgn="auto"/>
            <a:r>
              <a:rPr lang="af-ZA" sz="1200" b="0" i="0" u="none" strike="noStrike" cap="none" dirty="0" smtClean="0">
                <a:solidFill>
                  <a:schemeClr val="dk1"/>
                </a:solidFill>
                <a:effectLst/>
                <a:latin typeface="Calibri"/>
                <a:ea typeface="Calibri"/>
                <a:cs typeface="Calibri"/>
                <a:sym typeface="Calibri"/>
              </a:rPr>
              <a:t> </a:t>
            </a:r>
            <a:endParaRPr lang="en-US" sz="1200" b="0" i="0" u="none" strike="noStrike" cap="none" dirty="0" smtClean="0">
              <a:solidFill>
                <a:schemeClr val="dk1"/>
              </a:solidFill>
              <a:effectLst/>
              <a:latin typeface="Calibri"/>
              <a:ea typeface="Calibri"/>
              <a:cs typeface="Calibri"/>
              <a:sym typeface="Calibri"/>
            </a:endParaRPr>
          </a:p>
          <a:p>
            <a:pPr lvl="0" fontAlgn="auto">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Noem EEN sosiale onreg waarvan jy bewus is in jou gemeenskap.</a:t>
            </a:r>
            <a:endParaRPr lang="en-US" sz="1200" b="0" i="0" u="none" strike="noStrike" cap="none" dirty="0" smtClean="0">
              <a:solidFill>
                <a:schemeClr val="dk1"/>
              </a:solidFill>
              <a:effectLst/>
              <a:latin typeface="Calibri"/>
              <a:ea typeface="Calibri"/>
              <a:cs typeface="Calibri"/>
              <a:sym typeface="Calibri"/>
            </a:endParaRPr>
          </a:p>
          <a:p>
            <a:pPr lvl="0" fontAlgn="auto">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Watter positiewe invloed kan jy hê op die aanspreek van besoedeling in jou skool.</a:t>
            </a:r>
            <a:endParaRPr lang="en-US" sz="1200" b="0" i="0" u="none" strike="noStrike" cap="none" dirty="0" smtClean="0">
              <a:solidFill>
                <a:schemeClr val="dk1"/>
              </a:solidFill>
              <a:effectLst/>
              <a:latin typeface="Calibri"/>
              <a:ea typeface="Calibri"/>
              <a:cs typeface="Calibri"/>
              <a:sym typeface="Calibri"/>
            </a:endParaRPr>
          </a:p>
          <a:p>
            <a:pPr lvl="0" fontAlgn="auto">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Watter raad sal jy aan die VLR gee om 'n kultuur van respek en nie geweld nie, in jou skool te ontwikkel.</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dirty="0"/>
          </a:p>
        </p:txBody>
      </p:sp>
      <p:sp>
        <p:nvSpPr>
          <p:cNvPr id="137" name="Google Shape;137;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7"/>
          <p:cNvSpPr>
            <a:spLocks noGrp="1"/>
          </p:cNvSpPr>
          <p:nvPr>
            <p:ph type="pic" idx="2"/>
          </p:nvPr>
        </p:nvSpPr>
        <p:spPr>
          <a:xfrm>
            <a:off x="5183188" y="987425"/>
            <a:ext cx="6172200" cy="4873625"/>
          </a:xfrm>
          <a:prstGeom prst="rect">
            <a:avLst/>
          </a:prstGeom>
          <a:noFill/>
          <a:ln>
            <a:noFill/>
          </a:ln>
        </p:spPr>
      </p:sp>
      <p:sp>
        <p:nvSpPr>
          <p:cNvPr id="68" name="Google Shape;68;p1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9"/>
        <p:cNvGrpSpPr/>
        <p:nvPr/>
      </p:nvGrpSpPr>
      <p:grpSpPr>
        <a:xfrm>
          <a:off x="0" y="0"/>
          <a:ext cx="0" cy="0"/>
          <a:chOff x="0" y="0"/>
          <a:chExt cx="0" cy="0"/>
        </a:xfrm>
      </p:grpSpPr>
      <p:sp>
        <p:nvSpPr>
          <p:cNvPr id="10" name="Google Shape;10;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8.jpg"/><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pic>
        <p:nvPicPr>
          <p:cNvPr id="2" name="Picture 1">
            <a:extLst>
              <a:ext uri="{FF2B5EF4-FFF2-40B4-BE49-F238E27FC236}">
                <a16:creationId xmlns:a16="http://schemas.microsoft.com/office/drawing/2014/main" id="{EBE59D25-8C3E-AE7D-D97C-A04DB4A9A8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129482" y="319990"/>
            <a:ext cx="4862830" cy="297144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spcAft>
                <a:spcPts val="0"/>
              </a:spcAft>
            </a:pPr>
            <a:r>
              <a:rPr lang="en-ZA" sz="8000" dirty="0">
                <a:effectLst/>
                <a:latin typeface="Bahnschrift SemiBold Condensed" panose="020B0502040204020203" pitchFamily="34" charset="0"/>
                <a:ea typeface="Times New Roman" panose="02020603050405020304" pitchFamily="18" charset="0"/>
              </a:rPr>
              <a:t>GRAAD </a:t>
            </a:r>
            <a:r>
              <a:rPr lang="en-ZA" sz="8000" dirty="0" smtClean="0">
                <a:effectLst/>
                <a:latin typeface="Bahnschrift SemiBold Condensed" panose="020B0502040204020203" pitchFamily="34" charset="0"/>
                <a:ea typeface="Times New Roman" panose="02020603050405020304" pitchFamily="18" charset="0"/>
              </a:rPr>
              <a:t>10</a:t>
            </a:r>
          </a:p>
          <a:p>
            <a:pPr>
              <a:spcAft>
                <a:spcPts val="0"/>
              </a:spcAft>
            </a:pPr>
            <a:r>
              <a:rPr lang="en-ZA" sz="3200" dirty="0" err="1" smtClean="0">
                <a:latin typeface="Bahnschrift SemiBold Condensed" panose="020B0502040204020203" pitchFamily="34" charset="0"/>
                <a:ea typeface="Times New Roman" panose="02020603050405020304" pitchFamily="18" charset="0"/>
              </a:rPr>
              <a:t>Sosiale</a:t>
            </a:r>
            <a:r>
              <a:rPr lang="en-ZA" sz="3200" dirty="0" smtClean="0">
                <a:latin typeface="Bahnschrift SemiBold Condensed" panose="020B0502040204020203" pitchFamily="34" charset="0"/>
                <a:ea typeface="Times New Roman" panose="02020603050405020304" pitchFamily="18" charset="0"/>
              </a:rPr>
              <a:t> </a:t>
            </a:r>
            <a:r>
              <a:rPr lang="en-ZA" sz="3200" dirty="0" err="1" smtClean="0">
                <a:latin typeface="Bahnschrift SemiBold Condensed" panose="020B0502040204020203" pitchFamily="34" charset="0"/>
                <a:ea typeface="Times New Roman" panose="02020603050405020304" pitchFamily="18" charset="0"/>
              </a:rPr>
              <a:t>en</a:t>
            </a:r>
            <a:r>
              <a:rPr lang="en-ZA" sz="3200" dirty="0" smtClean="0">
                <a:latin typeface="Bahnschrift SemiBold Condensed" panose="020B0502040204020203" pitchFamily="34" charset="0"/>
                <a:ea typeface="Times New Roman" panose="02020603050405020304" pitchFamily="18" charset="0"/>
              </a:rPr>
              <a:t> </a:t>
            </a:r>
            <a:r>
              <a:rPr lang="en-ZA" sz="3200" dirty="0" err="1" smtClean="0">
                <a:latin typeface="Bahnschrift SemiBold Condensed" panose="020B0502040204020203" pitchFamily="34" charset="0"/>
                <a:ea typeface="Times New Roman" panose="02020603050405020304" pitchFamily="18" charset="0"/>
              </a:rPr>
              <a:t>Omgewingsverantwoordelikheid</a:t>
            </a:r>
            <a:endParaRPr lang="en-US" sz="2800" dirty="0">
              <a:effectLst/>
              <a:latin typeface="Times New Roman" panose="02020603050405020304" pitchFamily="18" charset="0"/>
              <a:ea typeface="Times New Roman" panose="02020603050405020304" pitchFamily="18" charset="0"/>
            </a:endParaRPr>
          </a:p>
        </p:txBody>
      </p:sp>
      <p:sp>
        <p:nvSpPr>
          <p:cNvPr id="4" name="Rectangle 3"/>
          <p:cNvSpPr/>
          <p:nvPr/>
        </p:nvSpPr>
        <p:spPr>
          <a:xfrm>
            <a:off x="27709" y="5578764"/>
            <a:ext cx="4313382" cy="124752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spcAft>
                <a:spcPts val="0"/>
              </a:spcAft>
            </a:pPr>
            <a:r>
              <a:rPr lang="en-ZA" sz="2400" dirty="0" err="1" smtClean="0">
                <a:effectLst/>
                <a:latin typeface="Bahnschrift SemiBold Condensed" panose="020B0502040204020203" pitchFamily="34" charset="0"/>
                <a:ea typeface="Times New Roman" panose="02020603050405020304" pitchFamily="18" charset="0"/>
              </a:rPr>
              <a:t>Kwartaal</a:t>
            </a:r>
            <a:r>
              <a:rPr lang="en-ZA" sz="2400" dirty="0" smtClean="0">
                <a:effectLst/>
                <a:latin typeface="Bahnschrift SemiBold Condensed" panose="020B0502040204020203" pitchFamily="34" charset="0"/>
                <a:ea typeface="Times New Roman" panose="02020603050405020304" pitchFamily="18" charset="0"/>
              </a:rPr>
              <a:t> 2</a:t>
            </a:r>
            <a:endParaRPr lang="en-US" sz="2400" dirty="0" smtClean="0">
              <a:effectLst/>
              <a:latin typeface="Times New Roman" panose="02020603050405020304" pitchFamily="18" charset="0"/>
              <a:ea typeface="Times New Roman" panose="02020603050405020304" pitchFamily="18" charset="0"/>
            </a:endParaRPr>
          </a:p>
          <a:p>
            <a:pPr>
              <a:spcAft>
                <a:spcPts val="0"/>
              </a:spcAft>
            </a:pPr>
            <a:r>
              <a:rPr lang="en-ZA" sz="2400" dirty="0" smtClean="0">
                <a:effectLst/>
                <a:latin typeface="Bahnschrift SemiBold Condensed" panose="020B0502040204020203" pitchFamily="34" charset="0"/>
                <a:ea typeface="Times New Roman" panose="02020603050405020304" pitchFamily="18" charset="0"/>
              </a:rPr>
              <a:t>Les 1: </a:t>
            </a:r>
            <a:r>
              <a:rPr lang="en-ZA" sz="2400" dirty="0" err="1" smtClean="0">
                <a:effectLst/>
                <a:latin typeface="Bahnschrift SemiBold Condensed" panose="020B0502040204020203" pitchFamily="34" charset="0"/>
                <a:ea typeface="Times New Roman" panose="02020603050405020304" pitchFamily="18" charset="0"/>
              </a:rPr>
              <a:t>Sosiale</a:t>
            </a:r>
            <a:r>
              <a:rPr lang="en-ZA" sz="2400" dirty="0" smtClean="0">
                <a:effectLst/>
                <a:latin typeface="Bahnschrift SemiBold Condensed" panose="020B0502040204020203" pitchFamily="34" charset="0"/>
                <a:ea typeface="Times New Roman" panose="02020603050405020304" pitchFamily="18" charset="0"/>
              </a:rPr>
              <a:t> </a:t>
            </a:r>
            <a:r>
              <a:rPr lang="en-ZA" sz="2400" dirty="0" err="1">
                <a:effectLst/>
                <a:latin typeface="Bahnschrift SemiBold Condensed" panose="020B0502040204020203" pitchFamily="34" charset="0"/>
                <a:ea typeface="Times New Roman" panose="02020603050405020304" pitchFamily="18" charset="0"/>
              </a:rPr>
              <a:t>en</a:t>
            </a:r>
            <a:r>
              <a:rPr lang="en-ZA" sz="2400" dirty="0">
                <a:effectLst/>
                <a:latin typeface="Bahnschrift SemiBold Condensed" panose="020B0502040204020203" pitchFamily="34" charset="0"/>
                <a:ea typeface="Times New Roman" panose="02020603050405020304" pitchFamily="18" charset="0"/>
              </a:rPr>
              <a:t> </a:t>
            </a:r>
            <a:r>
              <a:rPr lang="en-ZA" sz="2400" dirty="0" err="1" smtClean="0">
                <a:effectLst/>
                <a:latin typeface="Bahnschrift SemiBold Condensed" panose="020B0502040204020203" pitchFamily="34" charset="0"/>
                <a:ea typeface="Times New Roman" panose="02020603050405020304" pitchFamily="18" charset="0"/>
              </a:rPr>
              <a:t>Omgewingsgeregtigheid</a:t>
            </a:r>
            <a:endParaRPr lang="en-US" sz="2400" dirty="0">
              <a:effectLst/>
              <a:latin typeface="Times New Roman" panose="02020603050405020304" pitchFamily="18" charset="0"/>
              <a:ea typeface="Times New Roman" panose="02020603050405020304" pitchFamily="18" charset="0"/>
            </a:endParaRPr>
          </a:p>
        </p:txBody>
      </p:sp>
      <p:sp>
        <p:nvSpPr>
          <p:cNvPr id="5" name="Rectangle 4"/>
          <p:cNvSpPr/>
          <p:nvPr/>
        </p:nvSpPr>
        <p:spPr>
          <a:xfrm>
            <a:off x="4470516" y="473724"/>
            <a:ext cx="1043593" cy="17535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spcAft>
                <a:spcPts val="0"/>
              </a:spcAft>
            </a:pPr>
            <a:endParaRPr lang="en-US" sz="9600" dirty="0">
              <a:effectLst/>
              <a:latin typeface="Times New Roman" panose="02020603050405020304" pitchFamily="18" charset="0"/>
              <a:ea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
          <p:cNvSpPr txBox="1">
            <a:spLocks noGrp="1"/>
          </p:cNvSpPr>
          <p:nvPr>
            <p:ph type="title"/>
          </p:nvPr>
        </p:nvSpPr>
        <p:spPr>
          <a:xfrm>
            <a:off x="8294914" y="2343036"/>
            <a:ext cx="3897086"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B3C6E7"/>
              </a:buClr>
              <a:buSzPts val="4400"/>
              <a:buFont typeface="Calibri"/>
              <a:buNone/>
            </a:pPr>
            <a:r>
              <a:rPr lang="en-US">
                <a:solidFill>
                  <a:srgbClr val="B3C6E7"/>
                </a:solidFill>
              </a:rPr>
              <a:t>Social justice…</a:t>
            </a:r>
            <a:endParaRPr/>
          </a:p>
        </p:txBody>
      </p:sp>
      <p:sp>
        <p:nvSpPr>
          <p:cNvPr id="95" name="Google Shape;95;p2"/>
          <p:cNvSpPr txBox="1"/>
          <p:nvPr/>
        </p:nvSpPr>
        <p:spPr>
          <a:xfrm>
            <a:off x="636814" y="169182"/>
            <a:ext cx="6417128"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B3C6E7"/>
              </a:buClr>
              <a:buSzPts val="4400"/>
              <a:buFont typeface="Calibri"/>
              <a:buNone/>
            </a:pPr>
            <a:r>
              <a:rPr lang="en-US" sz="4400" b="0" i="0" u="none" strike="noStrike" cap="none">
                <a:solidFill>
                  <a:srgbClr val="B3C6E7"/>
                </a:solidFill>
                <a:latin typeface="Calibri"/>
                <a:ea typeface="Calibri"/>
                <a:cs typeface="Calibri"/>
                <a:sym typeface="Calibri"/>
              </a:rPr>
              <a:t>Environmental justice</a:t>
            </a:r>
            <a:endParaRPr/>
          </a:p>
        </p:txBody>
      </p:sp>
      <p:pic>
        <p:nvPicPr>
          <p:cNvPr id="96" name="Google Shape;96;p2" descr="Great strides: 3 steps to pulling young people out of poverty | World  Economic Forum"/>
          <p:cNvPicPr preferRelativeResize="0"/>
          <p:nvPr/>
        </p:nvPicPr>
        <p:blipFill rotWithShape="1">
          <a:blip r:embed="rId3">
            <a:alphaModFix/>
          </a:blip>
          <a:srcRect/>
          <a:stretch/>
        </p:blipFill>
        <p:spPr>
          <a:xfrm>
            <a:off x="1469573" y="1965958"/>
            <a:ext cx="6417128" cy="4181296"/>
          </a:xfrm>
          <a:prstGeom prst="rect">
            <a:avLst/>
          </a:prstGeom>
          <a:noFill/>
          <a:ln>
            <a:noFill/>
          </a:ln>
        </p:spPr>
      </p:pic>
      <p:sp>
        <p:nvSpPr>
          <p:cNvPr id="97" name="Google Shape;97;p2"/>
          <p:cNvSpPr/>
          <p:nvPr/>
        </p:nvSpPr>
        <p:spPr>
          <a:xfrm rot="4785283">
            <a:off x="3135084" y="2744164"/>
            <a:ext cx="3624944" cy="523308"/>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8" name="Google Shape;98;p2"/>
          <p:cNvSpPr/>
          <p:nvPr/>
        </p:nvSpPr>
        <p:spPr>
          <a:xfrm rot="10166677">
            <a:off x="6049814" y="3671449"/>
            <a:ext cx="3628145" cy="523308"/>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222B14F2-34CA-EA3E-C59E-77CFD3ECD1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ounded Rectangle 7"/>
          <p:cNvSpPr/>
          <p:nvPr/>
        </p:nvSpPr>
        <p:spPr>
          <a:xfrm>
            <a:off x="488815" y="473724"/>
            <a:ext cx="6041294" cy="701982"/>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ZA" sz="3200" b="1" dirty="0" err="1">
                <a:solidFill>
                  <a:srgbClr val="000000"/>
                </a:solidFill>
                <a:effectLst/>
                <a:latin typeface="Bahnschrift" panose="020B0502040204020203" pitchFamily="34" charset="0"/>
                <a:ea typeface="Times New Roman" panose="02020603050405020304" pitchFamily="18" charset="0"/>
              </a:rPr>
              <a:t>Omgewingsgeregtigheid</a:t>
            </a:r>
            <a:endParaRPr lang="en-US" sz="4400" dirty="0">
              <a:effectLst/>
              <a:latin typeface="Bahnschrift" panose="020B0502040204020203" pitchFamily="34" charset="0"/>
              <a:ea typeface="Times New Roman" panose="02020603050405020304" pitchFamily="18" charset="0"/>
            </a:endParaRPr>
          </a:p>
        </p:txBody>
      </p:sp>
      <p:sp>
        <p:nvSpPr>
          <p:cNvPr id="9" name="Rounded Rectangle 8"/>
          <p:cNvSpPr/>
          <p:nvPr/>
        </p:nvSpPr>
        <p:spPr>
          <a:xfrm>
            <a:off x="8288759" y="1838037"/>
            <a:ext cx="3478368" cy="150552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ZA" sz="3200" b="1" dirty="0" err="1">
                <a:solidFill>
                  <a:srgbClr val="000000"/>
                </a:solidFill>
                <a:effectLst/>
                <a:latin typeface="Bahnschrift" panose="020B0502040204020203" pitchFamily="34" charset="0"/>
                <a:ea typeface="Times New Roman" panose="02020603050405020304" pitchFamily="18" charset="0"/>
              </a:rPr>
              <a:t>Sosiale</a:t>
            </a:r>
            <a:r>
              <a:rPr lang="en-ZA" sz="3200" b="1" dirty="0">
                <a:solidFill>
                  <a:srgbClr val="000000"/>
                </a:solidFill>
                <a:effectLst/>
                <a:latin typeface="Bahnschrift" panose="020B0502040204020203" pitchFamily="34" charset="0"/>
                <a:ea typeface="Times New Roman" panose="02020603050405020304" pitchFamily="18" charset="0"/>
              </a:rPr>
              <a:t> </a:t>
            </a:r>
            <a:r>
              <a:rPr lang="en-ZA" sz="3200" b="1" dirty="0" err="1">
                <a:solidFill>
                  <a:srgbClr val="000000"/>
                </a:solidFill>
                <a:effectLst/>
                <a:latin typeface="Bahnschrift" panose="020B0502040204020203" pitchFamily="34" charset="0"/>
                <a:ea typeface="Times New Roman" panose="02020603050405020304" pitchFamily="18" charset="0"/>
              </a:rPr>
              <a:t>geregtigheid</a:t>
            </a:r>
            <a:endParaRPr lang="en-US" sz="4400" dirty="0">
              <a:effectLst/>
              <a:latin typeface="Bahnschrift" panose="020B0502040204020203" pitchFamily="34" charset="0"/>
              <a:ea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pic>
        <p:nvPicPr>
          <p:cNvPr id="105" name="Google Shape;105;p3" descr="A picture containing ground, outdoor, several&#10;&#10;Description automatically generated"/>
          <p:cNvPicPr preferRelativeResize="0">
            <a:picLocks noGrp="1"/>
          </p:cNvPicPr>
          <p:nvPr>
            <p:ph type="body" idx="1"/>
          </p:nvPr>
        </p:nvPicPr>
        <p:blipFill rotWithShape="1">
          <a:blip r:embed="rId3">
            <a:alphaModFix/>
          </a:blip>
          <a:srcRect/>
          <a:stretch/>
        </p:blipFill>
        <p:spPr>
          <a:xfrm>
            <a:off x="0" y="0"/>
            <a:ext cx="12192000" cy="9144001"/>
          </a:xfrm>
          <a:prstGeom prst="rect">
            <a:avLst/>
          </a:prstGeom>
          <a:noFill/>
          <a:ln>
            <a:noFill/>
          </a:ln>
        </p:spPr>
      </p:pic>
      <p:sp>
        <p:nvSpPr>
          <p:cNvPr id="106" name="Google Shape;106;p3"/>
          <p:cNvSpPr/>
          <p:nvPr/>
        </p:nvSpPr>
        <p:spPr>
          <a:xfrm>
            <a:off x="2106386" y="4278086"/>
            <a:ext cx="3461657" cy="1094014"/>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dirty="0" err="1" smtClean="0">
                <a:solidFill>
                  <a:schemeClr val="lt1"/>
                </a:solidFill>
                <a:latin typeface="Bahnschrift" panose="020B0502040204020203" pitchFamily="34" charset="0"/>
                <a:cs typeface="Calibri"/>
                <a:sym typeface="Calibri"/>
              </a:rPr>
              <a:t>Rioolstorting</a:t>
            </a:r>
            <a:endParaRPr sz="1600" dirty="0">
              <a:latin typeface="Bahnschrift" panose="020B0502040204020203" pitchFamily="34" charset="0"/>
            </a:endParaRPr>
          </a:p>
        </p:txBody>
      </p:sp>
      <p:pic>
        <p:nvPicPr>
          <p:cNvPr id="2" name="Picture 1">
            <a:extLst>
              <a:ext uri="{FF2B5EF4-FFF2-40B4-BE49-F238E27FC236}">
                <a16:creationId xmlns:a16="http://schemas.microsoft.com/office/drawing/2014/main" id="{3C9F5734-F964-11B7-797B-2774845F59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4"/>
          <p:cNvSpPr/>
          <p:nvPr/>
        </p:nvSpPr>
        <p:spPr>
          <a:xfrm>
            <a:off x="4579271" y="261252"/>
            <a:ext cx="3245442" cy="2914585"/>
          </a:xfrm>
          <a:prstGeom prst="ellipse">
            <a:avLst/>
          </a:prstGeom>
          <a:blipFill rotWithShape="1">
            <a:blip r:embed="rId3">
              <a:alphaModFix/>
            </a:blip>
            <a:stretch>
              <a:fillRect/>
            </a:stretch>
          </a:blip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3" name="Google Shape;113;p4"/>
          <p:cNvSpPr txBox="1"/>
          <p:nvPr/>
        </p:nvSpPr>
        <p:spPr>
          <a:xfrm>
            <a:off x="4337324" y="3898028"/>
            <a:ext cx="4607712" cy="278533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500" b="1" i="0" u="none" strike="noStrike" cap="none" dirty="0" smtClean="0">
                <a:solidFill>
                  <a:srgbClr val="FEE599"/>
                </a:solidFill>
                <a:latin typeface="PT Serif"/>
                <a:ea typeface="PT Serif"/>
                <a:cs typeface="PT Serif"/>
                <a:sym typeface="PT Serif"/>
              </a:rPr>
              <a:t>“</a:t>
            </a:r>
            <a:r>
              <a:rPr lang="en-US" sz="3500" b="1" i="0" u="none" strike="noStrike" cap="none" dirty="0" err="1" smtClean="0">
                <a:solidFill>
                  <a:srgbClr val="FEE599"/>
                </a:solidFill>
                <a:latin typeface="PT Serif"/>
                <a:ea typeface="PT Serif"/>
                <a:cs typeface="PT Serif"/>
                <a:sym typeface="PT Serif"/>
              </a:rPr>
              <a:t>Ouers</a:t>
            </a:r>
            <a:r>
              <a:rPr lang="en-US" sz="3500" b="1" i="0" u="none" strike="noStrike" cap="none" dirty="0" smtClean="0">
                <a:solidFill>
                  <a:srgbClr val="FEE599"/>
                </a:solidFill>
                <a:latin typeface="PT Serif"/>
                <a:ea typeface="PT Serif"/>
                <a:cs typeface="PT Serif"/>
                <a:sym typeface="PT Serif"/>
              </a:rPr>
              <a:t> </a:t>
            </a:r>
            <a:r>
              <a:rPr lang="en-US" sz="3500" b="1" i="0" u="none" strike="noStrike" cap="none" dirty="0" err="1" smtClean="0">
                <a:solidFill>
                  <a:srgbClr val="FEE599"/>
                </a:solidFill>
                <a:latin typeface="PT Serif"/>
                <a:ea typeface="PT Serif"/>
                <a:cs typeface="PT Serif"/>
                <a:sym typeface="PT Serif"/>
              </a:rPr>
              <a:t>gefrustreerd</a:t>
            </a:r>
            <a:r>
              <a:rPr lang="en-US" sz="3500" b="1" i="0" u="none" strike="noStrike" cap="none" dirty="0" smtClean="0">
                <a:solidFill>
                  <a:srgbClr val="FEE599"/>
                </a:solidFill>
                <a:latin typeface="PT Serif"/>
                <a:ea typeface="PT Serif"/>
                <a:cs typeface="PT Serif"/>
                <a:sym typeface="PT Serif"/>
              </a:rPr>
              <a:t> </a:t>
            </a:r>
            <a:r>
              <a:rPr lang="en-US" sz="3500" b="1" i="0" u="none" strike="noStrike" cap="none" dirty="0" err="1" smtClean="0">
                <a:solidFill>
                  <a:srgbClr val="FEE599"/>
                </a:solidFill>
                <a:latin typeface="PT Serif"/>
                <a:ea typeface="PT Serif"/>
                <a:cs typeface="PT Serif"/>
                <a:sym typeface="PT Serif"/>
              </a:rPr>
              <a:t>oor</a:t>
            </a:r>
            <a:r>
              <a:rPr lang="en-US" sz="3500" b="1" i="0" u="none" strike="noStrike" cap="none" dirty="0" smtClean="0">
                <a:solidFill>
                  <a:srgbClr val="FEE599"/>
                </a:solidFill>
                <a:latin typeface="PT Serif"/>
                <a:ea typeface="PT Serif"/>
                <a:cs typeface="PT Serif"/>
                <a:sym typeface="PT Serif"/>
              </a:rPr>
              <a:t> ‘n </a:t>
            </a:r>
            <a:r>
              <a:rPr lang="en-US" sz="3500" b="1" i="0" u="none" strike="noStrike" cap="none" dirty="0" err="1" smtClean="0">
                <a:solidFill>
                  <a:srgbClr val="FEE599"/>
                </a:solidFill>
                <a:latin typeface="PT Serif"/>
                <a:ea typeface="PT Serif"/>
                <a:cs typeface="PT Serif"/>
                <a:sym typeface="PT Serif"/>
              </a:rPr>
              <a:t>gebrek</a:t>
            </a:r>
            <a:r>
              <a:rPr lang="en-US" sz="3500" b="1" i="0" u="none" strike="noStrike" cap="none" dirty="0" smtClean="0">
                <a:solidFill>
                  <a:srgbClr val="FEE599"/>
                </a:solidFill>
                <a:latin typeface="PT Serif"/>
                <a:ea typeface="PT Serif"/>
                <a:cs typeface="PT Serif"/>
                <a:sym typeface="PT Serif"/>
              </a:rPr>
              <a:t> </a:t>
            </a:r>
            <a:r>
              <a:rPr lang="en-US" sz="3500" b="1" i="0" u="none" strike="noStrike" cap="none" dirty="0" err="1" smtClean="0">
                <a:solidFill>
                  <a:srgbClr val="FEE599"/>
                </a:solidFill>
                <a:latin typeface="PT Serif"/>
                <a:ea typeface="PT Serif"/>
                <a:cs typeface="PT Serif"/>
                <a:sym typeface="PT Serif"/>
              </a:rPr>
              <a:t>aan</a:t>
            </a:r>
            <a:r>
              <a:rPr lang="en-US" sz="3500" b="1" i="0" u="none" strike="noStrike" cap="none" dirty="0" smtClean="0">
                <a:solidFill>
                  <a:srgbClr val="FEE599"/>
                </a:solidFill>
                <a:latin typeface="PT Serif"/>
                <a:ea typeface="PT Serif"/>
                <a:cs typeface="PT Serif"/>
                <a:sym typeface="PT Serif"/>
              </a:rPr>
              <a:t> </a:t>
            </a:r>
            <a:r>
              <a:rPr lang="en-US" sz="3500" b="1" i="0" u="none" strike="noStrike" cap="none" dirty="0" err="1" smtClean="0">
                <a:solidFill>
                  <a:srgbClr val="FEE599"/>
                </a:solidFill>
                <a:latin typeface="PT Serif"/>
                <a:ea typeface="PT Serif"/>
                <a:cs typeface="PT Serif"/>
                <a:sym typeface="PT Serif"/>
              </a:rPr>
              <a:t>plek</a:t>
            </a:r>
            <a:r>
              <a:rPr lang="en-US" sz="3500" b="1" i="0" u="none" strike="noStrike" cap="none" dirty="0" smtClean="0">
                <a:solidFill>
                  <a:srgbClr val="FEE599"/>
                </a:solidFill>
                <a:latin typeface="PT Serif"/>
                <a:ea typeface="PT Serif"/>
                <a:cs typeface="PT Serif"/>
                <a:sym typeface="PT Serif"/>
              </a:rPr>
              <a:t> in </a:t>
            </a:r>
            <a:r>
              <a:rPr lang="en-US" sz="3500" b="1" i="0" u="none" strike="noStrike" cap="none" dirty="0" err="1" smtClean="0">
                <a:solidFill>
                  <a:srgbClr val="FEE599"/>
                </a:solidFill>
                <a:latin typeface="PT Serif"/>
                <a:ea typeface="PT Serif"/>
                <a:cs typeface="PT Serif"/>
                <a:sym typeface="PT Serif"/>
              </a:rPr>
              <a:t>skole</a:t>
            </a:r>
            <a:r>
              <a:rPr lang="en-US" sz="3500" b="1" i="0" u="none" strike="noStrike" cap="none" dirty="0" smtClean="0">
                <a:solidFill>
                  <a:srgbClr val="FEE599"/>
                </a:solidFill>
                <a:latin typeface="PT Serif"/>
                <a:ea typeface="PT Serif"/>
                <a:cs typeface="PT Serif"/>
                <a:sym typeface="PT Serif"/>
              </a:rPr>
              <a:t> </a:t>
            </a:r>
            <a:r>
              <a:rPr lang="en-US" sz="3500" b="1" i="0" u="none" strike="noStrike" cap="none" dirty="0" err="1" smtClean="0">
                <a:solidFill>
                  <a:srgbClr val="FEE599"/>
                </a:solidFill>
                <a:latin typeface="PT Serif"/>
                <a:ea typeface="PT Serif"/>
                <a:cs typeface="PT Serif"/>
                <a:sym typeface="PT Serif"/>
              </a:rPr>
              <a:t>soos</a:t>
            </a:r>
            <a:r>
              <a:rPr lang="en-US" sz="3500" b="1" i="0" u="none" strike="noStrike" cap="none" dirty="0" smtClean="0">
                <a:solidFill>
                  <a:srgbClr val="FEE599"/>
                </a:solidFill>
                <a:latin typeface="PT Serif"/>
                <a:ea typeface="PT Serif"/>
                <a:cs typeface="PT Serif"/>
                <a:sym typeface="PT Serif"/>
              </a:rPr>
              <a:t> die </a:t>
            </a:r>
            <a:r>
              <a:rPr lang="en-US" sz="3500" b="1" i="0" u="none" strike="noStrike" cap="none" dirty="0" err="1" smtClean="0">
                <a:solidFill>
                  <a:srgbClr val="FEE599"/>
                </a:solidFill>
                <a:latin typeface="PT Serif"/>
                <a:ea typeface="PT Serif"/>
                <a:cs typeface="PT Serif"/>
                <a:sym typeface="PT Serif"/>
              </a:rPr>
              <a:t>skooljaar</a:t>
            </a:r>
            <a:r>
              <a:rPr lang="en-US" sz="3500" b="1" i="0" u="none" strike="noStrike" cap="none" dirty="0" smtClean="0">
                <a:solidFill>
                  <a:srgbClr val="FEE599"/>
                </a:solidFill>
                <a:latin typeface="PT Serif"/>
                <a:ea typeface="PT Serif"/>
                <a:cs typeface="PT Serif"/>
                <a:sym typeface="PT Serif"/>
              </a:rPr>
              <a:t> </a:t>
            </a:r>
            <a:r>
              <a:rPr lang="en-US" sz="3500" b="1" i="0" u="none" strike="noStrike" cap="none" dirty="0" err="1" smtClean="0">
                <a:solidFill>
                  <a:srgbClr val="FEE599"/>
                </a:solidFill>
                <a:latin typeface="PT Serif"/>
                <a:ea typeface="PT Serif"/>
                <a:cs typeface="PT Serif"/>
                <a:sym typeface="PT Serif"/>
              </a:rPr>
              <a:t>voortduur</a:t>
            </a:r>
            <a:r>
              <a:rPr lang="en-US" sz="3500" b="1" i="0" u="none" strike="noStrike" cap="none" dirty="0" smtClean="0">
                <a:solidFill>
                  <a:srgbClr val="FEE599"/>
                </a:solidFill>
                <a:latin typeface="PT Serif"/>
                <a:ea typeface="PT Serif"/>
                <a:cs typeface="PT Serif"/>
                <a:sym typeface="PT Serif"/>
              </a:rPr>
              <a:t>”</a:t>
            </a:r>
            <a:endParaRPr dirty="0"/>
          </a:p>
        </p:txBody>
      </p:sp>
      <p:pic>
        <p:nvPicPr>
          <p:cNvPr id="114" name="Google Shape;114;p4" descr="NHI's success hinges on improving infrastructure at all hospitals"/>
          <p:cNvPicPr preferRelativeResize="0"/>
          <p:nvPr/>
        </p:nvPicPr>
        <p:blipFill rotWithShape="1">
          <a:blip r:embed="rId4">
            <a:alphaModFix/>
          </a:blip>
          <a:srcRect/>
          <a:stretch/>
        </p:blipFill>
        <p:spPr>
          <a:xfrm>
            <a:off x="7849024" y="2"/>
            <a:ext cx="4342976" cy="2892490"/>
          </a:xfrm>
          <a:prstGeom prst="rect">
            <a:avLst/>
          </a:prstGeom>
          <a:noFill/>
          <a:ln>
            <a:noFill/>
          </a:ln>
        </p:spPr>
      </p:pic>
      <p:pic>
        <p:nvPicPr>
          <p:cNvPr id="115" name="Google Shape;115;p4" descr="Hundreds protest over rising crime in South Africa"/>
          <p:cNvPicPr preferRelativeResize="0"/>
          <p:nvPr/>
        </p:nvPicPr>
        <p:blipFill rotWithShape="1">
          <a:blip r:embed="rId5">
            <a:alphaModFix/>
          </a:blip>
          <a:srcRect/>
          <a:stretch/>
        </p:blipFill>
        <p:spPr>
          <a:xfrm rot="-1942485">
            <a:off x="463746" y="3991685"/>
            <a:ext cx="3642000" cy="2048625"/>
          </a:xfrm>
          <a:prstGeom prst="rect">
            <a:avLst/>
          </a:prstGeom>
          <a:noFill/>
          <a:ln>
            <a:noFill/>
          </a:ln>
        </p:spPr>
      </p:pic>
      <p:sp>
        <p:nvSpPr>
          <p:cNvPr id="116" name="Google Shape;116;p4"/>
          <p:cNvSpPr/>
          <p:nvPr/>
        </p:nvSpPr>
        <p:spPr>
          <a:xfrm>
            <a:off x="8911189" y="3637632"/>
            <a:ext cx="3424549" cy="3306131"/>
          </a:xfrm>
          <a:prstGeom prst="ellipse">
            <a:avLst/>
          </a:prstGeom>
          <a:blipFill rotWithShape="1">
            <a:blip r:embed="rId6">
              <a:alphaModFix/>
            </a:blip>
            <a:stretch>
              <a:fillRect/>
            </a:stretch>
          </a:blip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7" name="Google Shape;117;p4"/>
          <p:cNvSpPr txBox="1"/>
          <p:nvPr/>
        </p:nvSpPr>
        <p:spPr>
          <a:xfrm>
            <a:off x="73035" y="325855"/>
            <a:ext cx="4198776" cy="28622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500" b="1" i="0" u="none" strike="noStrike" cap="none" dirty="0" smtClean="0">
                <a:solidFill>
                  <a:srgbClr val="FEE599"/>
                </a:solidFill>
                <a:latin typeface="PT Serif"/>
                <a:ea typeface="PT Serif"/>
                <a:cs typeface="PT Serif"/>
                <a:sym typeface="PT Serif"/>
              </a:rPr>
              <a:t>“</a:t>
            </a:r>
            <a:r>
              <a:rPr lang="en-US" sz="3600" b="1" i="0" u="none" strike="noStrike" cap="none" dirty="0" smtClean="0">
                <a:solidFill>
                  <a:srgbClr val="FEE599"/>
                </a:solidFill>
                <a:latin typeface="Roboto"/>
                <a:ea typeface="Roboto"/>
                <a:cs typeface="Roboto"/>
                <a:sym typeface="Roboto"/>
              </a:rPr>
              <a:t>Man (38) </a:t>
            </a:r>
            <a:r>
              <a:rPr lang="en-US" sz="3600" b="1" i="0" u="none" strike="noStrike" cap="none" dirty="0" err="1" smtClean="0">
                <a:solidFill>
                  <a:srgbClr val="FEE599"/>
                </a:solidFill>
                <a:latin typeface="Roboto"/>
                <a:ea typeface="Roboto"/>
                <a:cs typeface="Roboto"/>
                <a:sym typeface="Roboto"/>
              </a:rPr>
              <a:t>skuldig</a:t>
            </a:r>
            <a:r>
              <a:rPr lang="en-US" sz="3600" b="1" i="0" u="none" strike="noStrike" cap="none" dirty="0" smtClean="0">
                <a:solidFill>
                  <a:srgbClr val="FEE599"/>
                </a:solidFill>
                <a:latin typeface="Roboto"/>
                <a:ea typeface="Roboto"/>
                <a:cs typeface="Roboto"/>
                <a:sym typeface="Roboto"/>
              </a:rPr>
              <a:t> </a:t>
            </a:r>
            <a:r>
              <a:rPr lang="en-US" sz="3600" b="1" i="0" u="none" strike="noStrike" cap="none" dirty="0" err="1" smtClean="0">
                <a:solidFill>
                  <a:srgbClr val="FEE599"/>
                </a:solidFill>
                <a:latin typeface="Roboto"/>
                <a:ea typeface="Roboto"/>
                <a:cs typeface="Roboto"/>
                <a:sym typeface="Roboto"/>
              </a:rPr>
              <a:t>bevind</a:t>
            </a:r>
            <a:r>
              <a:rPr lang="en-US" sz="3600" b="1" i="0" u="none" strike="noStrike" cap="none" dirty="0" smtClean="0">
                <a:solidFill>
                  <a:srgbClr val="FEE599"/>
                </a:solidFill>
                <a:latin typeface="Roboto"/>
                <a:ea typeface="Roboto"/>
                <a:cs typeface="Roboto"/>
                <a:sym typeface="Roboto"/>
              </a:rPr>
              <a:t> </a:t>
            </a:r>
            <a:r>
              <a:rPr lang="en-US" sz="3600" b="1" i="0" u="none" strike="noStrike" cap="none" dirty="0" err="1" smtClean="0">
                <a:solidFill>
                  <a:srgbClr val="FEE599"/>
                </a:solidFill>
                <a:latin typeface="Roboto"/>
                <a:ea typeface="Roboto"/>
                <a:cs typeface="Roboto"/>
                <a:sym typeface="Roboto"/>
              </a:rPr>
              <a:t>aan</a:t>
            </a:r>
            <a:r>
              <a:rPr lang="en-US" sz="3600" b="1" i="0" u="none" strike="noStrike" cap="none" dirty="0" smtClean="0">
                <a:solidFill>
                  <a:srgbClr val="FEE599"/>
                </a:solidFill>
                <a:latin typeface="Roboto"/>
                <a:ea typeface="Roboto"/>
                <a:cs typeface="Roboto"/>
                <a:sym typeface="Roboto"/>
              </a:rPr>
              <a:t> 90 </a:t>
            </a:r>
            <a:r>
              <a:rPr lang="en-US" sz="3600" b="1" i="0" u="none" strike="noStrike" cap="none" dirty="0" err="1" smtClean="0">
                <a:solidFill>
                  <a:srgbClr val="FEE599"/>
                </a:solidFill>
                <a:latin typeface="Roboto"/>
                <a:ea typeface="Roboto"/>
                <a:cs typeface="Roboto"/>
                <a:sym typeface="Roboto"/>
              </a:rPr>
              <a:t>verkragtings</a:t>
            </a:r>
            <a:r>
              <a:rPr lang="en-US" sz="3600" b="1" i="0" u="none" strike="noStrike" cap="none" dirty="0" smtClean="0">
                <a:solidFill>
                  <a:srgbClr val="FEE599"/>
                </a:solidFill>
                <a:latin typeface="Roboto"/>
                <a:ea typeface="Roboto"/>
                <a:cs typeface="Roboto"/>
                <a:sym typeface="Roboto"/>
              </a:rPr>
              <a:t> wat </a:t>
            </a:r>
            <a:r>
              <a:rPr lang="en-US" sz="3600" b="1" i="0" u="none" strike="noStrike" cap="none" dirty="0" err="1" smtClean="0">
                <a:solidFill>
                  <a:srgbClr val="FEE599"/>
                </a:solidFill>
                <a:latin typeface="Roboto"/>
                <a:ea typeface="Roboto"/>
                <a:cs typeface="Roboto"/>
                <a:sym typeface="Roboto"/>
              </a:rPr>
              <a:t>skoolmeisies</a:t>
            </a:r>
            <a:r>
              <a:rPr lang="en-US" sz="3600" b="1" i="0" u="none" strike="noStrike" cap="none" dirty="0" smtClean="0">
                <a:solidFill>
                  <a:srgbClr val="FEE599"/>
                </a:solidFill>
                <a:latin typeface="Roboto"/>
                <a:ea typeface="Roboto"/>
                <a:cs typeface="Roboto"/>
                <a:sym typeface="Roboto"/>
              </a:rPr>
              <a:t> in </a:t>
            </a:r>
            <a:r>
              <a:rPr lang="en-US" sz="3600" b="1" i="0" u="none" strike="noStrike" cap="none" dirty="0" err="1" smtClean="0">
                <a:solidFill>
                  <a:srgbClr val="FEE599"/>
                </a:solidFill>
                <a:latin typeface="Roboto"/>
                <a:ea typeface="Roboto"/>
                <a:cs typeface="Roboto"/>
                <a:sym typeface="Roboto"/>
              </a:rPr>
              <a:t>Suid-Afrika</a:t>
            </a:r>
            <a:r>
              <a:rPr lang="en-US" sz="3600" b="1" i="0" u="none" strike="noStrike" cap="none" dirty="0" smtClean="0">
                <a:solidFill>
                  <a:srgbClr val="FEE599"/>
                </a:solidFill>
                <a:latin typeface="Roboto"/>
                <a:ea typeface="Roboto"/>
                <a:cs typeface="Roboto"/>
                <a:sym typeface="Roboto"/>
              </a:rPr>
              <a:t> </a:t>
            </a:r>
            <a:r>
              <a:rPr lang="en-US" sz="3600" b="1" i="0" u="none" strike="noStrike" cap="none" dirty="0" err="1" smtClean="0">
                <a:solidFill>
                  <a:srgbClr val="FEE599"/>
                </a:solidFill>
                <a:latin typeface="Roboto"/>
                <a:ea typeface="Roboto"/>
                <a:cs typeface="Roboto"/>
                <a:sym typeface="Roboto"/>
              </a:rPr>
              <a:t>teiken</a:t>
            </a:r>
            <a:r>
              <a:rPr lang="en-US" sz="3500" b="1" i="0" u="none" strike="noStrike" cap="none" dirty="0" smtClean="0">
                <a:solidFill>
                  <a:srgbClr val="FEE599"/>
                </a:solidFill>
                <a:latin typeface="PT Serif"/>
                <a:ea typeface="PT Serif"/>
                <a:cs typeface="PT Serif"/>
                <a:sym typeface="PT Serif"/>
              </a:rPr>
              <a:t>”</a:t>
            </a:r>
            <a:endParaRPr dirty="0"/>
          </a:p>
        </p:txBody>
      </p:sp>
      <p:pic>
        <p:nvPicPr>
          <p:cNvPr id="11" name="Picture 10">
            <a:extLst>
              <a:ext uri="{FF2B5EF4-FFF2-40B4-BE49-F238E27FC236}">
                <a16:creationId xmlns:a16="http://schemas.microsoft.com/office/drawing/2014/main" id="{AB86EA09-3A66-4ED2-6E21-DAB30F6AA3A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184" y="6373199"/>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pic>
        <p:nvPicPr>
          <p:cNvPr id="124" name="Google Shape;124;p5" descr="Graphical user interface, text, application, Word&#10;&#10;Description automatically generated"/>
          <p:cNvPicPr preferRelativeResize="0">
            <a:picLocks noGrp="1"/>
          </p:cNvPicPr>
          <p:nvPr>
            <p:ph type="body" idx="1"/>
          </p:nvPr>
        </p:nvPicPr>
        <p:blipFill rotWithShape="1">
          <a:blip r:embed="rId3">
            <a:alphaModFix/>
          </a:blip>
          <a:srcRect l="26770" t="10366" r="25786" b="1288"/>
          <a:stretch/>
        </p:blipFill>
        <p:spPr>
          <a:xfrm>
            <a:off x="0" y="0"/>
            <a:ext cx="5934269" cy="6906551"/>
          </a:xfrm>
          <a:prstGeom prst="rect">
            <a:avLst/>
          </a:prstGeom>
          <a:noFill/>
          <a:ln>
            <a:noFill/>
          </a:ln>
        </p:spPr>
      </p:pic>
      <p:pic>
        <p:nvPicPr>
          <p:cNvPr id="2" name="Picture 1">
            <a:extLst>
              <a:ext uri="{FF2B5EF4-FFF2-40B4-BE49-F238E27FC236}">
                <a16:creationId xmlns:a16="http://schemas.microsoft.com/office/drawing/2014/main" id="{AB86EA09-3A66-4ED2-6E21-DAB30F6AA3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117;p4"/>
          <p:cNvSpPr txBox="1"/>
          <p:nvPr/>
        </p:nvSpPr>
        <p:spPr>
          <a:xfrm>
            <a:off x="6723217" y="1840619"/>
            <a:ext cx="4198776" cy="28622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500" b="1" i="0" u="none" strike="noStrike" cap="none" dirty="0" smtClean="0">
                <a:solidFill>
                  <a:srgbClr val="FEE599"/>
                </a:solidFill>
                <a:latin typeface="PT Serif"/>
                <a:ea typeface="PT Serif"/>
                <a:cs typeface="PT Serif"/>
                <a:sym typeface="PT Serif"/>
              </a:rPr>
              <a:t>“</a:t>
            </a:r>
            <a:r>
              <a:rPr lang="en-US" sz="3600" b="1" i="0" u="none" strike="noStrike" cap="none" dirty="0" smtClean="0">
                <a:solidFill>
                  <a:srgbClr val="FEE599"/>
                </a:solidFill>
                <a:latin typeface="Roboto"/>
                <a:ea typeface="Roboto"/>
                <a:cs typeface="Roboto"/>
                <a:sym typeface="Roboto"/>
              </a:rPr>
              <a:t>Man (38) </a:t>
            </a:r>
            <a:r>
              <a:rPr lang="en-US" sz="3600" b="1" i="0" u="none" strike="noStrike" cap="none" dirty="0" err="1" smtClean="0">
                <a:solidFill>
                  <a:srgbClr val="FEE599"/>
                </a:solidFill>
                <a:latin typeface="Roboto"/>
                <a:ea typeface="Roboto"/>
                <a:cs typeface="Roboto"/>
                <a:sym typeface="Roboto"/>
              </a:rPr>
              <a:t>skuldig</a:t>
            </a:r>
            <a:r>
              <a:rPr lang="en-US" sz="3600" b="1" i="0" u="none" strike="noStrike" cap="none" dirty="0" smtClean="0">
                <a:solidFill>
                  <a:srgbClr val="FEE599"/>
                </a:solidFill>
                <a:latin typeface="Roboto"/>
                <a:ea typeface="Roboto"/>
                <a:cs typeface="Roboto"/>
                <a:sym typeface="Roboto"/>
              </a:rPr>
              <a:t> </a:t>
            </a:r>
            <a:r>
              <a:rPr lang="en-US" sz="3600" b="1" i="0" u="none" strike="noStrike" cap="none" dirty="0" err="1" smtClean="0">
                <a:solidFill>
                  <a:srgbClr val="FEE599"/>
                </a:solidFill>
                <a:latin typeface="Roboto"/>
                <a:ea typeface="Roboto"/>
                <a:cs typeface="Roboto"/>
                <a:sym typeface="Roboto"/>
              </a:rPr>
              <a:t>bevind</a:t>
            </a:r>
            <a:r>
              <a:rPr lang="en-US" sz="3600" b="1" i="0" u="none" strike="noStrike" cap="none" dirty="0" smtClean="0">
                <a:solidFill>
                  <a:srgbClr val="FEE599"/>
                </a:solidFill>
                <a:latin typeface="Roboto"/>
                <a:ea typeface="Roboto"/>
                <a:cs typeface="Roboto"/>
                <a:sym typeface="Roboto"/>
              </a:rPr>
              <a:t> </a:t>
            </a:r>
            <a:r>
              <a:rPr lang="en-US" sz="3600" b="1" i="0" u="none" strike="noStrike" cap="none" dirty="0" err="1" smtClean="0">
                <a:solidFill>
                  <a:srgbClr val="FEE599"/>
                </a:solidFill>
                <a:latin typeface="Roboto"/>
                <a:ea typeface="Roboto"/>
                <a:cs typeface="Roboto"/>
                <a:sym typeface="Roboto"/>
              </a:rPr>
              <a:t>aan</a:t>
            </a:r>
            <a:r>
              <a:rPr lang="en-US" sz="3600" b="1" i="0" u="none" strike="noStrike" cap="none" dirty="0" smtClean="0">
                <a:solidFill>
                  <a:srgbClr val="FEE599"/>
                </a:solidFill>
                <a:latin typeface="Roboto"/>
                <a:ea typeface="Roboto"/>
                <a:cs typeface="Roboto"/>
                <a:sym typeface="Roboto"/>
              </a:rPr>
              <a:t> 90 </a:t>
            </a:r>
            <a:r>
              <a:rPr lang="en-US" sz="3600" b="1" i="0" u="none" strike="noStrike" cap="none" dirty="0" err="1" smtClean="0">
                <a:solidFill>
                  <a:srgbClr val="FEE599"/>
                </a:solidFill>
                <a:latin typeface="Roboto"/>
                <a:ea typeface="Roboto"/>
                <a:cs typeface="Roboto"/>
                <a:sym typeface="Roboto"/>
              </a:rPr>
              <a:t>verkragtings</a:t>
            </a:r>
            <a:r>
              <a:rPr lang="en-US" sz="3600" b="1" i="0" u="none" strike="noStrike" cap="none" dirty="0" smtClean="0">
                <a:solidFill>
                  <a:srgbClr val="FEE599"/>
                </a:solidFill>
                <a:latin typeface="Roboto"/>
                <a:ea typeface="Roboto"/>
                <a:cs typeface="Roboto"/>
                <a:sym typeface="Roboto"/>
              </a:rPr>
              <a:t> wat </a:t>
            </a:r>
            <a:r>
              <a:rPr lang="en-US" sz="3600" b="1" i="0" u="none" strike="noStrike" cap="none" dirty="0" err="1" smtClean="0">
                <a:solidFill>
                  <a:srgbClr val="FEE599"/>
                </a:solidFill>
                <a:latin typeface="Roboto"/>
                <a:ea typeface="Roboto"/>
                <a:cs typeface="Roboto"/>
                <a:sym typeface="Roboto"/>
              </a:rPr>
              <a:t>skoolmeisies</a:t>
            </a:r>
            <a:r>
              <a:rPr lang="en-US" sz="3600" b="1" i="0" u="none" strike="noStrike" cap="none" dirty="0" smtClean="0">
                <a:solidFill>
                  <a:srgbClr val="FEE599"/>
                </a:solidFill>
                <a:latin typeface="Roboto"/>
                <a:ea typeface="Roboto"/>
                <a:cs typeface="Roboto"/>
                <a:sym typeface="Roboto"/>
              </a:rPr>
              <a:t> in </a:t>
            </a:r>
            <a:r>
              <a:rPr lang="en-US" sz="3600" b="1" i="0" u="none" strike="noStrike" cap="none" dirty="0" err="1" smtClean="0">
                <a:solidFill>
                  <a:srgbClr val="FEE599"/>
                </a:solidFill>
                <a:latin typeface="Roboto"/>
                <a:ea typeface="Roboto"/>
                <a:cs typeface="Roboto"/>
                <a:sym typeface="Roboto"/>
              </a:rPr>
              <a:t>Suid-Afrika</a:t>
            </a:r>
            <a:r>
              <a:rPr lang="en-US" sz="3600" b="1" i="0" u="none" strike="noStrike" cap="none" dirty="0" smtClean="0">
                <a:solidFill>
                  <a:srgbClr val="FEE599"/>
                </a:solidFill>
                <a:latin typeface="Roboto"/>
                <a:ea typeface="Roboto"/>
                <a:cs typeface="Roboto"/>
                <a:sym typeface="Roboto"/>
              </a:rPr>
              <a:t> </a:t>
            </a:r>
            <a:r>
              <a:rPr lang="en-US" sz="3600" b="1" i="0" u="none" strike="noStrike" cap="none" dirty="0" err="1" smtClean="0">
                <a:solidFill>
                  <a:srgbClr val="FEE599"/>
                </a:solidFill>
                <a:latin typeface="Roboto"/>
                <a:ea typeface="Roboto"/>
                <a:cs typeface="Roboto"/>
                <a:sym typeface="Roboto"/>
              </a:rPr>
              <a:t>teiken</a:t>
            </a:r>
            <a:r>
              <a:rPr lang="en-US" sz="3500" b="1" i="0" u="none" strike="noStrike" cap="none" dirty="0" smtClean="0">
                <a:solidFill>
                  <a:srgbClr val="FEE599"/>
                </a:solidFill>
                <a:latin typeface="PT Serif"/>
                <a:ea typeface="PT Serif"/>
                <a:cs typeface="PT Serif"/>
                <a:sym typeface="PT Serif"/>
              </a:rPr>
              <a:t>”</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sp>
        <p:nvSpPr>
          <p:cNvPr id="132" name="Google Shape;132;p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endParaRPr/>
          </a:p>
        </p:txBody>
      </p:sp>
      <p:pic>
        <p:nvPicPr>
          <p:cNvPr id="2" name="Picture 1">
            <a:extLst>
              <a:ext uri="{FF2B5EF4-FFF2-40B4-BE49-F238E27FC236}">
                <a16:creationId xmlns:a16="http://schemas.microsoft.com/office/drawing/2014/main" id="{6B1206B3-FFB0-4590-9BD3-FD87A2B4DA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descr="4D Kids Les 3 - Bybelles en Aktiwiteit vir ouers om saam kinders te doen.  Paasfees les 1 - YouTub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EE599"/>
              </a:buClr>
              <a:buSzPts val="4400"/>
              <a:buFont typeface="Calibri"/>
              <a:buNone/>
            </a:pPr>
            <a:r>
              <a:rPr lang="en-US">
                <a:solidFill>
                  <a:srgbClr val="FEE599"/>
                </a:solidFill>
              </a:rPr>
              <a:t>REFLECTION</a:t>
            </a:r>
            <a:endParaRPr/>
          </a:p>
        </p:txBody>
      </p:sp>
      <p:sp>
        <p:nvSpPr>
          <p:cNvPr id="140" name="Google Shape;140;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endParaRPr/>
          </a:p>
        </p:txBody>
      </p:sp>
      <p:pic>
        <p:nvPicPr>
          <p:cNvPr id="141" name="Google Shape;141;p7" descr="Reflection: Looking Back and Looking Forward"/>
          <p:cNvPicPr preferRelativeResize="0"/>
          <p:nvPr/>
        </p:nvPicPr>
        <p:blipFill rotWithShape="1">
          <a:blip r:embed="rId3">
            <a:alphaModFix/>
          </a:blip>
          <a:srcRect/>
          <a:stretch/>
        </p:blipFill>
        <p:spPr>
          <a:xfrm>
            <a:off x="-456555" y="0"/>
            <a:ext cx="13105110" cy="6858000"/>
          </a:xfrm>
          <a:prstGeom prst="rect">
            <a:avLst/>
          </a:prstGeom>
          <a:noFill/>
          <a:ln>
            <a:noFill/>
          </a:ln>
        </p:spPr>
      </p:pic>
      <p:pic>
        <p:nvPicPr>
          <p:cNvPr id="2" name="Picture 1">
            <a:extLst>
              <a:ext uri="{FF2B5EF4-FFF2-40B4-BE49-F238E27FC236}">
                <a16:creationId xmlns:a16="http://schemas.microsoft.com/office/drawing/2014/main" id="{4EC39CF6-9E84-E198-7AED-760BF6FEA8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46802" y="14613"/>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196491" y="1149495"/>
            <a:ext cx="4571105" cy="287323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tx1">
                    <a:lumMod val="85000"/>
                    <a:lumOff val="15000"/>
                  </a:schemeClr>
                </a:solidFill>
                <a:latin typeface="Bahnschrift" panose="020B0502040204020203" pitchFamily="34" charset="0"/>
              </a:rPr>
              <a:t>REFLEKSIE:</a:t>
            </a:r>
          </a:p>
          <a:p>
            <a:pPr algn="ctr"/>
            <a:endParaRPr lang="en-US" sz="2800" dirty="0">
              <a:latin typeface="Bahnschrift" panose="020B0502040204020203" pitchFamily="34" charset="0"/>
            </a:endParaRPr>
          </a:p>
          <a:p>
            <a:pPr algn="ctr"/>
            <a:r>
              <a:rPr lang="en-US" sz="2800" dirty="0" smtClean="0">
                <a:latin typeface="Bahnschrift" panose="020B0502040204020203" pitchFamily="34" charset="0"/>
              </a:rPr>
              <a:t>KYK TERUG</a:t>
            </a:r>
          </a:p>
          <a:p>
            <a:pPr algn="ctr"/>
            <a:r>
              <a:rPr lang="en-US" sz="2800" dirty="0" smtClean="0">
                <a:latin typeface="Bahnschrift" panose="020B0502040204020203" pitchFamily="34" charset="0"/>
              </a:rPr>
              <a:t>EN KYK VORENTOE</a:t>
            </a:r>
            <a:endParaRPr lang="en-US" sz="2800" dirty="0">
              <a:latin typeface="Bahnschrift" panose="020B0502040204020203"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565</TotalTime>
  <Words>1642</Words>
  <Application>Microsoft Office PowerPoint</Application>
  <PresentationFormat>Widescreen</PresentationFormat>
  <Paragraphs>94</Paragraphs>
  <Slides>7</Slides>
  <Notes>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vt:i4>
      </vt:variant>
    </vt:vector>
  </HeadingPairs>
  <TitlesOfParts>
    <vt:vector size="16" baseType="lpstr">
      <vt:lpstr>PT Serif</vt:lpstr>
      <vt:lpstr>Bahnschrift SemiBold Condensed</vt:lpstr>
      <vt:lpstr>Arial</vt:lpstr>
      <vt:lpstr>Bahnschrift</vt:lpstr>
      <vt:lpstr>Wingdings</vt:lpstr>
      <vt:lpstr>Roboto</vt:lpstr>
      <vt:lpstr>Times New Roman</vt:lpstr>
      <vt:lpstr>Calibri</vt:lpstr>
      <vt:lpstr>Office Theme</vt:lpstr>
      <vt:lpstr>PowerPoint Presentation</vt:lpstr>
      <vt:lpstr>Social justice…</vt:lpstr>
      <vt:lpstr>PowerPoint Presentation</vt:lpstr>
      <vt:lpstr>PowerPoint Presentation</vt:lpstr>
      <vt:lpstr>PowerPoint Presentation</vt:lpstr>
      <vt:lpstr>PowerPoint Presentation</vt:lpstr>
      <vt:lpstr>REFLECTION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20653123</cp:lastModifiedBy>
  <cp:revision>14</cp:revision>
  <dcterms:created xsi:type="dcterms:W3CDTF">2023-02-17T20:03:06Z</dcterms:created>
  <dcterms:modified xsi:type="dcterms:W3CDTF">2023-03-11T07:16:02Z</dcterms:modified>
</cp:coreProperties>
</file>