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67" r:id="rId3"/>
    <p:sldId id="265" r:id="rId4"/>
    <p:sldId id="257" r:id="rId5"/>
    <p:sldId id="269" r:id="rId6"/>
    <p:sldId id="264" r:id="rId7"/>
    <p:sldId id="261"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Raleway"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LjpSSQJNOOXzDYFVk6xdPhVi+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17" autoAdjust="0"/>
  </p:normalViewPr>
  <p:slideViewPr>
    <p:cSldViewPr snapToGrid="0">
      <p:cViewPr varScale="1">
        <p:scale>
          <a:sx n="99" d="100"/>
          <a:sy n="99" d="100"/>
        </p:scale>
        <p:origin x="27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578467CC-0C01-42EC-992F-37BE17C3C8D0}"/>
    <pc:docChg chg="modSld">
      <pc:chgData name="Hp Unit" userId="86ec350514542ee1" providerId="LiveId" clId="{578467CC-0C01-42EC-992F-37BE17C3C8D0}" dt="2023-03-30T15:58:03.579" v="49" actId="6549"/>
      <pc:docMkLst>
        <pc:docMk/>
      </pc:docMkLst>
      <pc:sldChg chg="modNotesTx">
        <pc:chgData name="Hp Unit" userId="86ec350514542ee1" providerId="LiveId" clId="{578467CC-0C01-42EC-992F-37BE17C3C8D0}" dt="2023-03-30T15:44:01.933" v="0"/>
        <pc:sldMkLst>
          <pc:docMk/>
          <pc:sldMk cId="0" sldId="256"/>
        </pc:sldMkLst>
      </pc:sldChg>
      <pc:sldChg chg="modSp mod modNotesTx">
        <pc:chgData name="Hp Unit" userId="86ec350514542ee1" providerId="LiveId" clId="{578467CC-0C01-42EC-992F-37BE17C3C8D0}" dt="2023-03-30T15:52:07.564" v="31" actId="20577"/>
        <pc:sldMkLst>
          <pc:docMk/>
          <pc:sldMk cId="0" sldId="257"/>
        </pc:sldMkLst>
        <pc:spChg chg="mod">
          <ac:chgData name="Hp Unit" userId="86ec350514542ee1" providerId="LiveId" clId="{578467CC-0C01-42EC-992F-37BE17C3C8D0}" dt="2023-03-30T15:49:53.437" v="23" actId="20577"/>
          <ac:spMkLst>
            <pc:docMk/>
            <pc:sldMk cId="0" sldId="257"/>
            <ac:spMk id="62" creationId="{00000000-0000-0000-0000-000000000000}"/>
          </ac:spMkLst>
        </pc:spChg>
      </pc:sldChg>
      <pc:sldChg chg="modNotesTx">
        <pc:chgData name="Hp Unit" userId="86ec350514542ee1" providerId="LiveId" clId="{578467CC-0C01-42EC-992F-37BE17C3C8D0}" dt="2023-03-30T15:58:03.579" v="49" actId="6549"/>
        <pc:sldMkLst>
          <pc:docMk/>
          <pc:sldMk cId="4040405539" sldId="264"/>
        </pc:sldMkLst>
      </pc:sldChg>
      <pc:sldChg chg="modNotesTx">
        <pc:chgData name="Hp Unit" userId="86ec350514542ee1" providerId="LiveId" clId="{578467CC-0C01-42EC-992F-37BE17C3C8D0}" dt="2023-03-30T15:49:17.381" v="22"/>
        <pc:sldMkLst>
          <pc:docMk/>
          <pc:sldMk cId="0" sldId="265"/>
        </pc:sldMkLst>
      </pc:sldChg>
      <pc:sldChg chg="modNotesTx">
        <pc:chgData name="Hp Unit" userId="86ec350514542ee1" providerId="LiveId" clId="{578467CC-0C01-42EC-992F-37BE17C3C8D0}" dt="2023-03-30T15:45:47.753" v="19" actId="20577"/>
        <pc:sldMkLst>
          <pc:docMk/>
          <pc:sldMk cId="0" sldId="267"/>
        </pc:sldMkLst>
      </pc:sldChg>
      <pc:sldChg chg="modNotesTx">
        <pc:chgData name="Hp Unit" userId="86ec350514542ee1" providerId="LiveId" clId="{578467CC-0C01-42EC-992F-37BE17C3C8D0}" dt="2023-03-30T15:56:19.796" v="33"/>
        <pc:sldMkLst>
          <pc:docMk/>
          <pc:sldMk cId="2378889609"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32916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af-ZA" sz="1800" dirty="0">
                <a:effectLst/>
                <a:latin typeface="Calibri" panose="020F0502020204030204" pitchFamily="34" charset="0"/>
                <a:ea typeface="Times New Roman" panose="02020603050405020304" pitchFamily="18" charset="0"/>
              </a:rPr>
              <a:t>Welkom terug Graad 12's </a:t>
            </a:r>
            <a:r>
              <a:rPr lang="en-ZA" sz="1200" dirty="0">
                <a:solidFill>
                  <a:schemeClr val="dk1"/>
                </a:solidFill>
                <a:highlight>
                  <a:srgbClr val="FFFFFF"/>
                </a:highlight>
                <a:latin typeface="Calibri"/>
                <a:ea typeface="Calibri"/>
                <a:cs typeface="Calibri"/>
                <a:sym typeface="Calibri"/>
              </a:rPr>
              <a:t/>
            </a:r>
            <a:br>
              <a:rPr lang="en-ZA" sz="1200" dirty="0">
                <a:solidFill>
                  <a:schemeClr val="dk1"/>
                </a:solidFill>
                <a:highlight>
                  <a:srgbClr val="FFFFFF"/>
                </a:highlight>
                <a:latin typeface="Calibri"/>
                <a:ea typeface="Calibri"/>
                <a:cs typeface="Calibri"/>
                <a:sym typeface="Calibri"/>
              </a:rPr>
            </a:br>
            <a:endParaRPr dirty="0"/>
          </a:p>
        </p:txBody>
      </p:sp>
    </p:spTree>
    <p:extLst>
      <p:ext uri="{BB962C8B-B14F-4D97-AF65-F5344CB8AC3E}">
        <p14:creationId xmlns:p14="http://schemas.microsoft.com/office/powerpoint/2010/main" val="311660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07000"/>
              </a:lnSpc>
              <a:spcAft>
                <a:spcPts val="800"/>
              </a:spcAft>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Vra leerders om hul begrip van die TWEE aksiewerkwoorde EVALUEER en ONTLEED te deel.</a:t>
            </a:r>
            <a:endParaRPr lang="en-US"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Dit is belangrik dat leerders verstaan: As hulle hul standpunt oor diskriminasie en menseregteskendings evalueer, beoordeel hulle hul eie standpunte, gedrag, menings en houdings t.o.v. hierdie kwessies. Jy oorweeg jou posisie deur die </a:t>
            </a:r>
            <a:r>
              <a:rPr lang="af-ZA" sz="1800" u="sng" dirty="0">
                <a:effectLst/>
                <a:latin typeface="Calibri" panose="020F0502020204030204" pitchFamily="34" charset="0"/>
                <a:ea typeface="Times New Roman" panose="02020603050405020304" pitchFamily="18" charset="0"/>
              </a:rPr>
              <a:t>Handves van Regte</a:t>
            </a:r>
            <a:r>
              <a:rPr lang="af-ZA" sz="1800" dirty="0">
                <a:effectLst/>
                <a:latin typeface="Calibri" panose="020F0502020204030204" pitchFamily="34" charset="0"/>
                <a:ea typeface="Times New Roman" panose="02020603050405020304" pitchFamily="18" charset="0"/>
              </a:rPr>
              <a:t> in ag te neem. Ons sal terugkom na hierdie werkwoord in Les 7. </a:t>
            </a:r>
            <a:br>
              <a:rPr lang="af-ZA" sz="1800" dirty="0">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Vra leerders of hulle weet wat </a:t>
            </a:r>
            <a:r>
              <a:rPr lang="af-ZA" sz="1800" b="1" dirty="0">
                <a:effectLst/>
                <a:latin typeface="Calibri" panose="020F0502020204030204" pitchFamily="34" charset="0"/>
                <a:ea typeface="Times New Roman" panose="02020603050405020304" pitchFamily="18" charset="0"/>
              </a:rPr>
              <a:t>analise</a:t>
            </a:r>
            <a:r>
              <a:rPr lang="af-ZA" sz="1800" dirty="0">
                <a:effectLst/>
                <a:latin typeface="Calibri" panose="020F0502020204030204" pitchFamily="34" charset="0"/>
                <a:ea typeface="Times New Roman" panose="02020603050405020304" pitchFamily="18" charset="0"/>
              </a:rPr>
              <a:t> beteken?</a:t>
            </a:r>
            <a:endParaRPr lang="en-US"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Om te ANALISEER is 'n WERKWOORD wat van jou verwag om die vraag in afsonderlike dele op te deel en elke deel te bespreek, te ondersoek, te interpreteer, te verken en te ondersoek. Sê hoe elke deel belangrik is. Verduidelik hoe die dele gekoppel of verwant is.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5930" lvl="0" indent="0" algn="l" rtl="0">
              <a:lnSpc>
                <a:spcPct val="107000"/>
              </a:lnSpc>
              <a:spcBef>
                <a:spcPts val="0"/>
              </a:spcBef>
              <a:spcAft>
                <a:spcPts val="0"/>
              </a:spcAft>
              <a:buSzPts val="1100"/>
              <a:buNone/>
            </a:pPr>
            <a:r>
              <a:rPr lang="nl-NL" sz="1100" b="0" i="0" u="none" strike="noStrike" cap="none" dirty="0">
                <a:solidFill>
                  <a:srgbClr val="000000"/>
                </a:solidFill>
                <a:effectLst/>
                <a:latin typeface="Arial"/>
                <a:ea typeface="Arial"/>
                <a:cs typeface="Arial"/>
                <a:sym typeface="Arial"/>
              </a:rPr>
              <a:t>Mense het verskillende opinies oor hoe die media in Suid-Afrika 'n demokratiese samelewing weerspieël. Ons het in Les 1 van hierdie reeks oor die Handves van Mensregte en vryheid van spraak gepraat. Media kan 'n impak op vryheid van spraak hê en sodoende demokrasie beïnvloed. Twee menings bestaan ​​oor sosiale media en vryheid van spraak: </a:t>
            </a:r>
          </a:p>
          <a:p>
            <a:pPr marL="455930" lvl="0" indent="0" algn="l" rtl="0">
              <a:lnSpc>
                <a:spcPct val="107000"/>
              </a:lnSpc>
              <a:spcBef>
                <a:spcPts val="0"/>
              </a:spcBef>
              <a:spcAft>
                <a:spcPts val="0"/>
              </a:spcAft>
              <a:buSzPts val="1100"/>
              <a:buNone/>
            </a:pPr>
            <a:endParaRPr lang="nl-NL" sz="1100" b="0" i="0" u="none" strike="noStrike" cap="none" dirty="0">
              <a:solidFill>
                <a:srgbClr val="000000"/>
              </a:solidFill>
              <a:effectLst/>
              <a:latin typeface="Arial"/>
              <a:ea typeface="Arial"/>
              <a:cs typeface="Arial"/>
              <a:sym typeface="Arial"/>
            </a:endParaRPr>
          </a:p>
          <a:p>
            <a:pPr marL="455930" lvl="0" indent="0" algn="l" rtl="0">
              <a:lnSpc>
                <a:spcPct val="107000"/>
              </a:lnSpc>
              <a:spcBef>
                <a:spcPts val="0"/>
              </a:spcBef>
              <a:spcAft>
                <a:spcPts val="0"/>
              </a:spcAft>
              <a:buSzPts val="1100"/>
              <a:buNone/>
            </a:pPr>
            <a:r>
              <a:rPr lang="nl-NL" sz="1100" b="1" i="0" u="none" strike="noStrike" cap="none" dirty="0">
                <a:solidFill>
                  <a:srgbClr val="000000"/>
                </a:solidFill>
                <a:effectLst/>
                <a:latin typeface="Arial"/>
                <a:ea typeface="Arial"/>
                <a:cs typeface="Arial"/>
                <a:sym typeface="Arial"/>
              </a:rPr>
              <a:t>Opinie A: Sosiale media is 'n bedreiging vir vryheid van spraak. </a:t>
            </a:r>
          </a:p>
          <a:p>
            <a:pPr marL="455930" lvl="0" indent="0" algn="l" rtl="0">
              <a:lnSpc>
                <a:spcPct val="107000"/>
              </a:lnSpc>
              <a:spcBef>
                <a:spcPts val="0"/>
              </a:spcBef>
              <a:spcAft>
                <a:spcPts val="0"/>
              </a:spcAft>
              <a:buSzPts val="1100"/>
              <a:buNone/>
            </a:pPr>
            <a:r>
              <a:rPr lang="nl-NL" sz="1100" b="0" i="0" u="none" strike="noStrike" cap="none" dirty="0">
                <a:solidFill>
                  <a:srgbClr val="000000"/>
                </a:solidFill>
                <a:effectLst/>
                <a:latin typeface="Arial"/>
                <a:ea typeface="Arial"/>
                <a:cs typeface="Arial"/>
                <a:sym typeface="Arial"/>
              </a:rPr>
              <a:t>EN </a:t>
            </a:r>
          </a:p>
          <a:p>
            <a:pPr marL="455930" lvl="0" indent="0" algn="l" rtl="0">
              <a:lnSpc>
                <a:spcPct val="107000"/>
              </a:lnSpc>
              <a:spcBef>
                <a:spcPts val="0"/>
              </a:spcBef>
              <a:spcAft>
                <a:spcPts val="0"/>
              </a:spcAft>
              <a:buSzPts val="1100"/>
              <a:buNone/>
            </a:pPr>
            <a:r>
              <a:rPr lang="nl-NL" sz="1100" b="1" i="0" u="none" strike="noStrike" cap="none" dirty="0">
                <a:solidFill>
                  <a:srgbClr val="000000"/>
                </a:solidFill>
                <a:effectLst/>
                <a:latin typeface="Arial"/>
                <a:ea typeface="Arial"/>
                <a:cs typeface="Arial"/>
                <a:sym typeface="Arial"/>
              </a:rPr>
              <a:t>Opinie B: Sosiale media is 'n noodsaaklike instrument om vryheid van spraak te beskerm en te verdedig.</a:t>
            </a:r>
            <a:endParaRPr b="1" dirty="0"/>
          </a:p>
          <a:p>
            <a:pPr marL="455930" lvl="0" indent="0" algn="l" rtl="0">
              <a:lnSpc>
                <a:spcPct val="115000"/>
              </a:lnSpc>
              <a:spcBef>
                <a:spcPts val="0"/>
              </a:spcBef>
              <a:spcAft>
                <a:spcPts val="0"/>
              </a:spcAft>
              <a:buSzPts val="1100"/>
              <a:buNone/>
            </a:pPr>
            <a:endParaRPr lang="en-ZA" sz="1800" dirty="0">
              <a:highlight>
                <a:srgbClr val="FFFFFF"/>
              </a:highlight>
              <a:latin typeface="Calibri"/>
              <a:ea typeface="Calibri"/>
              <a:cs typeface="Calibri"/>
              <a:sym typeface="Calibri"/>
            </a:endParaRPr>
          </a:p>
          <a:p>
            <a:pPr marL="455930" lvl="0" indent="0" algn="l" rtl="0">
              <a:lnSpc>
                <a:spcPct val="115000"/>
              </a:lnSpc>
              <a:spcBef>
                <a:spcPts val="0"/>
              </a:spcBef>
              <a:spcAft>
                <a:spcPts val="0"/>
              </a:spcAft>
              <a:buSzPts val="1100"/>
              <a:buNone/>
            </a:pPr>
            <a:r>
              <a:rPr lang="af-ZA" sz="1800" dirty="0"/>
              <a:t>In </a:t>
            </a:r>
            <a:r>
              <a:rPr lang="af-ZA" sz="1800" b="1" i="1" u="sng" dirty="0"/>
              <a:t>Les 5 – Werkkaart</a:t>
            </a:r>
            <a:r>
              <a:rPr lang="af-ZA" sz="1800" b="1" i="1" u="none" dirty="0"/>
              <a:t> -</a:t>
            </a:r>
            <a:r>
              <a:rPr lang="af-ZA" sz="1800" b="1" i="1" u="sng" dirty="0"/>
              <a:t>Aktiwiteit 1</a:t>
            </a:r>
            <a:r>
              <a:rPr lang="af-ZA" sz="1800" b="1" i="1" u="none" dirty="0"/>
              <a:t> </a:t>
            </a:r>
            <a:r>
              <a:rPr lang="af-ZA" sz="1800" dirty="0"/>
              <a:t>sal jou onderwyser vir jou groep opinie A of opinie B toeken. Sodra ’n opinie toegeken is, sal jy </a:t>
            </a:r>
            <a:r>
              <a:rPr lang="af-ZA" sz="1800" b="1" dirty="0"/>
              <a:t>tien minute </a:t>
            </a:r>
            <a:r>
              <a:rPr lang="af-ZA" sz="1800" dirty="0"/>
              <a:t>hê om met DRIE punte vorendag te kom om daardie opinie te ondersteun (d.w.s. drie redes wat die opinie ondersteun wat aan jou groep toegeken is). </a:t>
            </a:r>
          </a:p>
          <a:p>
            <a:pPr marL="455930" lvl="0" indent="0" algn="l" rtl="0">
              <a:lnSpc>
                <a:spcPct val="115000"/>
              </a:lnSpc>
              <a:spcBef>
                <a:spcPts val="0"/>
              </a:spcBef>
              <a:spcAft>
                <a:spcPts val="0"/>
              </a:spcAft>
              <a:buSzPts val="1100"/>
              <a:buNone/>
            </a:pPr>
            <a:r>
              <a:rPr lang="af-ZA" sz="1800" i="1" dirty="0"/>
              <a:t>LET WEL: Alhoewel jy persoonlik nie hoef saam</a:t>
            </a:r>
            <a:r>
              <a:rPr lang="af-ZA" sz="1800" i="1" baseline="0" dirty="0"/>
              <a:t> te stem</a:t>
            </a:r>
            <a:r>
              <a:rPr lang="af-ZA" sz="1800" i="1" dirty="0"/>
              <a:t> met die mening wat aan jou groep toegeken is nie, probeer om buite</a:t>
            </a:r>
            <a:r>
              <a:rPr lang="af-ZA" sz="1800" i="1" baseline="0" dirty="0"/>
              <a:t> die boks</a:t>
            </a:r>
            <a:r>
              <a:rPr lang="af-ZA" sz="1800" i="1" dirty="0"/>
              <a:t> te dink en te oorweeg hoekom sekere mense daardie mening mag huldig</a:t>
            </a:r>
            <a:r>
              <a:rPr lang="af-ZA" sz="1800" dirty="0"/>
              <a:t>. </a:t>
            </a:r>
          </a:p>
          <a:p>
            <a:pPr marL="455930" lvl="0" indent="0" algn="l" rtl="0">
              <a:lnSpc>
                <a:spcPct val="115000"/>
              </a:lnSpc>
              <a:spcBef>
                <a:spcPts val="0"/>
              </a:spcBef>
              <a:spcAft>
                <a:spcPts val="0"/>
              </a:spcAft>
              <a:buSzPts val="1100"/>
              <a:buNone/>
            </a:pPr>
            <a:endParaRPr lang="af-ZA" sz="1800" dirty="0"/>
          </a:p>
          <a:p>
            <a:pPr marL="455930" lvl="0" indent="0" algn="l" rtl="0">
              <a:lnSpc>
                <a:spcPct val="115000"/>
              </a:lnSpc>
              <a:spcBef>
                <a:spcPts val="0"/>
              </a:spcBef>
              <a:spcAft>
                <a:spcPts val="0"/>
              </a:spcAft>
              <a:buSzPts val="1100"/>
              <a:buNone/>
            </a:pPr>
            <a:r>
              <a:rPr lang="af-ZA" sz="1800" dirty="0"/>
              <a:t>Wees voorbereid om terugvoer aan die klas te gee. Jou onderwyser sal in die klas rondloop en jou help met idees en voorstelle, so vra gerus vrae as jy sukkel om met punte vorendag te kom om die argument te ondersteun.</a:t>
            </a:r>
          </a:p>
          <a:p>
            <a:pPr marL="455930" lvl="0" indent="0" algn="l" rtl="0">
              <a:lnSpc>
                <a:spcPct val="115000"/>
              </a:lnSpc>
              <a:spcBef>
                <a:spcPts val="0"/>
              </a:spcBef>
              <a:spcAft>
                <a:spcPts val="0"/>
              </a:spcAft>
              <a:buSzPts val="1100"/>
              <a:buNone/>
            </a:pPr>
            <a:endParaRPr lang="af-ZA" sz="1800" dirty="0"/>
          </a:p>
          <a:p>
            <a:pPr marL="45593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Laat 10min toe vir leerders om </a:t>
            </a:r>
            <a:r>
              <a:rPr lang="af-ZA" sz="1800" b="1" i="1" dirty="0">
                <a:effectLst/>
                <a:latin typeface="Calibri" panose="020F0502020204030204" pitchFamily="34" charset="0"/>
                <a:ea typeface="Times New Roman" panose="02020603050405020304" pitchFamily="18" charset="0"/>
              </a:rPr>
              <a:t>Aktiwiteit 1-vrae</a:t>
            </a:r>
            <a:r>
              <a:rPr lang="af-ZA" sz="1800" dirty="0">
                <a:effectLst/>
                <a:latin typeface="Calibri" panose="020F0502020204030204" pitchFamily="34" charset="0"/>
                <a:ea typeface="Times New Roman" panose="02020603050405020304" pitchFamily="18" charset="0"/>
              </a:rPr>
              <a:t> as 'n groep te beantwoord en 5min vir klasbespreking toe.</a:t>
            </a:r>
            <a:endParaRPr lang="en-US" sz="1800" dirty="0">
              <a:effectLst/>
              <a:latin typeface="Times New Roman" panose="02020603050405020304" pitchFamily="18" charset="0"/>
              <a:ea typeface="Times New Roman" panose="02020603050405020304" pitchFamily="18" charset="0"/>
            </a:endParaRPr>
          </a:p>
          <a:p>
            <a:pPr marL="455930" lvl="0" indent="0" algn="l" rtl="0">
              <a:lnSpc>
                <a:spcPct val="115000"/>
              </a:lnSpc>
              <a:spcBef>
                <a:spcPts val="0"/>
              </a:spcBef>
              <a:spcAft>
                <a:spcPts val="0"/>
              </a:spcAft>
              <a:buSzPts val="1100"/>
              <a:buNone/>
            </a:pPr>
            <a:endParaRPr dirty="0"/>
          </a:p>
        </p:txBody>
      </p:sp>
    </p:spTree>
    <p:extLst>
      <p:ext uri="{BB962C8B-B14F-4D97-AF65-F5344CB8AC3E}">
        <p14:creationId xmlns:p14="http://schemas.microsoft.com/office/powerpoint/2010/main" val="166799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07000"/>
              </a:lnSpc>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Dit is belangrik om die media krities te ontleed om hul balans en regverdigheid in verslagdoening te evalueer. Let op die keuse van inhoud; bronne wat gebruik word; tipes stories; vlak van kommersiële inhoud; sensasionalisme; belangstelling; oordrywing; akkuraatheid ten opsigte van diskriminasie. </a:t>
            </a:r>
            <a:endParaRPr lang="en-US" sz="1800" b="0" dirty="0">
              <a:effectLst/>
              <a:latin typeface="Times New Roman" panose="02020603050405020304" pitchFamily="18" charset="0"/>
              <a:ea typeface="Times New Roman" panose="02020603050405020304" pitchFamily="18" charset="0"/>
            </a:endParaRPr>
          </a:p>
          <a:p>
            <a:pPr marL="0" lvl="0" indent="0">
              <a:lnSpc>
                <a:spcPct val="107000"/>
              </a:lnSpc>
              <a:buFont typeface="Symbol" panose="05050102010706020507" pitchFamily="18" charset="2"/>
              <a:buNone/>
            </a:pPr>
            <a:r>
              <a:rPr lang="en-ZA" sz="1800" b="1" dirty="0">
                <a:effectLst/>
                <a:latin typeface="Calibri" panose="020F0502020204030204" pitchFamily="34" charset="0"/>
                <a:ea typeface="Calibri" panose="020F0502020204030204" pitchFamily="34" charset="0"/>
              </a:rPr>
              <a:t> </a:t>
            </a:r>
            <a:endParaRPr lang="en-US" sz="1800" b="1" dirty="0">
              <a:effectLst/>
              <a:latin typeface="Times New Roman" panose="02020603050405020304" pitchFamily="18" charset="0"/>
              <a:ea typeface="Calibri" panose="020F0502020204030204" pitchFamily="34" charset="0"/>
            </a:endParaRPr>
          </a:p>
          <a:p>
            <a:pPr marL="0" lvl="0" indent="0">
              <a:lnSpc>
                <a:spcPct val="107000"/>
              </a:lnSpc>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VERDUIDELIK: </a:t>
            </a:r>
            <a:r>
              <a:rPr lang="af-ZA" sz="1800" b="1" dirty="0">
                <a:effectLst/>
                <a:latin typeface="Calibri" panose="020F0502020204030204" pitchFamily="34" charset="0"/>
                <a:ea typeface="Times New Roman" panose="02020603050405020304" pitchFamily="18" charset="0"/>
              </a:rPr>
              <a:t>Sensasionalisme:</a:t>
            </a:r>
            <a:r>
              <a:rPr lang="af-ZA" sz="1800" dirty="0">
                <a:effectLst/>
                <a:latin typeface="Calibri" panose="020F0502020204030204" pitchFamily="34" charset="0"/>
                <a:ea typeface="Times New Roman" panose="02020603050405020304" pitchFamily="18" charset="0"/>
              </a:rPr>
              <a:t> (veral in die joernalistiek) die aanbieding van stories op 'n manier wat bedoel is om openbare belangstelling of opwinding uit te lok, ten koste van akkuraatheid.</a:t>
            </a:r>
            <a:endParaRPr dirty="0"/>
          </a:p>
        </p:txBody>
      </p:sp>
    </p:spTree>
    <p:extLst>
      <p:ext uri="{BB962C8B-B14F-4D97-AF65-F5344CB8AC3E}">
        <p14:creationId xmlns:p14="http://schemas.microsoft.com/office/powerpoint/2010/main" val="53641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af-ZA" sz="1800" dirty="0">
                <a:effectLst/>
                <a:latin typeface="Calibri" panose="020F0502020204030204" pitchFamily="34" charset="0"/>
                <a:ea typeface="Times New Roman" panose="02020603050405020304" pitchFamily="18" charset="0"/>
              </a:rPr>
              <a:t>Lees deur die vryheid van spraak en beperkings daarvan. Dit is belangrik dat jy verstaan dat daar beperkings is ten opsigte van wat jy op sosiale media kan plaas.</a:t>
            </a:r>
            <a:endParaRPr lang="en-US" dirty="0"/>
          </a:p>
        </p:txBody>
      </p:sp>
    </p:spTree>
    <p:extLst>
      <p:ext uri="{BB962C8B-B14F-4D97-AF65-F5344CB8AC3E}">
        <p14:creationId xmlns:p14="http://schemas.microsoft.com/office/powerpoint/2010/main" val="365320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6565" indent="0">
              <a:lnSpc>
                <a:spcPct val="115000"/>
              </a:lnSpc>
              <a:spcAft>
                <a:spcPts val="1000"/>
              </a:spcAft>
              <a:buNone/>
            </a:pPr>
            <a:r>
              <a:rPr lang="af-ZA" sz="1800" dirty="0"/>
              <a:t>Lees, in dieselfde groepe as Les 3, deur die uittreksel van </a:t>
            </a:r>
            <a:r>
              <a:rPr lang="af-ZA" sz="1800" b="1" i="1" u="sng" dirty="0"/>
              <a:t>Les 3– Artikel </a:t>
            </a:r>
            <a:r>
              <a:rPr lang="af-ZA" sz="1800" dirty="0"/>
              <a:t>oor Alexi McCammond (volle artikel in </a:t>
            </a:r>
            <a:r>
              <a:rPr lang="af-ZA" sz="1800" b="1" i="1" dirty="0"/>
              <a:t>Les 5 - Werkkaart, Aktiwiteit 3</a:t>
            </a:r>
            <a:r>
              <a:rPr lang="af-ZA" sz="1800" dirty="0"/>
              <a:t>). Bespreek die volgende deur die konsep van beperkings van vryheid</a:t>
            </a:r>
            <a:r>
              <a:rPr lang="af-ZA" sz="1800" baseline="0" dirty="0"/>
              <a:t> van spraak</a:t>
            </a:r>
            <a:r>
              <a:rPr lang="af-ZA" sz="1800" dirty="0"/>
              <a:t> te gebruik om jou redenasie te regverdig: </a:t>
            </a:r>
          </a:p>
          <a:p>
            <a:pPr marL="456565" indent="0">
              <a:lnSpc>
                <a:spcPct val="115000"/>
              </a:lnSpc>
              <a:spcAft>
                <a:spcPts val="1000"/>
              </a:spcAft>
              <a:buNone/>
            </a:pPr>
            <a:endParaRPr lang="af-ZA" sz="1800" dirty="0"/>
          </a:p>
          <a:p>
            <a:pPr marL="456565" indent="0">
              <a:lnSpc>
                <a:spcPct val="115000"/>
              </a:lnSpc>
              <a:spcAft>
                <a:spcPts val="1000"/>
              </a:spcAft>
              <a:buNone/>
            </a:pPr>
            <a:r>
              <a:rPr lang="af-ZA" sz="1800" i="1" dirty="0"/>
              <a:t>Bespreek, in julle groepe, of julle voel dat Alexi McCammond in hierdie situasie onregverdig of regverdig behandel is? </a:t>
            </a:r>
            <a:r>
              <a:rPr lang="af-ZA" sz="1800" dirty="0"/>
              <a:t>Oorweeg die vryheid van spraak en beperkings daarvan in jou bespreking. Wees voorbereid om terugvoer oor jou menings aan die res van die klas te gee.</a:t>
            </a:r>
            <a:endParaRPr lang="en-Z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927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r>
              <a:rPr lang="af-ZA" sz="1800" dirty="0"/>
              <a:t>Gebruik </a:t>
            </a:r>
            <a:r>
              <a:rPr lang="af-ZA" sz="1800" b="1" i="1" u="sng" dirty="0"/>
              <a:t>Les</a:t>
            </a:r>
            <a:r>
              <a:rPr lang="af-ZA" sz="1800" b="1" i="1" u="sng" baseline="0" dirty="0"/>
              <a:t> 5 – Werkkaart </a:t>
            </a:r>
            <a:r>
              <a:rPr lang="af-ZA" sz="1800" b="1" i="1" u="sng" dirty="0"/>
              <a:t>Aktiwiteit 4</a:t>
            </a:r>
            <a:r>
              <a:rPr lang="af-ZA" sz="1800" b="1" i="1" u="none" dirty="0"/>
              <a:t> </a:t>
            </a:r>
            <a:r>
              <a:rPr lang="af-ZA" sz="1800" dirty="0"/>
              <a:t>om jou begrip van die inhoud wat vandag gedek is, te assesseer. </a:t>
            </a:r>
          </a:p>
          <a:p>
            <a:pPr marL="0" lvl="0" indent="0" algn="l" rtl="0">
              <a:lnSpc>
                <a:spcPct val="115000"/>
              </a:lnSpc>
              <a:spcBef>
                <a:spcPts val="0"/>
              </a:spcBef>
              <a:spcAft>
                <a:spcPts val="0"/>
              </a:spcAft>
              <a:buSzPts val="1200"/>
              <a:buFont typeface="Noto Sans Symbols"/>
              <a:buNone/>
            </a:pPr>
            <a:r>
              <a:rPr lang="af-ZA" sz="1800" dirty="0"/>
              <a:t>Voltooi </a:t>
            </a:r>
            <a:r>
              <a:rPr lang="af-ZA" sz="1800" b="1" i="1" u="sng" dirty="0"/>
              <a:t>Aktiwiteit 4 </a:t>
            </a:r>
            <a:r>
              <a:rPr lang="af-ZA" sz="1800" dirty="0"/>
              <a:t>op jou eie (dit is 'n individuele aktiwiteit). </a:t>
            </a:r>
          </a:p>
          <a:p>
            <a:pPr marL="0" lvl="0" indent="0" algn="l" rtl="0">
              <a:lnSpc>
                <a:spcPct val="115000"/>
              </a:lnSpc>
              <a:spcBef>
                <a:spcPts val="0"/>
              </a:spcBef>
              <a:spcAft>
                <a:spcPts val="0"/>
              </a:spcAft>
              <a:buSzPts val="1200"/>
              <a:buFont typeface="Noto Sans Symbols"/>
              <a:buNone/>
            </a:pPr>
            <a:r>
              <a:rPr lang="af-ZA" sz="1800" dirty="0"/>
              <a:t>Antwoorde op die vrae sal voor die einde van die les as 'n klas bespreek word.</a:t>
            </a:r>
            <a:endParaRPr dirty="0"/>
          </a:p>
        </p:txBody>
      </p:sp>
    </p:spTree>
    <p:extLst>
      <p:ext uri="{BB962C8B-B14F-4D97-AF65-F5344CB8AC3E}">
        <p14:creationId xmlns:p14="http://schemas.microsoft.com/office/powerpoint/2010/main" val="225942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3"/>
        <p:cNvGrpSpPr/>
        <p:nvPr/>
      </p:nvGrpSpPr>
      <p:grpSpPr>
        <a:xfrm>
          <a:off x="0" y="0"/>
          <a:ext cx="0" cy="0"/>
          <a:chOff x="0" y="0"/>
          <a:chExt cx="0" cy="0"/>
        </a:xfrm>
      </p:grpSpPr>
      <p:sp>
        <p:nvSpPr>
          <p:cNvPr id="5" name="Google Shape;55;p1"/>
          <p:cNvSpPr txBox="1"/>
          <p:nvPr/>
        </p:nvSpPr>
        <p:spPr>
          <a:xfrm>
            <a:off x="1867200" y="1249470"/>
            <a:ext cx="5409600" cy="2644560"/>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Raleway"/>
              <a:ea typeface="Raleway"/>
              <a:cs typeface="Raleway"/>
              <a:sym typeface="Raleway"/>
            </a:endParaRPr>
          </a:p>
          <a:p>
            <a:pPr lvl="0" algn="ctr">
              <a:buSzPts val="2800"/>
            </a:pPr>
            <a:r>
              <a:rPr lang="nl-NL" sz="2400" dirty="0">
                <a:solidFill>
                  <a:srgbClr val="FFFFFF"/>
                </a:solidFill>
                <a:latin typeface="Raleway"/>
                <a:ea typeface="Raleway"/>
                <a:cs typeface="Raleway"/>
                <a:sym typeface="Raleway"/>
              </a:rPr>
              <a:t>DEMOKRASIE EN MENSEREGTE</a:t>
            </a:r>
          </a:p>
          <a:p>
            <a:pPr lvl="0" algn="ctr">
              <a:buSzPts val="2800"/>
            </a:pPr>
            <a:endParaRPr lang="nl-NL" sz="2400" dirty="0">
              <a:solidFill>
                <a:srgbClr val="FFFFFF"/>
              </a:solidFill>
              <a:latin typeface="Raleway"/>
              <a:ea typeface="Raleway"/>
              <a:cs typeface="Raleway"/>
              <a:sym typeface="Raleway"/>
            </a:endParaRPr>
          </a:p>
          <a:p>
            <a:pPr lvl="0" algn="ctr">
              <a:buSzPts val="2500"/>
            </a:pPr>
            <a:r>
              <a:rPr lang="nl-NL" sz="2400" dirty="0">
                <a:solidFill>
                  <a:srgbClr val="FFFFFF"/>
                </a:solidFill>
                <a:latin typeface="Raleway"/>
                <a:ea typeface="Raleway"/>
                <a:cs typeface="Raleway"/>
                <a:sym typeface="Raleway"/>
              </a:rPr>
              <a:t>GRAAD 12 </a:t>
            </a:r>
          </a:p>
          <a:p>
            <a:pPr lvl="0" algn="ctr">
              <a:buSzPts val="2500"/>
            </a:pPr>
            <a:endParaRPr lang="nl-NL" sz="2400" dirty="0">
              <a:solidFill>
                <a:srgbClr val="FFFFFF"/>
              </a:solidFill>
              <a:latin typeface="Raleway"/>
              <a:ea typeface="Raleway"/>
              <a:cs typeface="Raleway"/>
              <a:sym typeface="Raleway"/>
            </a:endParaRPr>
          </a:p>
          <a:p>
            <a:pPr lvl="0" algn="ctr">
              <a:buSzPts val="2500"/>
            </a:pPr>
            <a:r>
              <a:rPr lang="nl-NL" sz="2400" dirty="0">
                <a:solidFill>
                  <a:srgbClr val="FFFFFF"/>
                </a:solidFill>
                <a:latin typeface="Raleway"/>
                <a:ea typeface="Raleway"/>
                <a:cs typeface="Raleway"/>
                <a:sym typeface="Raleway"/>
              </a:rPr>
              <a:t>LES VYF</a:t>
            </a: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EAC9196C-F97A-35DB-CC1B-3853804EF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0"/>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68985" cy="5143500"/>
          </a:xfrm>
          <a:prstGeom prst="rect">
            <a:avLst/>
          </a:prstGeom>
        </p:spPr>
      </p:pic>
      <p:sp>
        <p:nvSpPr>
          <p:cNvPr id="64" name="Google Shape;64;p2"/>
          <p:cNvSpPr txBox="1"/>
          <p:nvPr/>
        </p:nvSpPr>
        <p:spPr>
          <a:xfrm>
            <a:off x="1295400" y="320759"/>
            <a:ext cx="6896100" cy="3831808"/>
          </a:xfrm>
          <a:prstGeom prst="rect">
            <a:avLst/>
          </a:prstGeom>
          <a:solidFill>
            <a:schemeClr val="accent1"/>
          </a:solidFill>
          <a:ln>
            <a:noFill/>
          </a:ln>
        </p:spPr>
        <p:txBody>
          <a:bodyPr spcFirstLastPara="1" wrap="square" lIns="68575" tIns="68575" rIns="68575" bIns="68575" anchor="t" anchorCtr="0">
            <a:spAutoFit/>
          </a:bodyPr>
          <a:lstStyle/>
          <a:p>
            <a:pPr lvl="0" algn="ctr">
              <a:buSzPts val="2000"/>
            </a:pPr>
            <a:r>
              <a:rPr lang="nl-NL" sz="2000" b="1" dirty="0">
                <a:solidFill>
                  <a:srgbClr val="FFFFFF"/>
                </a:solidFill>
                <a:latin typeface="Raleway"/>
                <a:ea typeface="Raleway"/>
                <a:cs typeface="Raleway"/>
                <a:sym typeface="Raleway"/>
              </a:rPr>
              <a:t>EVALUEER</a:t>
            </a:r>
          </a:p>
          <a:p>
            <a:pPr lvl="0" algn="ctr">
              <a:buSzPts val="2000"/>
            </a:pPr>
            <a:r>
              <a:rPr lang="nl-NL" sz="2000" b="1" dirty="0">
                <a:solidFill>
                  <a:schemeClr val="tx1">
                    <a:lumMod val="95000"/>
                    <a:lumOff val="5000"/>
                  </a:schemeClr>
                </a:solidFill>
                <a:latin typeface="Raleway"/>
                <a:ea typeface="Raleway"/>
                <a:cs typeface="Raleway"/>
                <a:sym typeface="Raleway"/>
              </a:rPr>
              <a:t>Beoordeel die waarde van iets ten opsigte van kriteria. Bied menings aan en verdedig dit deur uitsprake (positief en negatief) te maak oor inligting, geldigheid van idees of die kwaliteit van iets. </a:t>
            </a:r>
            <a:r>
              <a:rPr lang="nl-NL" sz="2000" b="1" dirty="0">
                <a:solidFill>
                  <a:srgbClr val="FFFFFF"/>
                </a:solidFill>
                <a:latin typeface="Raleway"/>
                <a:ea typeface="Raleway"/>
                <a:cs typeface="Raleway"/>
                <a:sym typeface="Raleway"/>
              </a:rPr>
              <a:t>
</a:t>
            </a:r>
            <a:endParaRPr sz="2000" b="0" i="0" u="none" strike="noStrike" cap="none" dirty="0">
              <a:solidFill>
                <a:srgbClr val="FFFFFF"/>
              </a:solidFill>
              <a:highlight>
                <a:srgbClr val="000000"/>
              </a:highlight>
              <a:latin typeface="Raleway"/>
              <a:ea typeface="Raleway"/>
              <a:cs typeface="Raleway"/>
              <a:sym typeface="Raleway"/>
            </a:endParaRPr>
          </a:p>
          <a:p>
            <a:pPr lvl="0" algn="ctr">
              <a:buSzPts val="2000"/>
            </a:pPr>
            <a:r>
              <a:rPr lang="nl-NL" sz="2000" b="1" dirty="0">
                <a:solidFill>
                  <a:schemeClr val="lt1"/>
                </a:solidFill>
                <a:latin typeface="Raleway"/>
                <a:ea typeface="Raleway"/>
                <a:cs typeface="Raleway"/>
                <a:sym typeface="Raleway"/>
              </a:rPr>
              <a:t>ANALISEER</a:t>
            </a:r>
          </a:p>
          <a:p>
            <a:pPr lvl="0" algn="ctr">
              <a:buSzPts val="2000"/>
            </a:pPr>
            <a:r>
              <a:rPr lang="nl-NL" sz="2000" b="1" dirty="0">
                <a:solidFill>
                  <a:schemeClr val="tx1">
                    <a:lumMod val="95000"/>
                    <a:lumOff val="5000"/>
                  </a:schemeClr>
                </a:solidFill>
                <a:latin typeface="Raleway"/>
                <a:ea typeface="Raleway"/>
                <a:cs typeface="Raleway"/>
                <a:sym typeface="Raleway"/>
              </a:rPr>
              <a:t>is 'n WERKWOORD wat van jou verwag om die vraag in afsonderlike dele op te deel en elke deel te bespreek, te ondersoek, te interpreteer, te verken en te ondersoek. Sê hoe elke deel belangrik is. Verduidelik hoe die dele gekoppel of verwant is.</a:t>
            </a:r>
            <a:endParaRPr sz="1800" b="0" i="0" u="none" strike="noStrike" cap="none" dirty="0">
              <a:solidFill>
                <a:schemeClr val="tx1">
                  <a:lumMod val="95000"/>
                  <a:lumOff val="5000"/>
                </a:schemeClr>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D0BCA455-4720-42B6-4768-831007C70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913"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6"/>
        <p:cNvGrpSpPr/>
        <p:nvPr/>
      </p:nvGrpSpPr>
      <p:grpSpPr>
        <a:xfrm>
          <a:off x="0" y="0"/>
          <a:ext cx="0" cy="0"/>
          <a:chOff x="0" y="0"/>
          <a:chExt cx="0" cy="0"/>
        </a:xfrm>
      </p:grpSpPr>
      <p:sp>
        <p:nvSpPr>
          <p:cNvPr id="2" name="Rectangle 1"/>
          <p:cNvSpPr>
            <a:spLocks noChangeArrowheads="1"/>
          </p:cNvSpPr>
          <p:nvPr/>
        </p:nvSpPr>
        <p:spPr bwMode="auto">
          <a:xfrm>
            <a:off x="3062774" y="383698"/>
            <a:ext cx="3018455" cy="713024"/>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f-ZA" altLang="en-US" sz="2400" b="1" i="0" u="none" strike="noStrike" cap="none" normalizeH="0" baseline="0" dirty="0">
                <a:ln>
                  <a:noFill/>
                </a:ln>
                <a:solidFill>
                  <a:schemeClr val="tx1"/>
                </a:solidFill>
                <a:effectLst/>
                <a:latin typeface="Raleway" panose="020B0604020202020204" charset="0"/>
              </a:rPr>
              <a:t>AKTIWITEIT 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f-ZA" altLang="en-US" sz="2400" b="1" i="0" u="none" strike="noStrike" cap="none" normalizeH="0" baseline="0" dirty="0">
                <a:ln>
                  <a:noFill/>
                </a:ln>
                <a:solidFill>
                  <a:schemeClr val="tx1"/>
                </a:solidFill>
                <a:effectLst/>
                <a:latin typeface="Raleway" panose="020B0604020202020204" charset="0"/>
              </a:rPr>
              <a:t>Opinie A </a:t>
            </a:r>
            <a:r>
              <a:rPr lang="af-ZA" altLang="en-US" sz="2400" b="1" dirty="0">
                <a:solidFill>
                  <a:schemeClr val="tx1"/>
                </a:solidFill>
                <a:latin typeface="Raleway" panose="020B0604020202020204" charset="0"/>
              </a:rPr>
              <a:t>vs</a:t>
            </a:r>
            <a:r>
              <a:rPr kumimoji="0" lang="af-ZA" altLang="en-US" sz="2400" b="1" i="0" u="none" strike="noStrike" cap="none" normalizeH="0" baseline="0" dirty="0">
                <a:ln>
                  <a:noFill/>
                </a:ln>
                <a:solidFill>
                  <a:schemeClr val="tx1"/>
                </a:solidFill>
                <a:effectLst/>
                <a:latin typeface="Raleway" panose="020B0604020202020204" charset="0"/>
              </a:rPr>
              <a:t> Opinie B </a:t>
            </a:r>
          </a:p>
        </p:txBody>
      </p:sp>
      <p:pic>
        <p:nvPicPr>
          <p:cNvPr id="3" name="Picture 2">
            <a:extLst>
              <a:ext uri="{FF2B5EF4-FFF2-40B4-BE49-F238E27FC236}">
                <a16:creationId xmlns:a16="http://schemas.microsoft.com/office/drawing/2014/main" id="{269CF4E9-02E7-7D75-97D0-1C46BC476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0"/>
        <p:cNvGrpSpPr/>
        <p:nvPr/>
      </p:nvGrpSpPr>
      <p:grpSpPr>
        <a:xfrm>
          <a:off x="0" y="0"/>
          <a:ext cx="0" cy="0"/>
          <a:chOff x="0" y="0"/>
          <a:chExt cx="0" cy="0"/>
        </a:xfrm>
      </p:grpSpPr>
      <p:sp>
        <p:nvSpPr>
          <p:cNvPr id="62" name="Google Shape;62;p2"/>
          <p:cNvSpPr txBox="1"/>
          <p:nvPr/>
        </p:nvSpPr>
        <p:spPr>
          <a:xfrm>
            <a:off x="1476600" y="940539"/>
            <a:ext cx="6190800" cy="2985423"/>
          </a:xfrm>
          <a:prstGeom prst="rect">
            <a:avLst/>
          </a:prstGeom>
          <a:solidFill>
            <a:srgbClr val="000000"/>
          </a:solidFill>
          <a:ln>
            <a:noFill/>
          </a:ln>
        </p:spPr>
        <p:txBody>
          <a:bodyPr spcFirstLastPara="1" wrap="square" lIns="68575" tIns="68575" rIns="68575" bIns="68575" anchor="t" anchorCtr="0">
            <a:spAutoFit/>
          </a:bodyPr>
          <a:lstStyle/>
          <a:p>
            <a:pPr lvl="0" algn="ctr">
              <a:buSzPts val="2000"/>
            </a:pPr>
            <a:r>
              <a:rPr lang="nl-NL" sz="2000" b="1" dirty="0">
                <a:solidFill>
                  <a:srgbClr val="FFFFFF"/>
                </a:solidFill>
                <a:latin typeface="Raleway"/>
                <a:ea typeface="Raleway"/>
                <a:cs typeface="Raleway"/>
                <a:sym typeface="Raleway"/>
              </a:rPr>
              <a:t>KRITIESE ONTLEDING VAN MEDIA EN VELDTOGTE</a:t>
            </a:r>
          </a:p>
          <a:p>
            <a:pPr lvl="0" algn="ctr">
              <a:buSzPts val="2000"/>
            </a:pPr>
            <a:endParaRPr lang="nl-NL" sz="2000" b="1" dirty="0">
              <a:solidFill>
                <a:srgbClr val="FFFFFF"/>
              </a:solidFill>
              <a:latin typeface="Raleway"/>
              <a:ea typeface="Raleway"/>
              <a:cs typeface="Raleway"/>
              <a:sym typeface="Raleway"/>
            </a:endParaRPr>
          </a:p>
          <a:p>
            <a:pPr marL="342900" lvl="0" indent="-279400">
              <a:buClr>
                <a:srgbClr val="FFFFFF"/>
              </a:buClr>
              <a:buSzPts val="2200"/>
              <a:buFont typeface="Raleway"/>
              <a:buChar char="•"/>
            </a:pPr>
            <a:r>
              <a:rPr lang="nl-NL" sz="2000" dirty="0">
                <a:solidFill>
                  <a:srgbClr val="FFFFFF"/>
                </a:solidFill>
                <a:latin typeface="Raleway"/>
                <a:ea typeface="Raleway"/>
                <a:cs typeface="Raleway"/>
                <a:sym typeface="Raleway"/>
              </a:rPr>
              <a:t>Dit is belangrik om die media krities te ontleed om hul balans en regverdigheid in verslaggewing te evalueer.</a:t>
            </a:r>
            <a:endParaRPr lang="en-US" sz="2000" dirty="0">
              <a:solidFill>
                <a:srgbClr val="FFFFFF"/>
              </a:solidFill>
              <a:latin typeface="Raleway"/>
              <a:ea typeface="Raleway"/>
              <a:cs typeface="Raleway"/>
              <a:sym typeface="Raleway"/>
            </a:endParaRPr>
          </a:p>
          <a:p>
            <a:pPr marL="342900" lvl="0" indent="-279400">
              <a:spcBef>
                <a:spcPts val="640"/>
              </a:spcBef>
              <a:buClr>
                <a:srgbClr val="FFFFFF"/>
              </a:buClr>
              <a:buSzPts val="2200"/>
              <a:buFont typeface="Raleway"/>
              <a:buChar char="•"/>
            </a:pPr>
            <a:r>
              <a:rPr lang="nl-NL" sz="2000" dirty="0">
                <a:solidFill>
                  <a:srgbClr val="FFFFFF"/>
                </a:solidFill>
                <a:latin typeface="Raleway"/>
                <a:ea typeface="Raleway"/>
                <a:cs typeface="Raleway"/>
                <a:sym typeface="Raleway"/>
              </a:rPr>
              <a:t>Let ook op: Inhoud, bronne wat gebruik word, tipes sensasie, gebruik van skokkende besonderhede, oordrywing en akkuraatheid.</a:t>
            </a:r>
            <a:endParaRPr sz="20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3E70531C-5743-438E-BE22-BB788C4EE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9C14B0-5003-423E-B7B1-7726B13A3924}"/>
              </a:ext>
            </a:extLst>
          </p:cNvPr>
          <p:cNvSpPr/>
          <p:nvPr/>
        </p:nvSpPr>
        <p:spPr>
          <a:xfrm>
            <a:off x="818198" y="473724"/>
            <a:ext cx="7970806" cy="4191212"/>
          </a:xfrm>
          <a:prstGeom prst="rect">
            <a:avLst/>
          </a:prstGeom>
          <a:solidFill>
            <a:schemeClr val="bg1">
              <a:lumMod val="75000"/>
            </a:schemeClr>
          </a:solidFill>
        </p:spPr>
        <p:txBody>
          <a:bodyPr wrap="square">
            <a:spAutoFit/>
          </a:bodyPr>
          <a:lstStyle/>
          <a:p>
            <a:pPr marL="0" lvl="0" indent="0" algn="ctr" rtl="0">
              <a:spcBef>
                <a:spcPts val="0"/>
              </a:spcBef>
              <a:spcAft>
                <a:spcPts val="0"/>
              </a:spcAft>
              <a:buNone/>
            </a:pPr>
            <a:r>
              <a:rPr lang="en-US" sz="1800" b="1" dirty="0">
                <a:latin typeface="Arial" panose="020B0604020202020204" pitchFamily="34" charset="0"/>
                <a:ea typeface="Arial" panose="020B0604020202020204" pitchFamily="34" charset="0"/>
              </a:rPr>
              <a:t>             </a:t>
            </a:r>
            <a:br>
              <a:rPr lang="en-US" sz="1800" b="1" dirty="0">
                <a:latin typeface="Arial" panose="020B0604020202020204" pitchFamily="34" charset="0"/>
                <a:ea typeface="Arial" panose="020B0604020202020204" pitchFamily="34" charset="0"/>
              </a:rPr>
            </a:br>
            <a:r>
              <a:rPr lang="en-US" sz="1800" b="1" dirty="0">
                <a:solidFill>
                  <a:schemeClr val="lt1"/>
                </a:solidFill>
                <a:highlight>
                  <a:schemeClr val="dk1"/>
                </a:highlight>
                <a:latin typeface="Raleway" panose="020B0604020202020204" charset="0"/>
              </a:rPr>
              <a:t>VRYHEID VAN </a:t>
            </a:r>
            <a:r>
              <a:rPr lang="en-US" sz="1800" b="1" dirty="0" err="1">
                <a:solidFill>
                  <a:schemeClr val="lt1"/>
                </a:solidFill>
                <a:highlight>
                  <a:schemeClr val="dk1"/>
                </a:highlight>
                <a:latin typeface="Raleway" panose="020B0604020202020204" charset="0"/>
              </a:rPr>
              <a:t>SPRAAK</a:t>
            </a:r>
            <a:r>
              <a:rPr lang="en-US" sz="1800" b="1" dirty="0">
                <a:solidFill>
                  <a:schemeClr val="lt1"/>
                </a:solidFill>
                <a:highlight>
                  <a:schemeClr val="dk1"/>
                </a:highlight>
                <a:latin typeface="Raleway" panose="020B0604020202020204" charset="0"/>
              </a:rPr>
              <a:t> </a:t>
            </a:r>
            <a:r>
              <a:rPr lang="en-US" sz="1800" b="1" dirty="0" err="1">
                <a:solidFill>
                  <a:schemeClr val="lt1"/>
                </a:solidFill>
                <a:highlight>
                  <a:schemeClr val="dk1"/>
                </a:highlight>
                <a:latin typeface="Raleway" panose="020B0604020202020204" charset="0"/>
              </a:rPr>
              <a:t>en</a:t>
            </a:r>
            <a:r>
              <a:rPr lang="en-US" sz="1800" b="1" dirty="0">
                <a:solidFill>
                  <a:schemeClr val="lt1"/>
                </a:solidFill>
                <a:highlight>
                  <a:schemeClr val="dk1"/>
                </a:highlight>
                <a:latin typeface="Raleway" panose="020B0604020202020204" charset="0"/>
              </a:rPr>
              <a:t> die </a:t>
            </a:r>
            <a:r>
              <a:rPr lang="en-US" sz="1800" b="1" dirty="0" err="1">
                <a:solidFill>
                  <a:schemeClr val="lt1"/>
                </a:solidFill>
                <a:highlight>
                  <a:schemeClr val="dk1"/>
                </a:highlight>
                <a:latin typeface="Raleway" panose="020B0604020202020204" charset="0"/>
              </a:rPr>
              <a:t>beperkings</a:t>
            </a:r>
            <a:r>
              <a:rPr lang="en-US" sz="1800" b="1" dirty="0">
                <a:solidFill>
                  <a:schemeClr val="lt1"/>
                </a:solidFill>
                <a:highlight>
                  <a:schemeClr val="dk1"/>
                </a:highlight>
                <a:latin typeface="Raleway" panose="020B0604020202020204" charset="0"/>
              </a:rPr>
              <a:t> </a:t>
            </a:r>
            <a:r>
              <a:rPr lang="en-US" sz="1800" b="1" dirty="0" err="1">
                <a:solidFill>
                  <a:schemeClr val="lt1"/>
                </a:solidFill>
                <a:highlight>
                  <a:schemeClr val="dk1"/>
                </a:highlight>
                <a:latin typeface="Raleway" panose="020B0604020202020204" charset="0"/>
              </a:rPr>
              <a:t>daarvan</a:t>
            </a:r>
            <a:endParaRPr lang="en-US" sz="1800" b="1" dirty="0">
              <a:latin typeface="Arial" panose="020B0604020202020204" pitchFamily="34" charset="0"/>
              <a:ea typeface="Arial" panose="020B0604020202020204" pitchFamily="34" charset="0"/>
            </a:endParaRPr>
          </a:p>
          <a:p>
            <a:pPr>
              <a:spcBef>
                <a:spcPts val="50"/>
              </a:spcBef>
            </a:pPr>
            <a:r>
              <a:rPr lang="en-US" sz="2400" b="1" dirty="0">
                <a:latin typeface="Arial" panose="020B0604020202020204" pitchFamily="34" charset="0"/>
                <a:ea typeface="Arial" panose="020B0604020202020204" pitchFamily="34" charset="0"/>
              </a:rPr>
              <a:t> </a:t>
            </a:r>
            <a:endParaRPr lang="en-US" sz="2400" dirty="0">
              <a:latin typeface="Arial" panose="020B0604020202020204" pitchFamily="34" charset="0"/>
              <a:ea typeface="Arial" panose="020B0604020202020204" pitchFamily="34" charset="0"/>
            </a:endParaRPr>
          </a:p>
          <a:p>
            <a:pPr lvl="0">
              <a:lnSpc>
                <a:spcPct val="115000"/>
              </a:lnSpc>
            </a:pPr>
            <a:r>
              <a:rPr lang="af-ZA" sz="2000" b="1" dirty="0">
                <a:effectLst/>
                <a:latin typeface="Calibri" panose="020F0502020204030204" pitchFamily="34" charset="0"/>
                <a:ea typeface="Arial" panose="020B0604020202020204" pitchFamily="34" charset="0"/>
              </a:rPr>
              <a:t>Jy mag jou idees en menings vrylik kan uitdruk deur middel van gesproke, geskrewe en ander vorme van kommunikasie.</a:t>
            </a:r>
            <a:r>
              <a:rPr lang="en-US" sz="2000" b="1" dirty="0">
                <a:latin typeface="Arial" panose="020B0604020202020204" pitchFamily="34" charset="0"/>
                <a:ea typeface="Arial" panose="020B0604020202020204" pitchFamily="34" charset="0"/>
              </a:rPr>
              <a:t> </a:t>
            </a:r>
            <a:r>
              <a:rPr lang="af-ZA" sz="2000" b="1" dirty="0">
                <a:effectLst/>
                <a:latin typeface="Calibri" panose="020F0502020204030204" pitchFamily="34" charset="0"/>
                <a:ea typeface="Arial" panose="020B0604020202020204" pitchFamily="34" charset="0"/>
              </a:rPr>
              <a:t>Dit is ‘n basiese reg in 'n demokrasie.</a:t>
            </a:r>
          </a:p>
          <a:p>
            <a:pPr lvl="0">
              <a:lnSpc>
                <a:spcPct val="115000"/>
              </a:lnSpc>
            </a:pPr>
            <a:endParaRPr lang="en-US" sz="2000" dirty="0">
              <a:latin typeface="Arial" panose="020B0604020202020204" pitchFamily="34" charset="0"/>
              <a:ea typeface="Arial" panose="020B0604020202020204" pitchFamily="34" charset="0"/>
            </a:endParaRPr>
          </a:p>
          <a:p>
            <a:pPr lvl="0">
              <a:lnSpc>
                <a:spcPct val="115000"/>
              </a:lnSpc>
            </a:pPr>
            <a:r>
              <a:rPr lang="af-ZA" sz="2000" b="1" dirty="0">
                <a:effectLst/>
                <a:latin typeface="Calibri" panose="020F0502020204030204" pitchFamily="34" charset="0"/>
                <a:ea typeface="Arial" panose="020B0604020202020204" pitchFamily="34" charset="0"/>
              </a:rPr>
              <a:t>MAAR daar is beperkings en grense tot hierdie VRYHEID.</a:t>
            </a:r>
            <a:endParaRPr lang="en-US" sz="2000" b="1" dirty="0">
              <a:effectLst/>
              <a:latin typeface="Arial" panose="020B0604020202020204" pitchFamily="34" charset="0"/>
              <a:ea typeface="Arial" panose="020B0604020202020204" pitchFamily="34" charset="0"/>
            </a:endParaRPr>
          </a:p>
          <a:p>
            <a:pPr lvl="0">
              <a:lnSpc>
                <a:spcPct val="115000"/>
              </a:lnSpc>
            </a:pPr>
            <a:endParaRPr lang="af-ZA" sz="2000" dirty="0">
              <a:effectLst/>
              <a:latin typeface="Calibri" panose="020F0502020204030204" pitchFamily="34" charset="0"/>
              <a:ea typeface="Arial" panose="020B0604020202020204" pitchFamily="34" charset="0"/>
            </a:endParaRPr>
          </a:p>
          <a:p>
            <a:pPr lvl="0">
              <a:lnSpc>
                <a:spcPct val="115000"/>
              </a:lnSpc>
            </a:pPr>
            <a:r>
              <a:rPr lang="af-ZA" sz="2000" dirty="0">
                <a:effectLst/>
                <a:latin typeface="Calibri" panose="020F0502020204030204" pitchFamily="34" charset="0"/>
                <a:ea typeface="Arial" panose="020B0604020202020204" pitchFamily="34" charset="0"/>
              </a:rPr>
              <a:t>Vryheid van spraak is van toepassing op almal, insluitend individue en die media.</a:t>
            </a:r>
            <a:r>
              <a:rPr lang="af-ZA" sz="2000" dirty="0">
                <a:latin typeface="Calibri" panose="020F0502020204030204" pitchFamily="34" charset="0"/>
                <a:ea typeface="Arial" panose="020B0604020202020204" pitchFamily="34" charset="0"/>
              </a:rPr>
              <a:t> </a:t>
            </a:r>
            <a:r>
              <a:rPr lang="af-ZA" sz="2000" b="1" dirty="0">
                <a:effectLst/>
                <a:latin typeface="Calibri" panose="020F0502020204030204" pitchFamily="34" charset="0"/>
                <a:ea typeface="Arial" panose="020B0604020202020204" pitchFamily="34" charset="0"/>
              </a:rPr>
              <a:t>Mense mag nie standpunte uitspreek wat ander se regte skend nie</a:t>
            </a:r>
            <a:r>
              <a:rPr lang="af-ZA" sz="2000" dirty="0">
                <a:effectLst/>
                <a:latin typeface="Calibri" panose="020F0502020204030204" pitchFamily="34"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p:txBody>
      </p:sp>
      <p:pic>
        <p:nvPicPr>
          <p:cNvPr id="5" name="Graphic 4" descr="Marketing">
            <a:extLst>
              <a:ext uri="{FF2B5EF4-FFF2-40B4-BE49-F238E27FC236}">
                <a16:creationId xmlns:a16="http://schemas.microsoft.com/office/drawing/2014/main" id="{DB1B2B78-C613-4F34-9E31-368AC8CA400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18055" y="473724"/>
            <a:ext cx="914400" cy="914400"/>
          </a:xfrm>
          <a:prstGeom prst="rect">
            <a:avLst/>
          </a:prstGeom>
        </p:spPr>
      </p:pic>
      <p:pic>
        <p:nvPicPr>
          <p:cNvPr id="3" name="Picture 2">
            <a:extLst>
              <a:ext uri="{FF2B5EF4-FFF2-40B4-BE49-F238E27FC236}">
                <a16:creationId xmlns:a16="http://schemas.microsoft.com/office/drawing/2014/main" id="{F086D271-A1EE-7CEB-77A0-C29B69AFA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88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FE7B4B-7F6D-49A5-B08D-0D99FD1628D5}"/>
              </a:ext>
            </a:extLst>
          </p:cNvPr>
          <p:cNvSpPr txBox="1"/>
          <p:nvPr/>
        </p:nvSpPr>
        <p:spPr>
          <a:xfrm>
            <a:off x="4320209" y="794046"/>
            <a:ext cx="4667937" cy="830997"/>
          </a:xfrm>
          <a:prstGeom prst="rect">
            <a:avLst/>
          </a:prstGeom>
          <a:solidFill>
            <a:schemeClr val="tx1"/>
          </a:solidFill>
        </p:spPr>
        <p:txBody>
          <a:bodyPr wrap="square">
            <a:spAutoFit/>
          </a:bodyPr>
          <a:lstStyle/>
          <a:p>
            <a:pPr marL="0" lvl="0" indent="0" algn="ctr" rtl="0">
              <a:spcBef>
                <a:spcPts val="0"/>
              </a:spcBef>
              <a:spcAft>
                <a:spcPts val="0"/>
              </a:spcAft>
              <a:buNone/>
            </a:pPr>
            <a:r>
              <a:rPr lang="en-US" sz="2400" b="1" dirty="0">
                <a:solidFill>
                  <a:schemeClr val="lt1"/>
                </a:solidFill>
                <a:highlight>
                  <a:schemeClr val="dk1"/>
                </a:highlight>
                <a:latin typeface="Raleway" panose="020B0604020202020204" charset="0"/>
              </a:rPr>
              <a:t>VRYHEID VAN SPRAAK </a:t>
            </a:r>
          </a:p>
          <a:p>
            <a:pPr marL="0" lvl="0" indent="0" algn="ctr" rtl="0">
              <a:spcBef>
                <a:spcPts val="0"/>
              </a:spcBef>
              <a:spcAft>
                <a:spcPts val="0"/>
              </a:spcAft>
              <a:buNone/>
            </a:pPr>
            <a:r>
              <a:rPr lang="en-US" sz="2400" b="1" dirty="0" err="1">
                <a:solidFill>
                  <a:schemeClr val="lt1"/>
                </a:solidFill>
                <a:highlight>
                  <a:schemeClr val="dk1"/>
                </a:highlight>
                <a:latin typeface="Raleway" panose="020B0604020202020204" charset="0"/>
              </a:rPr>
              <a:t>en</a:t>
            </a:r>
            <a:r>
              <a:rPr lang="en-US" sz="2400" b="1" dirty="0">
                <a:solidFill>
                  <a:schemeClr val="lt1"/>
                </a:solidFill>
                <a:highlight>
                  <a:schemeClr val="dk1"/>
                </a:highlight>
                <a:latin typeface="Raleway" panose="020B0604020202020204" charset="0"/>
              </a:rPr>
              <a:t> die </a:t>
            </a:r>
            <a:r>
              <a:rPr lang="en-US" sz="2400" b="1" dirty="0" err="1">
                <a:solidFill>
                  <a:schemeClr val="lt1"/>
                </a:solidFill>
                <a:highlight>
                  <a:schemeClr val="dk1"/>
                </a:highlight>
                <a:latin typeface="Raleway" panose="020B0604020202020204" charset="0"/>
              </a:rPr>
              <a:t>beperkings</a:t>
            </a:r>
            <a:r>
              <a:rPr lang="en-US" sz="2400" b="1" dirty="0">
                <a:solidFill>
                  <a:schemeClr val="lt1"/>
                </a:solidFill>
                <a:highlight>
                  <a:schemeClr val="dk1"/>
                </a:highlight>
                <a:latin typeface="Raleway" panose="020B0604020202020204" charset="0"/>
              </a:rPr>
              <a:t> </a:t>
            </a:r>
            <a:r>
              <a:rPr lang="en-US" sz="2400" b="1" dirty="0" err="1">
                <a:solidFill>
                  <a:schemeClr val="lt1"/>
                </a:solidFill>
                <a:highlight>
                  <a:schemeClr val="dk1"/>
                </a:highlight>
                <a:latin typeface="Raleway" panose="020B0604020202020204" charset="0"/>
              </a:rPr>
              <a:t>daarvan</a:t>
            </a:r>
            <a:endParaRPr lang="en-US" sz="2400" b="1" dirty="0">
              <a:solidFill>
                <a:schemeClr val="lt1"/>
              </a:solidFill>
              <a:highlight>
                <a:schemeClr val="dk1"/>
              </a:highlight>
              <a:latin typeface="Raleway" panose="020B0604020202020204" charset="0"/>
            </a:endParaRPr>
          </a:p>
        </p:txBody>
      </p:sp>
      <p:sp>
        <p:nvSpPr>
          <p:cNvPr id="8" name="TextBox 7">
            <a:extLst>
              <a:ext uri="{FF2B5EF4-FFF2-40B4-BE49-F238E27FC236}">
                <a16:creationId xmlns:a16="http://schemas.microsoft.com/office/drawing/2014/main" id="{170DE92C-1F1E-4ED7-8D17-C7A7FADFB785}"/>
              </a:ext>
            </a:extLst>
          </p:cNvPr>
          <p:cNvSpPr txBox="1"/>
          <p:nvPr/>
        </p:nvSpPr>
        <p:spPr>
          <a:xfrm>
            <a:off x="4320208" y="1625043"/>
            <a:ext cx="4667937" cy="3139321"/>
          </a:xfrm>
          <a:prstGeom prst="rect">
            <a:avLst/>
          </a:prstGeom>
          <a:solidFill>
            <a:schemeClr val="tx1"/>
          </a:solidFill>
        </p:spPr>
        <p:txBody>
          <a:bodyPr wrap="square">
            <a:spAutoFit/>
          </a:bodyPr>
          <a:lstStyle/>
          <a:p>
            <a:pPr lvl="0" algn="ctr"/>
            <a:endParaRPr lang="nl-NL" sz="1800" dirty="0">
              <a:solidFill>
                <a:schemeClr val="lt1"/>
              </a:solidFill>
              <a:highlight>
                <a:schemeClr val="dk1"/>
              </a:highlight>
              <a:latin typeface="Raleway" panose="020B0604020202020204" charset="0"/>
            </a:endParaRPr>
          </a:p>
          <a:p>
            <a:pPr lvl="0" algn="ctr"/>
            <a:r>
              <a:rPr lang="nl-NL" sz="1800" dirty="0">
                <a:solidFill>
                  <a:schemeClr val="lt1"/>
                </a:solidFill>
                <a:highlight>
                  <a:schemeClr val="dk1"/>
                </a:highlight>
                <a:latin typeface="Raleway" panose="020B0604020202020204" charset="0"/>
              </a:rPr>
              <a:t>Artikel 16 van die Handves van Menseregte bevat die volgende</a:t>
            </a:r>
          </a:p>
          <a:p>
            <a:pPr lvl="0" algn="ctr"/>
            <a:r>
              <a:rPr lang="nl-NL" sz="1800" b="1" dirty="0">
                <a:solidFill>
                  <a:schemeClr val="lt1"/>
                </a:solidFill>
                <a:highlight>
                  <a:schemeClr val="dk1"/>
                </a:highlight>
                <a:latin typeface="Raleway" panose="020B0604020202020204" charset="0"/>
              </a:rPr>
              <a:t>beperkings op vryheid van spraak</a:t>
            </a:r>
            <a:r>
              <a:rPr lang="nl-NL" sz="1800" dirty="0">
                <a:solidFill>
                  <a:schemeClr val="lt1"/>
                </a:solidFill>
                <a:highlight>
                  <a:schemeClr val="dk1"/>
                </a:highlight>
                <a:latin typeface="Raleway" panose="020B0604020202020204" charset="0"/>
              </a:rPr>
              <a:t>:</a:t>
            </a:r>
          </a:p>
          <a:p>
            <a:pPr lvl="0" algn="ctr"/>
            <a:endParaRPr lang="nl-NL" sz="1800" dirty="0">
              <a:solidFill>
                <a:schemeClr val="lt1"/>
              </a:solidFill>
              <a:highlight>
                <a:schemeClr val="dk1"/>
              </a:highlight>
              <a:latin typeface="Raleway" panose="020B0604020202020204" charset="0"/>
            </a:endParaRPr>
          </a:p>
          <a:p>
            <a:pPr lvl="0" algn="ctr"/>
            <a:r>
              <a:rPr lang="nl-NL" sz="1800" dirty="0">
                <a:solidFill>
                  <a:schemeClr val="lt1"/>
                </a:solidFill>
                <a:highlight>
                  <a:schemeClr val="dk1"/>
                </a:highlight>
                <a:latin typeface="Raleway" panose="020B0604020202020204" charset="0"/>
              </a:rPr>
              <a:t>Die reg in Subartikel (1) strek nie tot </a:t>
            </a:r>
          </a:p>
          <a:p>
            <a:pPr lvl="0" algn="ctr"/>
            <a:r>
              <a:rPr lang="nl-NL" sz="1800" dirty="0">
                <a:solidFill>
                  <a:schemeClr val="lt1"/>
                </a:solidFill>
                <a:highlight>
                  <a:schemeClr val="dk1"/>
                </a:highlight>
                <a:latin typeface="Raleway" panose="020B0604020202020204" charset="0"/>
              </a:rPr>
              <a:t>propaganda vir oorlog; aanhitsing van dreigende geweld; of voorspraak van haat wat op ras, etnisiteit, geslag of godsdiens gebaseer is, en wat aanhitsing om skade aan te rig, regverdig nie.</a:t>
            </a:r>
            <a:endParaRPr lang="en-US" sz="1800" dirty="0">
              <a:solidFill>
                <a:schemeClr val="lt1"/>
              </a:solidFill>
              <a:highlight>
                <a:schemeClr val="dk1"/>
              </a:highlight>
              <a:latin typeface="Raleway" panose="020B0604020202020204" charset="0"/>
            </a:endParaRPr>
          </a:p>
        </p:txBody>
      </p:sp>
      <p:pic>
        <p:nvPicPr>
          <p:cNvPr id="4" name="Picture 3">
            <a:extLst>
              <a:ext uri="{FF2B5EF4-FFF2-40B4-BE49-F238E27FC236}">
                <a16:creationId xmlns:a16="http://schemas.microsoft.com/office/drawing/2014/main" id="{11D8BB39-9138-FC6B-FFB0-D70AA4CDE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40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0" y="-7598"/>
            <a:ext cx="9143999" cy="5158696"/>
          </a:xfrm>
          <a:prstGeom prst="rect">
            <a:avLst/>
          </a:prstGeom>
          <a:noFill/>
          <a:ln>
            <a:noFill/>
          </a:ln>
        </p:spPr>
      </p:pic>
      <p:sp>
        <p:nvSpPr>
          <p:cNvPr id="4" name="TextBox 3"/>
          <p:cNvSpPr txBox="1"/>
          <p:nvPr/>
        </p:nvSpPr>
        <p:spPr>
          <a:xfrm>
            <a:off x="894521" y="3737113"/>
            <a:ext cx="7354956" cy="523220"/>
          </a:xfrm>
          <a:prstGeom prst="rect">
            <a:avLst/>
          </a:prstGeom>
          <a:solidFill>
            <a:schemeClr val="tx1"/>
          </a:solidFill>
        </p:spPr>
        <p:txBody>
          <a:bodyPr wrap="square" rtlCol="0">
            <a:spAutoFit/>
          </a:bodyPr>
          <a:lstStyle/>
          <a:p>
            <a:pPr algn="ctr"/>
            <a:r>
              <a:rPr lang="en-ZA" sz="2800" b="1" dirty="0">
                <a:solidFill>
                  <a:schemeClr val="bg1"/>
                </a:solidFill>
                <a:latin typeface="Raleway" panose="020B0604020202020204" charset="0"/>
              </a:rPr>
              <a:t>INFORMELE ASSESSERINGSAKTIWITEIT</a:t>
            </a:r>
          </a:p>
        </p:txBody>
      </p:sp>
      <p:pic>
        <p:nvPicPr>
          <p:cNvPr id="2" name="Picture 1">
            <a:extLst>
              <a:ext uri="{FF2B5EF4-FFF2-40B4-BE49-F238E27FC236}">
                <a16:creationId xmlns:a16="http://schemas.microsoft.com/office/drawing/2014/main" id="{ED12622F-6ADD-D28D-CB82-0A6C96DA1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968</Words>
  <Application>Microsoft Office PowerPoint</Application>
  <PresentationFormat>On-screen Show (16:9)</PresentationFormat>
  <Paragraphs>60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Times New Roman</vt:lpstr>
      <vt:lpstr>Calibri</vt:lpstr>
      <vt:lpstr>Noto Sans Symbols</vt:lpstr>
      <vt:lpstr>Raleway</vt:lpstr>
      <vt:lpstr>Symbol</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Carsten Gertz</dc:creator>
  <cp:lastModifiedBy>Andrea Hufkie</cp:lastModifiedBy>
  <cp:revision>17</cp:revision>
  <dcterms:modified xsi:type="dcterms:W3CDTF">2023-04-10T16:49:07Z</dcterms:modified>
</cp:coreProperties>
</file>