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72" r:id="rId8"/>
    <p:sldId id="262" r:id="rId9"/>
    <p:sldId id="263" r:id="rId10"/>
    <p:sldId id="266"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itUV5HVOA/b4KycBvVCMGuDOoGw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rita Hanekom"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973" autoAdjust="0"/>
  </p:normalViewPr>
  <p:slideViewPr>
    <p:cSldViewPr snapToGrid="0">
      <p:cViewPr varScale="1">
        <p:scale>
          <a:sx n="66" d="100"/>
          <a:sy n="66" d="100"/>
        </p:scale>
        <p:origin x="22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g.co.za/tag/gender-based-violence/"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mg.co.za/tag/femicid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a:t>Slide 1: Intro- 2min</a:t>
            </a:r>
            <a:endParaRPr dirty="0"/>
          </a:p>
          <a:p>
            <a:pPr marL="0" lvl="0" indent="0" algn="l" rtl="0">
              <a:spcBef>
                <a:spcPts val="0"/>
              </a:spcBef>
              <a:spcAft>
                <a:spcPts val="0"/>
              </a:spcAft>
              <a:buNone/>
            </a:pPr>
            <a:endParaRPr dirty="0"/>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Welcome back to the last lesson in this series. We have worked through to develop a comprehensive understanding of gender-based violence in South Africa as well as around the world. Today our focus is on the solution. We will look at strategies that have been used to </a:t>
            </a:r>
            <a:r>
              <a:rPr lang="en-ZA" sz="1800" dirty="0">
                <a:solidFill>
                  <a:srgbClr val="595959"/>
                </a:solidFill>
                <a:effectLst/>
                <a:highlight>
                  <a:srgbClr val="FFFF00"/>
                </a:highlight>
                <a:latin typeface="Arial" panose="020B0604020202020204" pitchFamily="34" charset="0"/>
                <a:ea typeface="Arial" panose="020B0604020202020204" pitchFamily="34" charset="0"/>
              </a:rPr>
              <a:t>address the unequal power relations and power inequality between genders.</a:t>
            </a:r>
            <a:br>
              <a:rPr lang="en-ZA" sz="1800" dirty="0">
                <a:solidFill>
                  <a:srgbClr val="595959"/>
                </a:solidFill>
                <a:effectLst/>
                <a:highlight>
                  <a:srgbClr val="FFFF00"/>
                </a:highlight>
                <a:latin typeface="Arial" panose="020B0604020202020204" pitchFamily="34" charset="0"/>
                <a:ea typeface="Arial" panose="020B0604020202020204" pitchFamily="34" charset="0"/>
              </a:rPr>
            </a:br>
            <a:r>
              <a:rPr lang="en-ZA" sz="1800" dirty="0">
                <a:solidFill>
                  <a:srgbClr val="595959"/>
                </a:solidFill>
                <a:effectLst/>
                <a:latin typeface="Arial" panose="020B0604020202020204" pitchFamily="34" charset="0"/>
                <a:ea typeface="Arial" panose="020B0604020202020204" pitchFamily="34" charset="0"/>
              </a:rPr>
              <a:t>We will start by working through an article in the mail and guardian that contextualises the problem we face in South Africa right now and how it impacts every province.</a:t>
            </a:r>
            <a:endParaRPr lang="en-ZA"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For the full article: https://mg.co.za/news/2020-08-27-real-action-on-gender-based-violence-a-pipe-dream-as-women-die-every-day/ </a:t>
            </a:r>
            <a:endParaRPr lang="en-ZA"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Let’s get started!</a:t>
            </a:r>
            <a:endParaRPr lang="en-ZA" sz="1800" dirty="0">
              <a:solidFill>
                <a:srgbClr val="000000"/>
              </a:solidFill>
              <a:effectLst/>
              <a:latin typeface="Times New Roman" panose="02020603050405020304" pitchFamily="18" charset="0"/>
              <a:ea typeface="Times New Roman" panose="02020603050405020304"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Slide 10:</a:t>
            </a:r>
          </a:p>
          <a:p>
            <a:pPr marL="0" lvl="0" indent="0" algn="l" rtl="0">
              <a:spcBef>
                <a:spcPts val="0"/>
              </a:spcBef>
              <a:spcAft>
                <a:spcPts val="0"/>
              </a:spcAft>
              <a:buNone/>
            </a:pPr>
            <a:endParaRPr lang="en-US" dirty="0"/>
          </a:p>
          <a:p>
            <a:pPr marL="0" lvl="0" indent="0" fontAlgn="base">
              <a:buFont typeface="Symbol" panose="05050102010706020507" pitchFamily="18" charset="2"/>
              <a:buNone/>
            </a:pPr>
            <a:r>
              <a:rPr lang="en-US" sz="1200" u="none" strike="noStrike" dirty="0">
                <a:solidFill>
                  <a:srgbClr val="595959"/>
                </a:solidFill>
                <a:effectLst/>
                <a:highlight>
                  <a:srgbClr val="FFFFFF"/>
                </a:highlight>
                <a:latin typeface="Arial" panose="020B0604020202020204" pitchFamily="34" charset="0"/>
                <a:ea typeface="Times New Roman" panose="02020603050405020304" pitchFamily="18" charset="0"/>
              </a:rPr>
              <a:t>Allow 3min to take a moment to reflect on what they have learnt about themselves today.</a:t>
            </a:r>
            <a:br>
              <a:rPr lang="en-US" sz="1200" u="none" strike="noStrike" dirty="0">
                <a:solidFill>
                  <a:srgbClr val="595959"/>
                </a:solidFill>
                <a:effectLst/>
                <a:highlight>
                  <a:srgbClr val="FFFFFF"/>
                </a:highlight>
                <a:latin typeface="Arial" panose="020B0604020202020204" pitchFamily="34" charset="0"/>
                <a:ea typeface="Times New Roman" panose="02020603050405020304" pitchFamily="18" charset="0"/>
              </a:rPr>
            </a:br>
            <a:endParaRPr lang="en-US" sz="1200" u="none" strike="noStrike" dirty="0">
              <a:solidFill>
                <a:srgbClr val="595959"/>
              </a:solidFill>
              <a:effectLst/>
              <a:highlight>
                <a:srgbClr val="FFFFFF"/>
              </a:highlight>
              <a:latin typeface="Arial" panose="020B0604020202020204" pitchFamily="34" charset="0"/>
              <a:ea typeface="Times New Roman" panose="02020603050405020304" pitchFamily="18" charset="0"/>
            </a:endParaRPr>
          </a:p>
          <a:p>
            <a:pPr marL="0" lvl="0" indent="0" fontAlgn="base">
              <a:buFont typeface="Symbol" panose="05050102010706020507" pitchFamily="18" charset="2"/>
              <a:buNone/>
            </a:pPr>
            <a:r>
              <a:rPr lang="en-US" sz="1200" dirty="0">
                <a:solidFill>
                  <a:srgbClr val="595959"/>
                </a:solidFill>
                <a:effectLst/>
                <a:highlight>
                  <a:srgbClr val="FFFFFF"/>
                </a:highlight>
                <a:latin typeface="Arial" panose="020B0604020202020204" pitchFamily="34" charset="0"/>
                <a:ea typeface="Times New Roman" panose="02020603050405020304" pitchFamily="18" charset="0"/>
              </a:rPr>
              <a:t>Answer the following questions </a:t>
            </a:r>
            <a:r>
              <a:rPr lang="en-US" sz="1200" dirty="0">
                <a:solidFill>
                  <a:srgbClr val="404040"/>
                </a:solidFill>
                <a:effectLst/>
                <a:latin typeface="Arial" panose="020B0604020202020204" pitchFamily="34" charset="0"/>
                <a:ea typeface="Times New Roman" panose="02020603050405020304" pitchFamily="18" charset="0"/>
              </a:rPr>
              <a:t>in </a:t>
            </a:r>
            <a:r>
              <a:rPr lang="en-US" sz="1200" b="1" i="1" dirty="0">
                <a:solidFill>
                  <a:srgbClr val="404040"/>
                </a:solidFill>
                <a:effectLst/>
                <a:latin typeface="Arial" panose="020B0604020202020204" pitchFamily="34" charset="0"/>
                <a:ea typeface="Times New Roman" panose="02020603050405020304" pitchFamily="18" charset="0"/>
              </a:rPr>
              <a:t>Activity 3 </a:t>
            </a:r>
            <a:r>
              <a:rPr lang="en-US" sz="1200" dirty="0">
                <a:solidFill>
                  <a:srgbClr val="595959"/>
                </a:solidFill>
                <a:effectLst/>
                <a:latin typeface="Arial" panose="020B0604020202020204" pitchFamily="34" charset="0"/>
                <a:ea typeface="Arial" panose="020B0604020202020204" pitchFamily="34" charset="0"/>
              </a:rPr>
              <a:t>(</a:t>
            </a:r>
            <a:r>
              <a:rPr lang="en-US" sz="1200" b="1" i="1" u="sng" dirty="0">
                <a:solidFill>
                  <a:srgbClr val="595959"/>
                </a:solidFill>
                <a:effectLst/>
                <a:latin typeface="Arial" panose="020B0604020202020204" pitchFamily="34" charset="0"/>
                <a:ea typeface="Arial" panose="020B0604020202020204" pitchFamily="34" charset="0"/>
              </a:rPr>
              <a:t>Lesson 4 – Worksheet):</a:t>
            </a:r>
            <a:endParaRPr lang="en-US" sz="1200" u="none" strike="noStrike" dirty="0">
              <a:solidFill>
                <a:srgbClr val="000000"/>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 Why do you think some people find it difficult to report abuse? What advice would you give them?</a:t>
            </a:r>
            <a:r>
              <a:rPr lang="en-US" sz="1200" u="none" strike="noStrike" dirty="0">
                <a:solidFill>
                  <a:srgbClr val="595959"/>
                </a:solidFill>
                <a:effectLst/>
                <a:highlight>
                  <a:srgbClr val="FFFFFF"/>
                </a:highlight>
                <a:latin typeface="Arial" panose="020B0604020202020204" pitchFamily="34" charset="0"/>
                <a:ea typeface="Times New Roman" panose="02020603050405020304" pitchFamily="18" charset="0"/>
              </a:rPr>
              <a:t> </a:t>
            </a:r>
            <a:endParaRPr lang="en-US" sz="1200" u="none" strike="noStrike" dirty="0">
              <a:solidFill>
                <a:srgbClr val="000000"/>
              </a:solidFill>
              <a:effectLst/>
              <a:latin typeface="Times New Roman" panose="02020603050405020304" pitchFamily="18" charset="0"/>
              <a:ea typeface="Times New Roman" panose="02020603050405020304" pitchFamily="18" charset="0"/>
            </a:endParaRPr>
          </a:p>
          <a:p>
            <a:pPr marL="171450" lvl="0" indent="-171450" fontAlgn="base">
              <a:buFontTx/>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changes can you make in your own attitude towards gender-based violence in South Africa?</a:t>
            </a:r>
          </a:p>
          <a:p>
            <a:pPr marL="171450" marR="0" lvl="0" indent="-171450" algn="l" defTabSz="914400" rtl="0" eaLnBrk="1" fontAlgn="base" latinLnBrk="0" hangingPunct="1">
              <a:lnSpc>
                <a:spcPct val="100000"/>
              </a:lnSpc>
              <a:spcBef>
                <a:spcPts val="0"/>
              </a:spcBef>
              <a:spcAft>
                <a:spcPts val="0"/>
              </a:spcAft>
              <a:buClr>
                <a:srgbClr val="000000"/>
              </a:buClr>
              <a:buSzPts val="1400"/>
              <a:buFontTx/>
              <a:buChar char="-"/>
              <a:tabLst/>
              <a:defRPr/>
            </a:pPr>
            <a:r>
              <a:rPr lang="en-ZA" sz="1800" dirty="0">
                <a:solidFill>
                  <a:srgbClr val="595959"/>
                </a:solidFill>
                <a:effectLst/>
                <a:highlight>
                  <a:srgbClr val="FFFF00"/>
                </a:highlight>
                <a:latin typeface="Arial" panose="020B0604020202020204" pitchFamily="34" charset="0"/>
                <a:ea typeface="Times New Roman" panose="02020603050405020304" pitchFamily="18" charset="0"/>
              </a:rPr>
              <a:t>What changes can you make in your own attitude towards inequality in power relations and inequality in genders.</a:t>
            </a:r>
            <a:endParaRPr lang="en-ZA" sz="1800" dirty="0">
              <a:effectLst/>
              <a:latin typeface="Times New Roman" panose="02020603050405020304" pitchFamily="18" charset="0"/>
              <a:ea typeface="Times New Roman" panose="02020603050405020304" pitchFamily="18" charset="0"/>
            </a:endParaRPr>
          </a:p>
          <a:p>
            <a:pPr marL="0" lvl="0" indent="0" fontAlgn="base">
              <a:buFontTx/>
              <a:buNone/>
            </a:pPr>
            <a:endParaRPr lang="en-US" sz="1200" u="none" strike="noStrike" dirty="0">
              <a:solidFill>
                <a:srgbClr val="595959"/>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
                <a:srgbClr val="000000"/>
              </a:buClr>
              <a:buSzPts val="1400"/>
              <a:buFont typeface="Symbol" panose="05050102010706020507" pitchFamily="18" charset="2"/>
              <a:buNone/>
              <a:tabLst/>
              <a:defRPr/>
            </a:pPr>
            <a:r>
              <a:rPr lang="en-US" sz="1200" u="none" strike="noStrike" dirty="0">
                <a:solidFill>
                  <a:srgbClr val="595959"/>
                </a:solidFill>
                <a:effectLst/>
                <a:highlight>
                  <a:srgbClr val="FFFFFF"/>
                </a:highlight>
                <a:latin typeface="Arial" panose="020B0604020202020204" pitchFamily="34" charset="0"/>
                <a:ea typeface="Times New Roman" panose="02020603050405020304" pitchFamily="18" charset="0"/>
              </a:rPr>
              <a:t>There are no memo answers to these questions. Make sure in this time the class is quiet. You can even play an instrumental song to encourage a quieting down and reflection.</a:t>
            </a:r>
            <a:endParaRPr lang="en-US" sz="1200" u="none" strike="noStrike" dirty="0">
              <a:solidFill>
                <a:srgbClr val="000000"/>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endParaRPr lang="en-US" sz="1200" u="none" strike="noStrike" dirty="0">
              <a:solidFill>
                <a:srgbClr val="595959"/>
              </a:solidFill>
              <a:effectLst/>
              <a:highlight>
                <a:srgbClr val="FFFFFF"/>
              </a:highlight>
              <a:latin typeface="Calibri" panose="020F0502020204030204" pitchFamily="34" charset="0"/>
              <a:ea typeface="Times New Roman" panose="02020603050405020304" pitchFamily="18" charset="0"/>
              <a:cs typeface="Times New Roman" panose="02020603050405020304" pitchFamily="18" charset="0"/>
            </a:endParaRPr>
          </a:p>
          <a:p>
            <a:pPr marL="0" lvl="0" indent="0" fontAlgn="base">
              <a:buFont typeface="Symbol" panose="05050102010706020507" pitchFamily="18" charset="2"/>
              <a:buNone/>
            </a:pPr>
            <a:r>
              <a:rPr lang="en-US" sz="1200" u="none" strike="noStrike" dirty="0">
                <a:solidFill>
                  <a:srgbClr val="595959"/>
                </a:solidFill>
                <a:effectLst/>
                <a:highlight>
                  <a:srgbClr val="FFFFFF"/>
                </a:highlight>
                <a:latin typeface="Arial" panose="020B0604020202020204" pitchFamily="34" charset="0"/>
                <a:ea typeface="Times New Roman" panose="02020603050405020304" pitchFamily="18" charset="0"/>
              </a:rPr>
              <a:t>Remind learners to make sure any outstanding notes and worksheets are up to date as a new section starts in the next lesson.</a:t>
            </a:r>
            <a:endParaRPr lang="en-US" sz="1200" u="none" strike="noStrike" dirty="0">
              <a:solidFill>
                <a:srgbClr val="000000"/>
              </a:solidFill>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10</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174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a:t>Slide 2</a:t>
            </a:r>
            <a:br>
              <a:rPr lang="en-ZA" dirty="0"/>
            </a:br>
            <a:endParaRPr dirty="0"/>
          </a:p>
          <a:p>
            <a:pPr marL="0" lvl="0" indent="0" algn="l" rtl="0">
              <a:spcBef>
                <a:spcPts val="0"/>
              </a:spcBef>
              <a:spcAft>
                <a:spcPts val="0"/>
              </a:spcAft>
              <a:buNone/>
            </a:pPr>
            <a:r>
              <a:rPr lang="en-ZA" dirty="0"/>
              <a:t>This exert is the opening of the M&amp;G article which highlights how quickly gender-based violence can occur. It is incredibly sad that we have gotten to the point in South Africa where statistically a child OR women is abused everyday.</a:t>
            </a:r>
            <a:endParaRPr dirty="0"/>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a:t>Slide 3:</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ZA" dirty="0"/>
              <a:t>In your groups of four, study the data on this slide and answer the following questions?</a:t>
            </a:r>
            <a:endParaRPr dirty="0"/>
          </a:p>
          <a:p>
            <a:pPr marL="228600" lvl="0" indent="-228600" algn="l" rtl="0">
              <a:spcBef>
                <a:spcPts val="0"/>
              </a:spcBef>
              <a:spcAft>
                <a:spcPts val="0"/>
              </a:spcAft>
              <a:buClr>
                <a:schemeClr val="dk1"/>
              </a:buClr>
              <a:buSzPts val="1200"/>
              <a:buFont typeface="Calibri"/>
              <a:buAutoNum type="arabicParenR"/>
            </a:pPr>
            <a:r>
              <a:rPr lang="en-ZA" dirty="0"/>
              <a:t>Why was there an increase in protection orders issued from April to June 2020.</a:t>
            </a:r>
            <a:endParaRPr dirty="0"/>
          </a:p>
          <a:p>
            <a:pPr marL="228600" lvl="0" indent="-228600" algn="l" rtl="0">
              <a:spcBef>
                <a:spcPts val="0"/>
              </a:spcBef>
              <a:spcAft>
                <a:spcPts val="0"/>
              </a:spcAft>
              <a:buClr>
                <a:schemeClr val="dk1"/>
              </a:buClr>
              <a:buSzPts val="1200"/>
              <a:buFont typeface="Calibri"/>
              <a:buAutoNum type="arabicParenR"/>
            </a:pPr>
            <a:r>
              <a:rPr lang="en-ZA" dirty="0"/>
              <a:t>Why do you think cases get thrown out of court?</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ZA" dirty="0"/>
              <a:t>The article states:</a:t>
            </a:r>
            <a:endParaRPr dirty="0"/>
          </a:p>
          <a:p>
            <a:pPr marL="0" lvl="0" indent="0" algn="l" rtl="0">
              <a:spcBef>
                <a:spcPts val="0"/>
              </a:spcBef>
              <a:spcAft>
                <a:spcPts val="0"/>
              </a:spcAft>
              <a:buNone/>
            </a:pPr>
            <a:r>
              <a:rPr lang="en-ZA" b="0" i="0" dirty="0">
                <a:solidFill>
                  <a:srgbClr val="222222"/>
                </a:solidFill>
                <a:latin typeface="Georgia"/>
                <a:ea typeface="Georgia"/>
                <a:cs typeface="Georgia"/>
                <a:sym typeface="Georgia"/>
              </a:rPr>
              <a:t>1) “The statistics show that during the lockdown, the pattern of </a:t>
            </a:r>
            <a:r>
              <a:rPr lang="en-ZA" b="0" i="0" u="sng" strike="noStrike" dirty="0">
                <a:solidFill>
                  <a:srgbClr val="DD3333"/>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gender-based violence</a:t>
            </a:r>
            <a:r>
              <a:rPr lang="en-ZA" b="0" i="0" u="sng" dirty="0">
                <a:solidFill>
                  <a:srgbClr val="222222"/>
                </a:solidFill>
                <a:latin typeface="Georgia"/>
                <a:ea typeface="Georgia"/>
                <a:cs typeface="Georgia"/>
                <a:sym typeface="Georgia"/>
              </a:rPr>
              <a:t> </a:t>
            </a:r>
            <a:r>
              <a:rPr lang="en-ZA" b="0" i="0" dirty="0">
                <a:solidFill>
                  <a:srgbClr val="222222"/>
                </a:solidFill>
                <a:latin typeface="Georgia"/>
                <a:ea typeface="Georgia"/>
                <a:cs typeface="Georgia"/>
                <a:sym typeface="Georgia"/>
              </a:rPr>
              <a:t>changed. Statistics presented to the Parliament’s portfolio committee on police on Wednesday revealed a 7.8% increase in reported contact crimes against women — from 24 723 in the first quarter of 2019-20 to 26 658 in the first quarter of 2020-21.</a:t>
            </a:r>
            <a:endParaRPr dirty="0"/>
          </a:p>
          <a:p>
            <a:pPr marL="0" lvl="0" indent="0" algn="l" rtl="0">
              <a:spcBef>
                <a:spcPts val="0"/>
              </a:spcBef>
              <a:spcAft>
                <a:spcPts val="0"/>
              </a:spcAft>
              <a:buNone/>
            </a:pPr>
            <a:r>
              <a:rPr lang="en-ZA" b="0" i="0" dirty="0">
                <a:solidFill>
                  <a:srgbClr val="222222"/>
                </a:solidFill>
                <a:latin typeface="Georgia"/>
                <a:ea typeface="Georgia"/>
                <a:cs typeface="Georgia"/>
                <a:sym typeface="Georgia"/>
              </a:rPr>
              <a:t>Between April and June this year, there were 65</a:t>
            </a:r>
            <a:r>
              <a:rPr lang="en-ZA" b="0" i="0" u="none" dirty="0">
                <a:solidFill>
                  <a:srgbClr val="222222"/>
                </a:solidFill>
                <a:latin typeface="Georgia"/>
                <a:ea typeface="Georgia"/>
                <a:cs typeface="Georgia"/>
                <a:sym typeface="Georgia"/>
              </a:rPr>
              <a:t> </a:t>
            </a:r>
            <a:r>
              <a:rPr lang="en-ZA" b="0" i="0" u="none" strike="noStrike" dirty="0">
                <a:solidFill>
                  <a:srgbClr val="DD3333"/>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femicides</a:t>
            </a:r>
            <a:r>
              <a:rPr lang="en-ZA" b="0" i="0" dirty="0">
                <a:solidFill>
                  <a:srgbClr val="222222"/>
                </a:solidFill>
                <a:latin typeface="Georgia"/>
                <a:ea typeface="Georgia"/>
                <a:cs typeface="Georgia"/>
                <a:sym typeface="Georgia"/>
              </a:rPr>
              <a:t>, 122 attempted femicides, 2 413 assaults with the intention of causing grievous bodily harm and 6 214 common assaults on women that were reported to the police. These crimes were all attributed to domestic violence. And these are just the reported crimes.”</a:t>
            </a:r>
            <a:endParaRPr dirty="0"/>
          </a:p>
          <a:p>
            <a:pPr marL="0" lvl="0" indent="0" algn="l" rtl="0">
              <a:spcBef>
                <a:spcPts val="0"/>
              </a:spcBef>
              <a:spcAft>
                <a:spcPts val="0"/>
              </a:spcAft>
              <a:buNone/>
            </a:pPr>
            <a:endParaRPr b="0" i="0" dirty="0">
              <a:solidFill>
                <a:srgbClr val="222222"/>
              </a:solidFill>
              <a:latin typeface="Georgia"/>
              <a:ea typeface="Georgia"/>
              <a:cs typeface="Georgia"/>
              <a:sym typeface="Georgia"/>
            </a:endParaRPr>
          </a:p>
          <a:p>
            <a:pPr marL="0" lvl="0" indent="0" algn="l" rtl="0">
              <a:spcBef>
                <a:spcPts val="0"/>
              </a:spcBef>
              <a:spcAft>
                <a:spcPts val="0"/>
              </a:spcAft>
              <a:buNone/>
            </a:pPr>
            <a:r>
              <a:rPr lang="en-ZA" b="0" i="0" dirty="0">
                <a:solidFill>
                  <a:srgbClr val="222222"/>
                </a:solidFill>
                <a:latin typeface="Georgia"/>
                <a:ea typeface="Georgia"/>
                <a:cs typeface="Georgia"/>
                <a:sym typeface="Georgia"/>
              </a:rPr>
              <a:t>2) “The police forensic science laboratory has a backlog of more than 35 000 specimens. This means that thousands of victims of gender-based violence, alive or dead, are waiting for justice.</a:t>
            </a:r>
            <a:endParaRPr dirty="0"/>
          </a:p>
          <a:p>
            <a:pPr marL="0" lvl="0" indent="0" algn="l" rtl="0">
              <a:spcBef>
                <a:spcPts val="0"/>
              </a:spcBef>
              <a:spcAft>
                <a:spcPts val="0"/>
              </a:spcAft>
              <a:buNone/>
            </a:pPr>
            <a:r>
              <a:rPr lang="en-ZA" b="0" i="0" dirty="0">
                <a:solidFill>
                  <a:srgbClr val="222222"/>
                </a:solidFill>
                <a:latin typeface="Georgia"/>
                <a:ea typeface="Georgia"/>
                <a:cs typeface="Georgia"/>
                <a:sym typeface="Georgia"/>
              </a:rPr>
              <a:t>The laboratory in the Western Cape has the highest backlog of the three main provinces, with 9 959 entries. The Eastern Cape has 1 433 entries, followed by KwaZulu-Natal with 1 222 entries. At national headquarters, the backlog sits at 22 430 specimen entries.</a:t>
            </a:r>
            <a:endParaRPr dirty="0"/>
          </a:p>
          <a:p>
            <a:pPr marL="0" lvl="0" indent="0" algn="l" rtl="0">
              <a:spcBef>
                <a:spcPts val="0"/>
              </a:spcBef>
              <a:spcAft>
                <a:spcPts val="0"/>
              </a:spcAft>
              <a:buNone/>
            </a:pPr>
            <a:r>
              <a:rPr lang="en-ZA" b="0" i="0" dirty="0">
                <a:solidFill>
                  <a:srgbClr val="222222"/>
                </a:solidFill>
                <a:latin typeface="Georgia"/>
                <a:ea typeface="Georgia"/>
                <a:cs typeface="Georgia"/>
                <a:sym typeface="Georgia"/>
              </a:rPr>
              <a:t>According to police spokesperson Colonel Brenda </a:t>
            </a:r>
            <a:r>
              <a:rPr lang="en-ZA" b="0" i="0" dirty="0" err="1">
                <a:solidFill>
                  <a:srgbClr val="222222"/>
                </a:solidFill>
                <a:latin typeface="Georgia"/>
                <a:ea typeface="Georgia"/>
                <a:cs typeface="Georgia"/>
                <a:sym typeface="Georgia"/>
              </a:rPr>
              <a:t>Muridili</a:t>
            </a:r>
            <a:r>
              <a:rPr lang="en-ZA" b="0" i="0" dirty="0">
                <a:solidFill>
                  <a:srgbClr val="222222"/>
                </a:solidFill>
                <a:latin typeface="Georgia"/>
                <a:ea typeface="Georgia"/>
                <a:cs typeface="Georgia"/>
                <a:sym typeface="Georgia"/>
              </a:rPr>
              <a:t>, the forensic laboratory receives an average of 1 463 gender-based-violence-related specimens for analysis every week. </a:t>
            </a:r>
            <a:r>
              <a:rPr lang="en-ZA" b="1" i="0" dirty="0">
                <a:solidFill>
                  <a:srgbClr val="222222"/>
                </a:solidFill>
                <a:latin typeface="Georgia"/>
                <a:ea typeface="Georgia"/>
                <a:cs typeface="Georgia"/>
                <a:sym typeface="Georgia"/>
              </a:rPr>
              <a:t>This equates to more than 200 cases a day.”</a:t>
            </a:r>
            <a:endParaRPr dirty="0"/>
          </a:p>
          <a:p>
            <a:pPr marL="0" lvl="0" indent="0" algn="l" rtl="0">
              <a:spcBef>
                <a:spcPts val="0"/>
              </a:spcBef>
              <a:spcAft>
                <a:spcPts val="0"/>
              </a:spcAft>
              <a:buClr>
                <a:schemeClr val="dk1"/>
              </a:buClr>
              <a:buSzPts val="1200"/>
              <a:buFont typeface="Calibri"/>
              <a:buNone/>
            </a:pPr>
            <a:endParaRPr dirty="0"/>
          </a:p>
        </p:txBody>
      </p:sp>
      <p:sp>
        <p:nvSpPr>
          <p:cNvPr id="98" name="Google Shape;9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a:t>Slide 4: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ZA" dirty="0"/>
              <a:t>We can see that this article highlights three main causes:</a:t>
            </a:r>
            <a:endParaRPr dirty="0"/>
          </a:p>
          <a:p>
            <a:pPr marL="0" lvl="0" indent="0">
              <a:buFont typeface="Wingdings" panose="05000000000000000000" pitchFamily="2" charset="2"/>
              <a:buNone/>
            </a:pPr>
            <a:r>
              <a:rPr lang="en-GB" b="1" dirty="0"/>
              <a:t>Alcohol abuse </a:t>
            </a:r>
            <a:r>
              <a:rPr lang="en-GB" dirty="0"/>
              <a:t>- </a:t>
            </a:r>
            <a:r>
              <a:rPr lang="en-ZA" sz="1800" dirty="0">
                <a:solidFill>
                  <a:srgbClr val="595959"/>
                </a:solidFill>
                <a:effectLst/>
                <a:latin typeface="Arial" panose="020B0604020202020204" pitchFamily="34" charset="0"/>
                <a:ea typeface="Times New Roman" panose="02020603050405020304" pitchFamily="18" charset="0"/>
              </a:rPr>
              <a:t>adding and intensify more violence</a:t>
            </a:r>
            <a:endParaRPr lang="en-ZA" sz="1800" dirty="0">
              <a:solidFill>
                <a:srgbClr val="000000"/>
              </a:solidFill>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r>
              <a:rPr lang="en-ZA" b="1" dirty="0"/>
              <a:t>Breast and testicular cancer </a:t>
            </a:r>
            <a:r>
              <a:rPr lang="en-ZA" dirty="0"/>
              <a:t>- impacting sexual intimate relationships and causing frustration</a:t>
            </a:r>
            <a:endParaRPr dirty="0"/>
          </a:p>
          <a:p>
            <a:pPr marL="0" lvl="0" indent="0" algn="l" rtl="0">
              <a:spcBef>
                <a:spcPts val="0"/>
              </a:spcBef>
              <a:spcAft>
                <a:spcPts val="0"/>
              </a:spcAft>
              <a:buNone/>
            </a:pPr>
            <a:r>
              <a:rPr lang="en-ZA" b="1" dirty="0"/>
              <a:t>Patriarchy</a:t>
            </a:r>
            <a:r>
              <a:rPr lang="en-ZA" dirty="0"/>
              <a:t> - where the decisions are made by men within a society most often in the interests of men to the detriment of women.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ZA" dirty="0"/>
              <a:t>In your groups, discuss whether you agree or disagree with these causes. Consider THREE changes your group would recommend to government to minimise GBV in SA. </a:t>
            </a:r>
            <a:endParaRPr dirty="0"/>
          </a:p>
        </p:txBody>
      </p:sp>
      <p:sp>
        <p:nvSpPr>
          <p:cNvPr id="106" name="Google Shape;10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a:t>Slide 5</a:t>
            </a:r>
            <a:br>
              <a:rPr lang="en-ZA" dirty="0"/>
            </a:br>
            <a:endParaRPr dirty="0"/>
          </a:p>
          <a:p>
            <a:pPr marL="0" lvl="0" indent="0" algn="l" rtl="0">
              <a:spcBef>
                <a:spcPts val="0"/>
              </a:spcBef>
              <a:spcAft>
                <a:spcPts val="0"/>
              </a:spcAft>
              <a:buNone/>
            </a:pPr>
            <a:r>
              <a:rPr lang="en-ZA" sz="1200" dirty="0"/>
              <a:t>Sometimes we think we cant make a difference because the problem is so big… well, make a difference to ONE person and you’ve already made an impact. </a:t>
            </a:r>
            <a:endParaRPr dirty="0"/>
          </a:p>
          <a:p>
            <a:pPr marL="0" lvl="0" indent="0" algn="l" rtl="0">
              <a:spcBef>
                <a:spcPts val="0"/>
              </a:spcBef>
              <a:spcAft>
                <a:spcPts val="0"/>
              </a:spcAft>
              <a:buNone/>
            </a:pPr>
            <a:endParaRPr dirty="0"/>
          </a:p>
        </p:txBody>
      </p:sp>
      <p:sp>
        <p:nvSpPr>
          <p:cNvPr id="113" name="Google Shape;11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a:t>Slide 6: </a:t>
            </a:r>
            <a:endParaRPr dirty="0"/>
          </a:p>
          <a:p>
            <a:pPr marL="0" lvl="0" indent="0" algn="l" rtl="0">
              <a:spcBef>
                <a:spcPts val="0"/>
              </a:spcBef>
              <a:spcAft>
                <a:spcPts val="0"/>
              </a:spcAft>
              <a:buNone/>
            </a:pPr>
            <a:endParaRPr dirty="0"/>
          </a:p>
          <a:p>
            <a:pPr marL="0" lvl="0" indent="0" fontAlgn="base">
              <a:buFont typeface="Symbol" panose="05050102010706020507" pitchFamily="18" charset="2"/>
              <a:buNone/>
            </a:pPr>
            <a:r>
              <a:rPr lang="en-ZA" sz="1800" u="none" strike="noStrike" dirty="0">
                <a:solidFill>
                  <a:srgbClr val="595959"/>
                </a:solidFill>
                <a:effectLst/>
                <a:highlight>
                  <a:srgbClr val="FFFFFF"/>
                </a:highlight>
                <a:latin typeface="Arial" panose="020B0604020202020204" pitchFamily="34" charset="0"/>
                <a:ea typeface="Arial" panose="020B0604020202020204" pitchFamily="34" charset="0"/>
              </a:rPr>
              <a:t>Many attempts have been made to improve the condition of gender-based violence around the world. You will have an opportunity now to further develop strategies relevant to South Africa. </a:t>
            </a:r>
            <a:br>
              <a:rPr lang="en-ZA" sz="1800" u="none" strike="noStrike" dirty="0">
                <a:solidFill>
                  <a:srgbClr val="595959"/>
                </a:solidFill>
                <a:effectLst/>
                <a:highlight>
                  <a:srgbClr val="FFFFFF"/>
                </a:highlight>
                <a:latin typeface="Arial" panose="020B0604020202020204" pitchFamily="34" charset="0"/>
                <a:ea typeface="Arial" panose="020B0604020202020204" pitchFamily="34" charset="0"/>
              </a:rPr>
            </a:br>
            <a:br>
              <a:rPr lang="en-ZA" sz="1800" u="none" strike="noStrike" dirty="0">
                <a:solidFill>
                  <a:srgbClr val="595959"/>
                </a:solidFill>
                <a:effectLst/>
                <a:highlight>
                  <a:srgbClr val="FFFFFF"/>
                </a:highlight>
                <a:latin typeface="Arial" panose="020B0604020202020204" pitchFamily="34" charset="0"/>
                <a:ea typeface="Arial" panose="020B0604020202020204" pitchFamily="34" charset="0"/>
              </a:rPr>
            </a:br>
            <a:r>
              <a:rPr lang="en-ZA" sz="1800" u="none" strike="noStrike" dirty="0">
                <a:solidFill>
                  <a:srgbClr val="595959"/>
                </a:solidFill>
                <a:effectLst/>
                <a:highlight>
                  <a:srgbClr val="FFFFFF"/>
                </a:highlight>
                <a:latin typeface="Arial" panose="020B0604020202020204" pitchFamily="34" charset="0"/>
                <a:ea typeface="Arial" panose="020B0604020202020204" pitchFamily="34" charset="0"/>
              </a:rPr>
              <a:t>The class should be divided into EIGHT groups. </a:t>
            </a:r>
            <a:r>
              <a:rPr lang="en-ZA" sz="1800" dirty="0">
                <a:solidFill>
                  <a:srgbClr val="595959"/>
                </a:solidFill>
                <a:effectLst/>
                <a:highlight>
                  <a:srgbClr val="FFFFFF"/>
                </a:highlight>
                <a:latin typeface="Arial" panose="020B0604020202020204" pitchFamily="34" charset="0"/>
                <a:ea typeface="Arial" panose="020B0604020202020204" pitchFamily="34" charset="0"/>
              </a:rPr>
              <a:t>Assign ONE page of the </a:t>
            </a:r>
            <a:r>
              <a:rPr lang="en-ZA" sz="1800" b="1" i="1" u="sng" dirty="0">
                <a:solidFill>
                  <a:srgbClr val="595959"/>
                </a:solidFill>
                <a:effectLst/>
                <a:highlight>
                  <a:srgbClr val="FFFFFF"/>
                </a:highlight>
                <a:latin typeface="Arial" panose="020B0604020202020204" pitchFamily="34" charset="0"/>
                <a:ea typeface="Arial" panose="020B0604020202020204" pitchFamily="34" charset="0"/>
              </a:rPr>
              <a:t>Lesson 4 – Brainstorm Strategies</a:t>
            </a:r>
            <a:r>
              <a:rPr lang="en-ZA" sz="1800" dirty="0">
                <a:solidFill>
                  <a:srgbClr val="595959"/>
                </a:solidFill>
                <a:effectLst/>
                <a:highlight>
                  <a:srgbClr val="FFFFFF"/>
                </a:highlight>
                <a:latin typeface="Arial" panose="020B0604020202020204" pitchFamily="34" charset="0"/>
                <a:ea typeface="Arial" panose="020B0604020202020204" pitchFamily="34" charset="0"/>
              </a:rPr>
              <a:t> to each group</a:t>
            </a:r>
            <a:r>
              <a:rPr lang="en-ZA" sz="1800" u="none" strike="noStrike" dirty="0">
                <a:solidFill>
                  <a:srgbClr val="595959"/>
                </a:solidFill>
                <a:effectLst/>
                <a:highlight>
                  <a:srgbClr val="FFFFFF"/>
                </a:highlight>
                <a:latin typeface="Arial" panose="020B0604020202020204" pitchFamily="34" charset="0"/>
                <a:ea typeface="Arial" panose="020B0604020202020204" pitchFamily="34" charset="0"/>
              </a:rPr>
              <a:t>. Their page will include further information on strategies that have been implemented worldwide regarding their category </a:t>
            </a:r>
            <a:r>
              <a:rPr lang="en-ZA" sz="1800" dirty="0">
                <a:solidFill>
                  <a:srgbClr val="595959"/>
                </a:solidFill>
                <a:effectLst/>
                <a:highlight>
                  <a:srgbClr val="FFFFFF"/>
                </a:highlight>
                <a:latin typeface="Arial" panose="020B0604020202020204" pitchFamily="34" charset="0"/>
                <a:ea typeface="Arial" panose="020B0604020202020204" pitchFamily="34" charset="0"/>
              </a:rPr>
              <a:t>(e.g. education, health care, faith-based, media etc). </a:t>
            </a:r>
            <a:r>
              <a:rPr lang="en-ZA" sz="1800" u="none" strike="noStrike" dirty="0">
                <a:solidFill>
                  <a:srgbClr val="595959"/>
                </a:solidFill>
                <a:effectLst/>
                <a:highlight>
                  <a:srgbClr val="FFFFFF"/>
                </a:highlight>
                <a:latin typeface="Arial" panose="020B0604020202020204" pitchFamily="34" charset="0"/>
                <a:ea typeface="Arial" panose="020B0604020202020204" pitchFamily="34" charset="0"/>
              </a:rPr>
              <a:t>Each group needs to brainstorm </a:t>
            </a:r>
            <a:r>
              <a:rPr lang="en-ZA" sz="1800" b="1" u="none" strike="noStrike" dirty="0">
                <a:solidFill>
                  <a:srgbClr val="595959"/>
                </a:solidFill>
                <a:effectLst/>
                <a:highlight>
                  <a:srgbClr val="FFFFFF"/>
                </a:highlight>
                <a:latin typeface="Arial" panose="020B0604020202020204" pitchFamily="34" charset="0"/>
                <a:ea typeface="Arial" panose="020B0604020202020204" pitchFamily="34" charset="0"/>
              </a:rPr>
              <a:t>THREE strategies</a:t>
            </a:r>
            <a:r>
              <a:rPr lang="en-ZA" sz="1800" u="none" strike="noStrike" dirty="0">
                <a:solidFill>
                  <a:srgbClr val="595959"/>
                </a:solidFill>
                <a:effectLst/>
                <a:highlight>
                  <a:srgbClr val="FFFFFF"/>
                </a:highlight>
                <a:latin typeface="Arial" panose="020B0604020202020204" pitchFamily="34" charset="0"/>
                <a:ea typeface="Arial" panose="020B0604020202020204" pitchFamily="34" charset="0"/>
              </a:rPr>
              <a:t> that can be implemented in South Africa based on their category</a:t>
            </a:r>
            <a:r>
              <a:rPr lang="en-ZA" sz="1800" dirty="0">
                <a:solidFill>
                  <a:srgbClr val="595959"/>
                </a:solidFill>
                <a:effectLst/>
                <a:highlight>
                  <a:srgbClr val="FFFFFF"/>
                </a:highlight>
                <a:latin typeface="Arial" panose="020B0604020202020204" pitchFamily="34" charset="0"/>
                <a:ea typeface="Arial" panose="020B0604020202020204" pitchFamily="34" charset="0"/>
              </a:rPr>
              <a:t>.</a:t>
            </a:r>
            <a:br>
              <a:rPr lang="en-ZA" sz="1800" u="none" strike="noStrike" dirty="0">
                <a:solidFill>
                  <a:srgbClr val="595959"/>
                </a:solidFill>
                <a:effectLst/>
                <a:highlight>
                  <a:srgbClr val="FFFFFF"/>
                </a:highlight>
                <a:latin typeface="Arial" panose="020B0604020202020204" pitchFamily="34" charset="0"/>
                <a:ea typeface="Arial" panose="020B0604020202020204" pitchFamily="34" charset="0"/>
              </a:rPr>
            </a:br>
            <a:br>
              <a:rPr lang="en-ZA" sz="1800" u="none" strike="noStrike" dirty="0">
                <a:solidFill>
                  <a:srgbClr val="595959"/>
                </a:solidFill>
                <a:effectLst/>
                <a:highlight>
                  <a:srgbClr val="FFFFFF"/>
                </a:highlight>
                <a:latin typeface="Arial" panose="020B0604020202020204" pitchFamily="34" charset="0"/>
                <a:ea typeface="Arial" panose="020B0604020202020204" pitchFamily="34" charset="0"/>
              </a:rPr>
            </a:br>
            <a:r>
              <a:rPr lang="en-ZA" sz="1800" u="none" strike="noStrike" dirty="0">
                <a:solidFill>
                  <a:srgbClr val="595959"/>
                </a:solidFill>
                <a:effectLst/>
                <a:highlight>
                  <a:srgbClr val="FFFFFF"/>
                </a:highlight>
                <a:latin typeface="Arial" panose="020B0604020202020204" pitchFamily="34" charset="0"/>
                <a:ea typeface="Arial" panose="020B0604020202020204" pitchFamily="34" charset="0"/>
              </a:rPr>
              <a:t>Remind learners that a </a:t>
            </a:r>
            <a:r>
              <a:rPr lang="en-ZA" sz="1800" b="1" u="none" strike="noStrike" dirty="0">
                <a:solidFill>
                  <a:srgbClr val="595959"/>
                </a:solidFill>
                <a:effectLst/>
                <a:highlight>
                  <a:srgbClr val="FFFFFF"/>
                </a:highlight>
                <a:latin typeface="Arial" panose="020B0604020202020204" pitchFamily="34" charset="0"/>
                <a:ea typeface="Arial" panose="020B0604020202020204" pitchFamily="34" charset="0"/>
              </a:rPr>
              <a:t>strategy</a:t>
            </a:r>
            <a:r>
              <a:rPr lang="en-ZA" sz="1800" u="none" strike="noStrike" dirty="0">
                <a:solidFill>
                  <a:srgbClr val="595959"/>
                </a:solidFill>
                <a:effectLst/>
                <a:highlight>
                  <a:srgbClr val="FFFFFF"/>
                </a:highlight>
                <a:latin typeface="Arial" panose="020B0604020202020204" pitchFamily="34" charset="0"/>
                <a:ea typeface="Arial" panose="020B0604020202020204" pitchFamily="34" charset="0"/>
              </a:rPr>
              <a:t> includes:</a:t>
            </a:r>
            <a:br>
              <a:rPr lang="en-ZA" sz="1800" u="none" strike="noStrike" dirty="0">
                <a:solidFill>
                  <a:srgbClr val="595959"/>
                </a:solidFill>
                <a:effectLst/>
                <a:highlight>
                  <a:srgbClr val="FFFFFF"/>
                </a:highlight>
                <a:latin typeface="Arial" panose="020B0604020202020204" pitchFamily="34" charset="0"/>
                <a:ea typeface="Arial" panose="020B0604020202020204" pitchFamily="34" charset="0"/>
              </a:rPr>
            </a:br>
            <a:r>
              <a:rPr lang="en-ZA" sz="1800" u="none" strike="noStrike" dirty="0">
                <a:solidFill>
                  <a:srgbClr val="595959"/>
                </a:solidFill>
                <a:effectLst/>
                <a:highlight>
                  <a:srgbClr val="FFFFFF"/>
                </a:highlight>
                <a:latin typeface="Arial" panose="020B0604020202020204" pitchFamily="34" charset="0"/>
                <a:ea typeface="Arial" panose="020B0604020202020204" pitchFamily="34" charset="0"/>
              </a:rPr>
              <a:t>- a </a:t>
            </a:r>
            <a:r>
              <a:rPr lang="en-ZA" sz="1800" b="1" u="none" strike="noStrike" dirty="0">
                <a:solidFill>
                  <a:srgbClr val="595959"/>
                </a:solidFill>
                <a:effectLst/>
                <a:highlight>
                  <a:srgbClr val="FFFFFF"/>
                </a:highlight>
                <a:latin typeface="Arial" panose="020B0604020202020204" pitchFamily="34" charset="0"/>
                <a:ea typeface="Arial" panose="020B0604020202020204" pitchFamily="34" charset="0"/>
              </a:rPr>
              <a:t>statement</a:t>
            </a:r>
            <a:r>
              <a:rPr lang="en-ZA" sz="1800" u="none" strike="noStrike" dirty="0">
                <a:solidFill>
                  <a:srgbClr val="595959"/>
                </a:solidFill>
                <a:effectLst/>
                <a:highlight>
                  <a:srgbClr val="FFFFFF"/>
                </a:highlight>
                <a:latin typeface="Arial" panose="020B0604020202020204" pitchFamily="34" charset="0"/>
                <a:ea typeface="Arial" panose="020B0604020202020204" pitchFamily="34" charset="0"/>
              </a:rPr>
              <a:t> e.g. Create awareness campaigns on protecting your children against abusers. </a:t>
            </a:r>
            <a:br>
              <a:rPr lang="en-ZA" sz="1800" u="none" strike="noStrike" dirty="0">
                <a:solidFill>
                  <a:srgbClr val="595959"/>
                </a:solidFill>
                <a:effectLst/>
                <a:highlight>
                  <a:srgbClr val="FFFFFF"/>
                </a:highlight>
                <a:latin typeface="Arial" panose="020B0604020202020204" pitchFamily="34" charset="0"/>
                <a:ea typeface="Arial" panose="020B0604020202020204" pitchFamily="34" charset="0"/>
              </a:rPr>
            </a:br>
            <a:r>
              <a:rPr lang="en-ZA" sz="1800" u="none" strike="noStrike" dirty="0">
                <a:solidFill>
                  <a:srgbClr val="595959"/>
                </a:solidFill>
                <a:effectLst/>
                <a:highlight>
                  <a:srgbClr val="FFFFFF"/>
                </a:highlight>
                <a:latin typeface="Arial" panose="020B0604020202020204" pitchFamily="34" charset="0"/>
                <a:ea typeface="Arial" panose="020B0604020202020204" pitchFamily="34" charset="0"/>
              </a:rPr>
              <a:t>- a detailed </a:t>
            </a:r>
            <a:r>
              <a:rPr lang="en-ZA" sz="1800" b="1" u="none" strike="noStrike" dirty="0">
                <a:solidFill>
                  <a:srgbClr val="595959"/>
                </a:solidFill>
                <a:effectLst/>
                <a:highlight>
                  <a:srgbClr val="FFFFFF"/>
                </a:highlight>
                <a:latin typeface="Arial" panose="020B0604020202020204" pitchFamily="34" charset="0"/>
                <a:ea typeface="Arial" panose="020B0604020202020204" pitchFamily="34" charset="0"/>
              </a:rPr>
              <a:t>justifier</a:t>
            </a:r>
            <a:r>
              <a:rPr lang="en-ZA" sz="1800" u="none" strike="noStrike" dirty="0">
                <a:solidFill>
                  <a:srgbClr val="595959"/>
                </a:solidFill>
                <a:effectLst/>
                <a:highlight>
                  <a:srgbClr val="FFFFFF"/>
                </a:highlight>
                <a:latin typeface="Arial" panose="020B0604020202020204" pitchFamily="34" charset="0"/>
                <a:ea typeface="Arial" panose="020B0604020202020204" pitchFamily="34" charset="0"/>
              </a:rPr>
              <a:t>- explaining how this can be done. e.g. putting posters up in shopping</a:t>
            </a:r>
            <a:r>
              <a:rPr lang="en-ZA" sz="1800" dirty="0">
                <a:solidFill>
                  <a:srgbClr val="595959"/>
                </a:solidFill>
                <a:effectLst/>
                <a:highlight>
                  <a:srgbClr val="FFFFFF"/>
                </a:highlight>
                <a:latin typeface="Arial" panose="020B0604020202020204" pitchFamily="34" charset="0"/>
                <a:ea typeface="Arial" panose="020B0604020202020204" pitchFamily="34" charset="0"/>
              </a:rPr>
              <a:t> centres that give women advice on how to protect their children. </a:t>
            </a:r>
            <a:br>
              <a:rPr lang="en-ZA" sz="1800" dirty="0">
                <a:solidFill>
                  <a:srgbClr val="595959"/>
                </a:solidFill>
                <a:effectLst/>
                <a:highlight>
                  <a:srgbClr val="FFFFFF"/>
                </a:highlight>
                <a:latin typeface="Arial" panose="020B0604020202020204" pitchFamily="34" charset="0"/>
                <a:ea typeface="Arial" panose="020B0604020202020204" pitchFamily="34" charset="0"/>
              </a:rPr>
            </a:br>
            <a:r>
              <a:rPr lang="en-ZA" sz="1800" dirty="0">
                <a:solidFill>
                  <a:srgbClr val="595959"/>
                </a:solidFill>
                <a:effectLst/>
                <a:highlight>
                  <a:srgbClr val="FFFFFF"/>
                </a:highlight>
                <a:latin typeface="Arial" panose="020B0604020202020204" pitchFamily="34" charset="0"/>
                <a:ea typeface="Arial" panose="020B0604020202020204" pitchFamily="34" charset="0"/>
              </a:rPr>
              <a:t>- end off with </a:t>
            </a:r>
            <a:r>
              <a:rPr lang="en-ZA" sz="1800" b="1" dirty="0">
                <a:solidFill>
                  <a:srgbClr val="595959"/>
                </a:solidFill>
                <a:effectLst/>
                <a:highlight>
                  <a:srgbClr val="FFFFFF"/>
                </a:highlight>
                <a:latin typeface="Arial" panose="020B0604020202020204" pitchFamily="34" charset="0"/>
                <a:ea typeface="Arial" panose="020B0604020202020204" pitchFamily="34" charset="0"/>
              </a:rPr>
              <a:t>how this will impact</a:t>
            </a:r>
            <a:r>
              <a:rPr lang="en-ZA" sz="1800" dirty="0">
                <a:solidFill>
                  <a:srgbClr val="595959"/>
                </a:solidFill>
                <a:effectLst/>
                <a:highlight>
                  <a:srgbClr val="FFFFFF"/>
                </a:highlight>
                <a:latin typeface="Arial" panose="020B0604020202020204" pitchFamily="34" charset="0"/>
                <a:ea typeface="Arial" panose="020B0604020202020204" pitchFamily="34" charset="0"/>
              </a:rPr>
              <a:t> e.g. this will enable women to know that they should not leave their children with strangers or people they don’t trust for fear of the danger of abuse.</a:t>
            </a:r>
            <a:br>
              <a:rPr lang="en-ZA" sz="1800" dirty="0">
                <a:solidFill>
                  <a:srgbClr val="595959"/>
                </a:solidFill>
                <a:effectLst/>
                <a:highlight>
                  <a:srgbClr val="FFFFFF"/>
                </a:highlight>
                <a:latin typeface="Arial" panose="020B0604020202020204" pitchFamily="34" charset="0"/>
                <a:ea typeface="Arial" panose="020B0604020202020204" pitchFamily="34" charset="0"/>
              </a:rPr>
            </a:br>
            <a:endParaRPr lang="en-ZA" sz="1800" dirty="0">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en-ZA" sz="1800" u="none" strike="noStrike" dirty="0">
                <a:solidFill>
                  <a:srgbClr val="595959"/>
                </a:solidFill>
                <a:effectLst/>
                <a:highlight>
                  <a:srgbClr val="FFFFFF"/>
                </a:highlight>
                <a:latin typeface="Arial" panose="020B0604020202020204" pitchFamily="34" charset="0"/>
                <a:ea typeface="Arial" panose="020B0604020202020204" pitchFamily="34" charset="0"/>
              </a:rPr>
              <a:t>Allow 7min for each group to brainstorm and then give each group 1min to propose their strategy to the class. </a:t>
            </a:r>
            <a:br>
              <a:rPr lang="en-ZA" sz="1800" u="none" strike="noStrike" dirty="0">
                <a:solidFill>
                  <a:srgbClr val="595959"/>
                </a:solidFill>
                <a:effectLst/>
                <a:highlight>
                  <a:srgbClr val="FFFFFF"/>
                </a:highlight>
                <a:latin typeface="Arial" panose="020B0604020202020204" pitchFamily="34" charset="0"/>
                <a:ea typeface="Arial" panose="020B0604020202020204" pitchFamily="34" charset="0"/>
              </a:rPr>
            </a:br>
            <a:r>
              <a:rPr lang="en-ZA" sz="1800" dirty="0">
                <a:solidFill>
                  <a:srgbClr val="595959"/>
                </a:solidFill>
                <a:effectLst/>
                <a:highlight>
                  <a:srgbClr val="FFFFFF"/>
                </a:highlight>
                <a:latin typeface="Arial" panose="020B0604020202020204" pitchFamily="34" charset="0"/>
                <a:ea typeface="Arial" panose="020B0604020202020204" pitchFamily="34" charset="0"/>
              </a:rPr>
              <a:t>It is recommended to make copies of the </a:t>
            </a:r>
            <a:r>
              <a:rPr lang="en-ZA" sz="1800" b="1" i="1" u="sng" dirty="0">
                <a:solidFill>
                  <a:srgbClr val="595959"/>
                </a:solidFill>
                <a:effectLst/>
                <a:highlight>
                  <a:srgbClr val="FFFFFF"/>
                </a:highlight>
                <a:latin typeface="Arial" panose="020B0604020202020204" pitchFamily="34" charset="0"/>
                <a:ea typeface="Arial" panose="020B0604020202020204" pitchFamily="34" charset="0"/>
              </a:rPr>
              <a:t>Lesson 4 – Brainstorm Strategies</a:t>
            </a:r>
            <a:r>
              <a:rPr lang="en-ZA" sz="1800" dirty="0">
                <a:solidFill>
                  <a:srgbClr val="595959"/>
                </a:solidFill>
                <a:effectLst/>
                <a:highlight>
                  <a:srgbClr val="FFFFFF"/>
                </a:highlight>
                <a:latin typeface="Arial" panose="020B0604020202020204" pitchFamily="34" charset="0"/>
                <a:ea typeface="Arial" panose="020B0604020202020204" pitchFamily="34" charset="0"/>
              </a:rPr>
              <a:t> document and for learners to insert these into their workbooks - as it provides great suggestions for answering these sections in an exam. </a:t>
            </a:r>
            <a:br>
              <a:rPr lang="en-ZA" sz="1800" u="none" strike="noStrike" dirty="0">
                <a:solidFill>
                  <a:srgbClr val="595959"/>
                </a:solidFill>
                <a:effectLst/>
                <a:highlight>
                  <a:srgbClr val="FFFFFF"/>
                </a:highlight>
                <a:latin typeface="Arial" panose="020B0604020202020204" pitchFamily="34" charset="0"/>
                <a:ea typeface="Arial" panose="020B0604020202020204" pitchFamily="34" charset="0"/>
              </a:rPr>
            </a:br>
            <a:r>
              <a:rPr lang="en-ZA" sz="1800" u="none" strike="noStrike" dirty="0">
                <a:solidFill>
                  <a:srgbClr val="595959"/>
                </a:solidFill>
                <a:effectLst/>
                <a:highlight>
                  <a:srgbClr val="FFFFFF"/>
                </a:highlight>
                <a:latin typeface="Arial" panose="020B0604020202020204" pitchFamily="34" charset="0"/>
                <a:ea typeface="Arial" panose="020B0604020202020204" pitchFamily="34" charset="0"/>
              </a:rPr>
              <a:t>Hang the original brainstorms on the class wall</a:t>
            </a:r>
            <a:endParaRPr lang="en-ZA" sz="1800" u="none" strike="noStrike" dirty="0">
              <a:effectLst/>
              <a:latin typeface="Times New Roman" panose="02020603050405020304" pitchFamily="18" charset="0"/>
              <a:ea typeface="Times New Roman" panose="02020603050405020304" pitchFamily="18" charset="0"/>
            </a:endParaRPr>
          </a:p>
        </p:txBody>
      </p:sp>
      <p:sp>
        <p:nvSpPr>
          <p:cNvPr id="120" name="Google Shape;12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a:t>Slide 2</a:t>
            </a:r>
            <a:br>
              <a:rPr lang="en-ZA" dirty="0"/>
            </a:br>
            <a:endParaRPr dirty="0"/>
          </a:p>
          <a:p>
            <a:pPr marL="0" lvl="0" indent="0" algn="l" rtl="0">
              <a:spcBef>
                <a:spcPts val="0"/>
              </a:spcBef>
              <a:spcAft>
                <a:spcPts val="0"/>
              </a:spcAft>
              <a:buNone/>
            </a:pPr>
            <a:r>
              <a:rPr lang="en-ZA" dirty="0"/>
              <a:t>This exert is the opening of the M&amp;G article which highlights how quickly gender-based violence can occur. It is incredibly sad that we have gotten to the point in South Africa where statistically a child OR women is abused everyday.</a:t>
            </a:r>
            <a:endParaRPr dirty="0"/>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7</a:t>
            </a:fld>
            <a:endParaRPr/>
          </a:p>
        </p:txBody>
      </p:sp>
    </p:spTree>
    <p:extLst>
      <p:ext uri="{BB962C8B-B14F-4D97-AF65-F5344CB8AC3E}">
        <p14:creationId xmlns:p14="http://schemas.microsoft.com/office/powerpoint/2010/main" val="1234182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a:t>Slide 8: Informal Assessment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ZA" sz="1800" dirty="0">
                <a:solidFill>
                  <a:srgbClr val="595959"/>
                </a:solidFill>
                <a:effectLst/>
                <a:highlight>
                  <a:srgbClr val="FFFFFF"/>
                </a:highlight>
                <a:latin typeface="Arial" panose="020B0604020202020204" pitchFamily="34" charset="0"/>
                <a:ea typeface="Arial" panose="020B0604020202020204" pitchFamily="34" charset="0"/>
              </a:rPr>
              <a:t>Let’s see how well you have understood the terms covered today. Complete </a:t>
            </a:r>
            <a:r>
              <a:rPr lang="en-ZA" sz="1800" b="1" i="1" dirty="0">
                <a:solidFill>
                  <a:srgbClr val="595959"/>
                </a:solidFill>
                <a:effectLst/>
                <a:highlight>
                  <a:srgbClr val="FFFFFF"/>
                </a:highlight>
                <a:latin typeface="Arial" panose="020B0604020202020204" pitchFamily="34" charset="0"/>
                <a:ea typeface="Arial" panose="020B0604020202020204" pitchFamily="34" charset="0"/>
              </a:rPr>
              <a:t>Activity 1 </a:t>
            </a:r>
            <a:r>
              <a:rPr lang="en-ZA" sz="1800" b="0" i="0" dirty="0">
                <a:solidFill>
                  <a:srgbClr val="595959"/>
                </a:solidFill>
                <a:effectLst/>
                <a:highlight>
                  <a:srgbClr val="FFFFFF"/>
                </a:highlight>
                <a:latin typeface="Arial" panose="020B0604020202020204" pitchFamily="34" charset="0"/>
                <a:ea typeface="Arial" panose="020B0604020202020204" pitchFamily="34" charset="0"/>
              </a:rPr>
              <a:t>and</a:t>
            </a:r>
            <a:r>
              <a:rPr lang="en-ZA" sz="1800" b="0" i="1" dirty="0">
                <a:solidFill>
                  <a:srgbClr val="595959"/>
                </a:solidFill>
                <a:effectLst/>
                <a:highlight>
                  <a:srgbClr val="FFFFFF"/>
                </a:highlight>
                <a:latin typeface="Arial" panose="020B0604020202020204" pitchFamily="34" charset="0"/>
                <a:ea typeface="Arial" panose="020B0604020202020204" pitchFamily="34" charset="0"/>
              </a:rPr>
              <a:t> </a:t>
            </a:r>
            <a:r>
              <a:rPr lang="en-ZA" sz="1800" b="1" i="1" dirty="0">
                <a:solidFill>
                  <a:srgbClr val="595959"/>
                </a:solidFill>
                <a:effectLst/>
                <a:highlight>
                  <a:srgbClr val="FFFFFF"/>
                </a:highlight>
                <a:latin typeface="Arial" panose="020B0604020202020204" pitchFamily="34" charset="0"/>
                <a:ea typeface="Arial" panose="020B0604020202020204" pitchFamily="34" charset="0"/>
              </a:rPr>
              <a:t>Activity</a:t>
            </a:r>
            <a:r>
              <a:rPr lang="en-ZA" sz="1800" b="0" i="1" dirty="0">
                <a:solidFill>
                  <a:srgbClr val="595959"/>
                </a:solidFill>
                <a:effectLst/>
                <a:highlight>
                  <a:srgbClr val="FFFFFF"/>
                </a:highlight>
                <a:latin typeface="Arial" panose="020B0604020202020204" pitchFamily="34" charset="0"/>
                <a:ea typeface="Arial" panose="020B0604020202020204" pitchFamily="34" charset="0"/>
              </a:rPr>
              <a:t> </a:t>
            </a:r>
            <a:r>
              <a:rPr lang="en-ZA" sz="1800" b="1" i="1" dirty="0">
                <a:solidFill>
                  <a:srgbClr val="595959"/>
                </a:solidFill>
                <a:effectLst/>
                <a:highlight>
                  <a:srgbClr val="FFFFFF"/>
                </a:highlight>
                <a:latin typeface="Arial" panose="020B0604020202020204" pitchFamily="34" charset="0"/>
                <a:ea typeface="Arial" panose="020B0604020202020204" pitchFamily="34" charset="0"/>
              </a:rPr>
              <a:t>2 </a:t>
            </a:r>
            <a:r>
              <a:rPr lang="en-ZA" sz="1800" dirty="0">
                <a:solidFill>
                  <a:srgbClr val="595959"/>
                </a:solidFill>
                <a:effectLst/>
                <a:highlight>
                  <a:srgbClr val="FFFFFF"/>
                </a:highlight>
                <a:latin typeface="Arial" panose="020B0604020202020204" pitchFamily="34" charset="0"/>
                <a:ea typeface="Arial" panose="020B0604020202020204" pitchFamily="34" charset="0"/>
              </a:rPr>
              <a:t>in your </a:t>
            </a:r>
            <a:r>
              <a:rPr lang="en-ZA" sz="1800" b="1" i="1" u="sng" dirty="0">
                <a:solidFill>
                  <a:srgbClr val="595959"/>
                </a:solidFill>
                <a:effectLst/>
                <a:latin typeface="Arial" panose="020B0604020202020204" pitchFamily="34" charset="0"/>
                <a:ea typeface="Arial" panose="020B0604020202020204" pitchFamily="34" charset="0"/>
              </a:rPr>
              <a:t>Lesson 4 – Worksheet</a:t>
            </a:r>
            <a:r>
              <a:rPr lang="en-ZA" sz="1800" dirty="0">
                <a:solidFill>
                  <a:srgbClr val="595959"/>
                </a:solidFill>
                <a:effectLst/>
                <a:highlight>
                  <a:srgbClr val="FFFFFF"/>
                </a:highlight>
                <a:latin typeface="Arial" panose="020B0604020202020204" pitchFamily="34" charset="0"/>
                <a:ea typeface="Arial" panose="020B0604020202020204" pitchFamily="34" charset="0"/>
              </a:rPr>
              <a:t> and mark individually using the </a:t>
            </a:r>
            <a:r>
              <a:rPr lang="en-ZA" sz="1800" b="1" i="1" u="sng" dirty="0">
                <a:solidFill>
                  <a:srgbClr val="595959"/>
                </a:solidFill>
                <a:effectLst/>
                <a:latin typeface="Arial" panose="020B0604020202020204" pitchFamily="34" charset="0"/>
                <a:ea typeface="Arial" panose="020B0604020202020204" pitchFamily="34" charset="0"/>
              </a:rPr>
              <a:t>Lesson 3 – Worksheet MEMO</a:t>
            </a:r>
            <a:r>
              <a:rPr lang="en-ZA" sz="1800" dirty="0">
                <a:solidFill>
                  <a:srgbClr val="595959"/>
                </a:solidFill>
                <a:effectLst/>
                <a:highlight>
                  <a:srgbClr val="FFFFFF"/>
                </a:highlight>
                <a:latin typeface="Arial" panose="020B0604020202020204" pitchFamily="34" charset="0"/>
                <a:ea typeface="Arial" panose="020B0604020202020204" pitchFamily="34" charset="0"/>
              </a:rPr>
              <a:t>. Today you will have 10min to practice an essay question similar to the kind of question you would get in an end of year assessment.</a:t>
            </a:r>
            <a:endParaRPr dirty="0"/>
          </a:p>
        </p:txBody>
      </p:sp>
      <p:sp>
        <p:nvSpPr>
          <p:cNvPr id="134" name="Google Shape;13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dirty="0"/>
              <a:t>Slide 9 &amp; 10- 3min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ZA" dirty="0"/>
              <a:t>To wrap up the last FOUR lessons, remember:</a:t>
            </a:r>
            <a:endParaRPr dirty="0"/>
          </a:p>
          <a:p>
            <a:pPr marL="0" lvl="0" indent="0" algn="l" rtl="0">
              <a:spcBef>
                <a:spcPts val="0"/>
              </a:spcBef>
              <a:spcAft>
                <a:spcPts val="0"/>
              </a:spcAft>
              <a:buNone/>
            </a:pPr>
            <a:r>
              <a:rPr lang="en-ZA" dirty="0"/>
              <a:t>Don’t be afraid to speak out about abuse. You need to be somebody that tells others to report abuse. Abusers cannot be stopped if we don’t say something. IF you are being abused:</a:t>
            </a:r>
            <a:endParaRPr dirty="0"/>
          </a:p>
          <a:p>
            <a:pPr marL="0" lvl="0" indent="0" algn="l" rtl="0">
              <a:spcBef>
                <a:spcPts val="0"/>
              </a:spcBef>
              <a:spcAft>
                <a:spcPts val="0"/>
              </a:spcAft>
              <a:buNone/>
            </a:pPr>
            <a:r>
              <a:rPr lang="en-ZA" dirty="0"/>
              <a:t>Go to the police, report it! They can assist you with a restraining order. If you are under 18 years of age, they will put a social worker on your case to assist you.</a:t>
            </a:r>
            <a:endParaRPr dirty="0"/>
          </a:p>
        </p:txBody>
      </p:sp>
      <p:sp>
        <p:nvSpPr>
          <p:cNvPr id="141" name="Google Shape;14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g"/><Relationship Id="rId7" Type="http://schemas.openxmlformats.org/officeDocument/2006/relationships/image" Target="../media/image9.png"/><Relationship Id="rId12"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pic>
        <p:nvPicPr>
          <p:cNvPr id="3" name="Picture 2">
            <a:extLst>
              <a:ext uri="{FF2B5EF4-FFF2-40B4-BE49-F238E27FC236}">
                <a16:creationId xmlns:a16="http://schemas.microsoft.com/office/drawing/2014/main" id="{128C9EE9-DC08-D0F1-C551-2F52B22AD9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ith his hand on his chin&#10;&#10;Description automatically generated with low confidence">
            <a:extLst>
              <a:ext uri="{FF2B5EF4-FFF2-40B4-BE49-F238E27FC236}">
                <a16:creationId xmlns:a16="http://schemas.microsoft.com/office/drawing/2014/main" id="{249AD31F-CE6C-4F86-B2FA-6D968958AE93}"/>
              </a:ext>
            </a:extLst>
          </p:cNvPr>
          <p:cNvPicPr>
            <a:picLocks noChangeAspect="1"/>
          </p:cNvPicPr>
          <p:nvPr/>
        </p:nvPicPr>
        <p:blipFill rotWithShape="1">
          <a:blip r:embed="rId3"/>
          <a:srcRect l="18138" r="22514" b="-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Text Placeholder 2">
            <a:extLst>
              <a:ext uri="{FF2B5EF4-FFF2-40B4-BE49-F238E27FC236}">
                <a16:creationId xmlns:a16="http://schemas.microsoft.com/office/drawing/2014/main" id="{75CAE71A-3BD7-4318-BEA7-B4EB3E9E0784}"/>
              </a:ext>
            </a:extLst>
          </p:cNvPr>
          <p:cNvSpPr>
            <a:spLocks noGrp="1"/>
          </p:cNvSpPr>
          <p:nvPr>
            <p:ph type="body" idx="1"/>
          </p:nvPr>
        </p:nvSpPr>
        <p:spPr>
          <a:xfrm>
            <a:off x="6417734" y="2614612"/>
            <a:ext cx="5291663" cy="3752849"/>
          </a:xfrm>
        </p:spPr>
        <p:txBody>
          <a:bodyPr>
            <a:normAutofit lnSpcReduction="10000"/>
          </a:bodyPr>
          <a:lstStyle/>
          <a:p>
            <a:pPr marL="457200" marR="0" lvl="0" indent="-457200" algn="l" rtl="0">
              <a:spcBef>
                <a:spcPts val="0"/>
              </a:spcBef>
              <a:spcAft>
                <a:spcPts val="0"/>
              </a:spcAft>
              <a:buClr>
                <a:schemeClr val="dk1"/>
              </a:buClr>
              <a:buSzPts val="2500"/>
              <a:buFont typeface="Arial"/>
              <a:buChar char="•"/>
            </a:pPr>
            <a:r>
              <a:rPr lang="en-US" sz="2400" dirty="0">
                <a:solidFill>
                  <a:schemeClr val="dk1"/>
                </a:solidFill>
                <a:latin typeface="Calibri"/>
                <a:ea typeface="Calibri"/>
                <a:cs typeface="Calibri"/>
                <a:sym typeface="Calibri"/>
              </a:rPr>
              <a:t>Why do you think some people find it difficult to report abuse? What advice would you give them?</a:t>
            </a:r>
            <a:endParaRPr lang="en-US" sz="1200" dirty="0"/>
          </a:p>
          <a:p>
            <a:pPr marL="457200" marR="0" lvl="0" indent="-298450" algn="l" rtl="0">
              <a:spcBef>
                <a:spcPts val="0"/>
              </a:spcBef>
              <a:spcAft>
                <a:spcPts val="0"/>
              </a:spcAft>
              <a:buClr>
                <a:schemeClr val="dk1"/>
              </a:buClr>
              <a:buSzPts val="2500"/>
              <a:buFont typeface="Arial"/>
              <a:buNone/>
            </a:pPr>
            <a:endParaRPr lang="en-US" sz="24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500"/>
              <a:buFont typeface="Arial"/>
              <a:buChar char="•"/>
            </a:pPr>
            <a:r>
              <a:rPr lang="en-US" sz="2400" dirty="0">
                <a:solidFill>
                  <a:schemeClr val="dk1"/>
                </a:solidFill>
                <a:latin typeface="Calibri"/>
                <a:ea typeface="Calibri"/>
                <a:cs typeface="Calibri"/>
                <a:sym typeface="Calibri"/>
              </a:rPr>
              <a:t>What changes can you make in your own attitude towards gender-based violence in South Africa?</a:t>
            </a:r>
          </a:p>
          <a:p>
            <a:pPr marL="0" marR="0" lvl="0" indent="0" algn="l" rtl="0">
              <a:spcBef>
                <a:spcPts val="0"/>
              </a:spcBef>
              <a:spcAft>
                <a:spcPts val="0"/>
              </a:spcAft>
              <a:buClr>
                <a:schemeClr val="dk1"/>
              </a:buClr>
              <a:buSzPts val="2500"/>
              <a:buNone/>
            </a:pPr>
            <a:endParaRPr lang="en-US" sz="24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500"/>
              <a:buFont typeface="Arial"/>
              <a:buChar char="•"/>
            </a:pPr>
            <a:r>
              <a:rPr lang="en-US" sz="2400" dirty="0">
                <a:solidFill>
                  <a:schemeClr val="dk1"/>
                </a:solidFill>
                <a:latin typeface="Calibri"/>
                <a:ea typeface="Calibri"/>
                <a:cs typeface="Calibri"/>
                <a:sym typeface="Calibri"/>
              </a:rPr>
              <a:t>What changes can you make in your own attitude towards inequality in power relations and inequality in genders.</a:t>
            </a:r>
          </a:p>
          <a:p>
            <a:pPr marL="457200" marR="0" lvl="0" indent="-457200" algn="l" rtl="0">
              <a:spcBef>
                <a:spcPts val="0"/>
              </a:spcBef>
              <a:spcAft>
                <a:spcPts val="0"/>
              </a:spcAft>
              <a:buClr>
                <a:schemeClr val="dk1"/>
              </a:buClr>
              <a:buSzPts val="2500"/>
              <a:buFont typeface="Arial"/>
              <a:buChar char="•"/>
            </a:pPr>
            <a:endParaRPr lang="en-US" sz="1200" dirty="0"/>
          </a:p>
          <a:p>
            <a:pPr marL="114300" indent="0">
              <a:buNone/>
            </a:pPr>
            <a:endParaRPr lang="en-ZA" sz="1800" dirty="0"/>
          </a:p>
        </p:txBody>
      </p:sp>
      <p:sp>
        <p:nvSpPr>
          <p:cNvPr id="6" name="Google Shape;136;p6">
            <a:extLst>
              <a:ext uri="{FF2B5EF4-FFF2-40B4-BE49-F238E27FC236}">
                <a16:creationId xmlns:a16="http://schemas.microsoft.com/office/drawing/2014/main" id="{DC6D897E-8C41-47F7-A269-7C81BB041B4F}"/>
              </a:ext>
            </a:extLst>
          </p:cNvPr>
          <p:cNvSpPr txBox="1">
            <a:spLocks noGrp="1"/>
          </p:cNvSpPr>
          <p:nvPr>
            <p:ph type="title"/>
          </p:nvPr>
        </p:nvSpPr>
        <p:spPr>
          <a:xfrm>
            <a:off x="6418263" y="490538"/>
            <a:ext cx="5291137" cy="1628775"/>
          </a:xfrm>
          <a:prstGeom prst="rect">
            <a:avLst/>
          </a:prstGeom>
          <a:solidFill>
            <a:srgbClr val="D8D8D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ZA" dirty="0"/>
              <a:t>         </a:t>
            </a:r>
            <a:r>
              <a:rPr lang="en-ZA" sz="6600" dirty="0"/>
              <a:t>REFLECTION</a:t>
            </a:r>
            <a:endParaRPr dirty="0"/>
          </a:p>
        </p:txBody>
      </p:sp>
      <p:pic>
        <p:nvPicPr>
          <p:cNvPr id="7" name="Google Shape;137;p6" descr="Anemone and clownfish with solid fill">
            <a:extLst>
              <a:ext uri="{FF2B5EF4-FFF2-40B4-BE49-F238E27FC236}">
                <a16:creationId xmlns:a16="http://schemas.microsoft.com/office/drawing/2014/main" id="{B0573D7E-9ED3-4F2B-8736-71EBA3AFD1B6}"/>
              </a:ext>
            </a:extLst>
          </p:cNvPr>
          <p:cNvPicPr preferRelativeResize="0">
            <a:picLocks/>
          </p:cNvPicPr>
          <p:nvPr/>
        </p:nvPicPr>
        <p:blipFill rotWithShape="1">
          <a:blip r:embed="rId4">
            <a:alphaModFix/>
          </a:blip>
          <a:srcRect/>
          <a:stretch/>
        </p:blipFill>
        <p:spPr>
          <a:xfrm>
            <a:off x="6553262" y="295422"/>
            <a:ext cx="914400" cy="837992"/>
          </a:xfrm>
          <a:prstGeom prst="rect">
            <a:avLst/>
          </a:prstGeom>
          <a:noFill/>
          <a:ln>
            <a:noFill/>
          </a:ln>
        </p:spPr>
      </p:pic>
      <p:pic>
        <p:nvPicPr>
          <p:cNvPr id="2" name="Picture 1">
            <a:extLst>
              <a:ext uri="{FF2B5EF4-FFF2-40B4-BE49-F238E27FC236}">
                <a16:creationId xmlns:a16="http://schemas.microsoft.com/office/drawing/2014/main" id="{6FCA3754-8AAE-B1B2-8979-4DD625E977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6641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1119554" y="2419008"/>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22222"/>
              </a:buClr>
              <a:buSzPct val="100000"/>
              <a:buFont typeface="Georgia"/>
              <a:buNone/>
            </a:pPr>
            <a:r>
              <a:rPr lang="en-ZA" sz="2200" b="0" i="0" dirty="0">
                <a:solidFill>
                  <a:srgbClr val="222222"/>
                </a:solidFill>
                <a:latin typeface="Georgia"/>
                <a:ea typeface="Georgia"/>
                <a:cs typeface="Georgia"/>
                <a:sym typeface="Georgia"/>
              </a:rPr>
              <a:t>Nearly a year ago, Portia* had to leave her little girl with a neighbour so she could run to the communal toilet. When she returned, her five-year-old  was no longer with the neighbour but sitting inside their one-room house crying, traumatised. Portia asked her child what happened. She wouldn’t speak. Portia’s little girl was naked from the waist down. </a:t>
            </a:r>
            <a:br>
              <a:rPr lang="en-ZA" sz="2200" b="0" i="0" dirty="0">
                <a:solidFill>
                  <a:srgbClr val="222222"/>
                </a:solidFill>
                <a:latin typeface="Georgia"/>
                <a:ea typeface="Georgia"/>
                <a:cs typeface="Georgia"/>
                <a:sym typeface="Georgia"/>
              </a:rPr>
            </a:br>
            <a:br>
              <a:rPr lang="en-ZA" sz="2200" b="0" i="0" dirty="0">
                <a:solidFill>
                  <a:srgbClr val="222222"/>
                </a:solidFill>
                <a:latin typeface="Georgia"/>
                <a:ea typeface="Georgia"/>
                <a:cs typeface="Georgia"/>
                <a:sym typeface="Georgia"/>
              </a:rPr>
            </a:br>
            <a:r>
              <a:rPr lang="en-ZA" sz="2200" b="0" i="0" dirty="0">
                <a:solidFill>
                  <a:srgbClr val="222222"/>
                </a:solidFill>
                <a:latin typeface="Georgia"/>
                <a:ea typeface="Georgia"/>
                <a:cs typeface="Georgia"/>
                <a:sym typeface="Georgia"/>
              </a:rPr>
              <a:t>“I asked her over and over again, what happened. Finally, she said that our neighbour hurt her. I could see </a:t>
            </a:r>
            <a:r>
              <a:rPr lang="en-ZA" sz="2200" dirty="0">
                <a:solidFill>
                  <a:srgbClr val="222222"/>
                </a:solidFill>
                <a:latin typeface="Georgia"/>
                <a:ea typeface="Georgia"/>
                <a:cs typeface="Georgia"/>
                <a:sym typeface="Georgia"/>
              </a:rPr>
              <a:t>her clothes were a mess. </a:t>
            </a:r>
            <a:r>
              <a:rPr lang="en-ZA" sz="2200" b="0" i="0" dirty="0">
                <a:solidFill>
                  <a:srgbClr val="222222"/>
                </a:solidFill>
                <a:latin typeface="Georgia"/>
                <a:ea typeface="Georgia"/>
                <a:cs typeface="Georgia"/>
                <a:sym typeface="Georgia"/>
              </a:rPr>
              <a:t>She wouldn’t stop crying,” said Portia. </a:t>
            </a:r>
            <a:br>
              <a:rPr lang="en-ZA" sz="2200" b="0" i="0" dirty="0">
                <a:solidFill>
                  <a:srgbClr val="222222"/>
                </a:solidFill>
                <a:latin typeface="Georgia"/>
                <a:ea typeface="Georgia"/>
                <a:cs typeface="Georgia"/>
                <a:sym typeface="Georgia"/>
              </a:rPr>
            </a:br>
            <a:r>
              <a:rPr lang="en-ZA" sz="2200" b="0" i="0" dirty="0">
                <a:solidFill>
                  <a:srgbClr val="222222"/>
                </a:solidFill>
                <a:latin typeface="Georgia"/>
                <a:ea typeface="Georgia"/>
                <a:cs typeface="Georgia"/>
                <a:sym typeface="Georgia"/>
              </a:rPr>
              <a:t>She does not want the perpetrator to be named, even though he has appeared in court for sexual assault, because this might prompt an attack on her and her daughter. </a:t>
            </a:r>
            <a:br>
              <a:rPr lang="en-ZA" sz="2200" b="0" i="0" dirty="0">
                <a:solidFill>
                  <a:srgbClr val="222222"/>
                </a:solidFill>
                <a:latin typeface="Georgia"/>
                <a:ea typeface="Georgia"/>
                <a:cs typeface="Georgia"/>
                <a:sym typeface="Georgia"/>
              </a:rPr>
            </a:br>
            <a:br>
              <a:rPr lang="en-ZA" sz="2200" b="0" i="0" dirty="0">
                <a:solidFill>
                  <a:srgbClr val="222222"/>
                </a:solidFill>
                <a:latin typeface="Georgia"/>
                <a:ea typeface="Georgia"/>
                <a:cs typeface="Georgia"/>
                <a:sym typeface="Georgia"/>
              </a:rPr>
            </a:br>
            <a:r>
              <a:rPr lang="en-ZA" sz="2200" b="0" i="0" dirty="0">
                <a:solidFill>
                  <a:srgbClr val="222222"/>
                </a:solidFill>
                <a:latin typeface="Georgia"/>
                <a:ea typeface="Georgia"/>
                <a:cs typeface="Georgia"/>
                <a:sym typeface="Georgia"/>
              </a:rPr>
              <a:t>The alleged perpetrator was released on bail a few days after his arrest in October last year. According to Portia, the magistrate said that they could not keep the alleged sex offender behind bars unless the forensic laboratory had returned the DNA results. </a:t>
            </a:r>
            <a:br>
              <a:rPr lang="en-ZA" sz="2200" b="0" i="0" dirty="0">
                <a:solidFill>
                  <a:srgbClr val="222222"/>
                </a:solidFill>
                <a:latin typeface="Georgia"/>
                <a:ea typeface="Georgia"/>
                <a:cs typeface="Georgia"/>
                <a:sym typeface="Georgia"/>
              </a:rPr>
            </a:br>
            <a:br>
              <a:rPr lang="en-ZA" sz="2200" dirty="0"/>
            </a:br>
            <a:r>
              <a:rPr lang="en-ZA" sz="2200" b="0" i="0" dirty="0">
                <a:solidFill>
                  <a:srgbClr val="222222"/>
                </a:solidFill>
                <a:latin typeface="Georgia"/>
                <a:ea typeface="Georgia"/>
                <a:cs typeface="Georgia"/>
                <a:sym typeface="Georgia"/>
              </a:rPr>
              <a:t>In the year since, there has been no progress in the case.</a:t>
            </a:r>
            <a:br>
              <a:rPr lang="en-ZA" sz="2200" b="0" i="0" dirty="0">
                <a:solidFill>
                  <a:srgbClr val="222222"/>
                </a:solidFill>
                <a:latin typeface="Georgia"/>
                <a:ea typeface="Georgia"/>
                <a:cs typeface="Georgia"/>
                <a:sym typeface="Georgia"/>
              </a:rPr>
            </a:br>
            <a:r>
              <a:rPr lang="en-ZA" sz="2200" b="0" i="0" dirty="0">
                <a:solidFill>
                  <a:srgbClr val="222222"/>
                </a:solidFill>
                <a:latin typeface="Georgia"/>
                <a:ea typeface="Georgia"/>
                <a:cs typeface="Georgia"/>
                <a:sym typeface="Georgia"/>
              </a:rPr>
              <a:t>This is not unique.</a:t>
            </a:r>
            <a:br>
              <a:rPr lang="en-ZA" b="0" i="0" dirty="0">
                <a:solidFill>
                  <a:srgbClr val="222222"/>
                </a:solidFill>
                <a:latin typeface="Georgia"/>
                <a:ea typeface="Georgia"/>
                <a:cs typeface="Georgia"/>
                <a:sym typeface="Georgia"/>
              </a:rPr>
            </a:br>
            <a:endParaRPr dirty="0"/>
          </a:p>
        </p:txBody>
      </p:sp>
      <p:pic>
        <p:nvPicPr>
          <p:cNvPr id="2" name="Picture 1">
            <a:extLst>
              <a:ext uri="{FF2B5EF4-FFF2-40B4-BE49-F238E27FC236}">
                <a16:creationId xmlns:a16="http://schemas.microsoft.com/office/drawing/2014/main" id="{C6AED1EC-E44E-F6B8-9454-62B1DD58A3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01" name="Google Shape;10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02" name="Google Shape;102;p3"/>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2" name="Picture 1">
            <a:extLst>
              <a:ext uri="{FF2B5EF4-FFF2-40B4-BE49-F238E27FC236}">
                <a16:creationId xmlns:a16="http://schemas.microsoft.com/office/drawing/2014/main" id="{207C6E69-EDD6-47D9-CFA1-5828B5DCC6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1277007"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ZA"/>
              <a:t>What are the</a:t>
            </a:r>
            <a:r>
              <a:rPr lang="en-ZA">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causes</a:t>
            </a:r>
            <a:r>
              <a:rPr lang="en-ZA"/>
              <a:t> of GBV in SA?</a:t>
            </a:r>
            <a:endParaRPr/>
          </a:p>
        </p:txBody>
      </p:sp>
      <p:sp>
        <p:nvSpPr>
          <p:cNvPr id="109" name="Google Shape;109;p4"/>
          <p:cNvSpPr txBox="1">
            <a:spLocks noGrp="1"/>
          </p:cNvSpPr>
          <p:nvPr>
            <p:ph type="body" idx="1"/>
          </p:nvPr>
        </p:nvSpPr>
        <p:spPr>
          <a:xfrm>
            <a:off x="341586" y="1325563"/>
            <a:ext cx="1150882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22222"/>
              </a:buClr>
              <a:buSzPts val="2200"/>
              <a:buChar char="•"/>
            </a:pPr>
            <a:r>
              <a:rPr lang="en-ZA" sz="2200" b="0" i="0" dirty="0" err="1">
                <a:solidFill>
                  <a:srgbClr val="222222"/>
                </a:solidFill>
              </a:rPr>
              <a:t>Vetten</a:t>
            </a:r>
            <a:r>
              <a:rPr lang="en-ZA" sz="2200" b="0" i="0" dirty="0">
                <a:solidFill>
                  <a:srgbClr val="222222"/>
                </a:solidFill>
              </a:rPr>
              <a:t> said there is no “magic bullet” to solving the country’s gender-based violence crisis. The debate around the connection between </a:t>
            </a:r>
            <a:r>
              <a:rPr lang="en-ZA" sz="3500" b="1" i="0" dirty="0">
                <a:solidFill>
                  <a:srgbClr val="22222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a</a:t>
            </a:r>
            <a:r>
              <a:rPr lang="en-ZA" sz="3500" b="1" i="0" dirty="0">
                <a:solidFill>
                  <a:srgbClr val="22222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lcohol</a:t>
            </a:r>
            <a:r>
              <a:rPr lang="en-ZA" sz="3500" b="1" i="0" dirty="0">
                <a:solidFill>
                  <a:srgbClr val="222222"/>
                </a:solidFill>
              </a:rPr>
              <a:t> abuse and violence </a:t>
            </a:r>
            <a:r>
              <a:rPr lang="en-ZA" sz="2200" b="0" i="0" dirty="0">
                <a:solidFill>
                  <a:srgbClr val="222222"/>
                </a:solidFill>
              </a:rPr>
              <a:t>against women has a long history in South Africa, she said. “I think this is just the latest iteration in that history. There is certainly an association, but the association is not causality.”</a:t>
            </a:r>
            <a:endParaRPr dirty="0"/>
          </a:p>
          <a:p>
            <a:pPr marL="228600" lvl="0" indent="-228600" algn="l" rtl="0">
              <a:lnSpc>
                <a:spcPct val="90000"/>
              </a:lnSpc>
              <a:spcBef>
                <a:spcPts val="1000"/>
              </a:spcBef>
              <a:spcAft>
                <a:spcPts val="0"/>
              </a:spcAft>
              <a:buClr>
                <a:srgbClr val="222222"/>
              </a:buClr>
              <a:buSzPts val="2200"/>
              <a:buChar char="•"/>
            </a:pPr>
            <a:r>
              <a:rPr lang="en-ZA" sz="2200" b="0" i="0" dirty="0">
                <a:solidFill>
                  <a:srgbClr val="222222"/>
                </a:solidFill>
              </a:rPr>
              <a:t>But Cele is not the only minister making sweeping statements about the causes of gender-based violence. At a Women’s Month gathering, Deputy Minister of Social Development </a:t>
            </a:r>
            <a:r>
              <a:rPr lang="en-ZA" sz="2200" b="0" i="0" dirty="0" err="1">
                <a:solidFill>
                  <a:srgbClr val="222222"/>
                </a:solidFill>
              </a:rPr>
              <a:t>Hendrietta</a:t>
            </a:r>
            <a:r>
              <a:rPr lang="en-ZA" sz="2200" b="0" i="0" dirty="0">
                <a:solidFill>
                  <a:srgbClr val="222222"/>
                </a:solidFill>
              </a:rPr>
              <a:t> </a:t>
            </a:r>
            <a:r>
              <a:rPr lang="en-ZA" sz="2200" b="0" i="0" dirty="0" err="1">
                <a:solidFill>
                  <a:srgbClr val="222222"/>
                </a:solidFill>
              </a:rPr>
              <a:t>Bogopane</a:t>
            </a:r>
            <a:r>
              <a:rPr lang="en-ZA" sz="2200" b="0" i="0" dirty="0">
                <a:solidFill>
                  <a:srgbClr val="222222"/>
                </a:solidFill>
              </a:rPr>
              <a:t>-Zulu said that </a:t>
            </a:r>
            <a:r>
              <a:rPr lang="en-ZA" sz="3500" b="1" i="0" dirty="0">
                <a:solidFill>
                  <a:srgbClr val="222222"/>
                </a:solidFill>
              </a:rPr>
              <a:t>breast and testicular cancers</a:t>
            </a:r>
            <a:r>
              <a:rPr lang="en-ZA" sz="2200" b="0" i="0" dirty="0">
                <a:solidFill>
                  <a:srgbClr val="22222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t>
            </a:r>
            <a:r>
              <a:rPr lang="en-ZA" sz="2200" b="0" i="0" dirty="0">
                <a:solidFill>
                  <a:srgbClr val="22222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are contributors</a:t>
            </a:r>
            <a:r>
              <a:rPr lang="en-ZA" sz="2200" b="0" i="0" dirty="0">
                <a:solidFill>
                  <a:srgbClr val="22222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t</a:t>
            </a:r>
            <a:r>
              <a:rPr lang="en-ZA" sz="2200" b="0" i="0" dirty="0">
                <a:solidFill>
                  <a:srgbClr val="222222"/>
                </a:solidFill>
              </a:rPr>
              <a:t>o gender-based violence because all of these are sexually related.</a:t>
            </a:r>
            <a:endParaRPr dirty="0"/>
          </a:p>
          <a:p>
            <a:pPr marL="228600" lvl="0" indent="-228600" algn="l" rtl="0">
              <a:lnSpc>
                <a:spcPct val="90000"/>
              </a:lnSpc>
              <a:spcBef>
                <a:spcPts val="1000"/>
              </a:spcBef>
              <a:spcAft>
                <a:spcPts val="0"/>
              </a:spcAft>
              <a:buClr>
                <a:srgbClr val="222222"/>
              </a:buClr>
              <a:buSzPts val="2200"/>
              <a:buChar char="•"/>
            </a:pPr>
            <a:r>
              <a:rPr lang="en-ZA" sz="2200" b="0" i="0" dirty="0">
                <a:solidFill>
                  <a:srgbClr val="222222"/>
                </a:solidFill>
              </a:rPr>
              <a:t>Activist </a:t>
            </a:r>
            <a:r>
              <a:rPr lang="en-ZA" sz="2200" b="0" i="0" dirty="0" err="1">
                <a:solidFill>
                  <a:srgbClr val="222222"/>
                </a:solidFill>
              </a:rPr>
              <a:t>Onica</a:t>
            </a:r>
            <a:r>
              <a:rPr lang="en-ZA" sz="2200" b="0" i="0" dirty="0">
                <a:solidFill>
                  <a:srgbClr val="222222"/>
                </a:solidFill>
              </a:rPr>
              <a:t> </a:t>
            </a:r>
            <a:r>
              <a:rPr lang="en-ZA" sz="2200" b="0" i="0" dirty="0" err="1">
                <a:solidFill>
                  <a:srgbClr val="222222"/>
                </a:solidFill>
              </a:rPr>
              <a:t>Makwakwa</a:t>
            </a:r>
            <a:r>
              <a:rPr lang="en-ZA" sz="2200" b="0" i="0" dirty="0">
                <a:solidFill>
                  <a:srgbClr val="222222"/>
                </a:solidFill>
              </a:rPr>
              <a:t> said the deputy minister’s statement detracts from the real cause of gender-based violence: </a:t>
            </a:r>
            <a:r>
              <a:rPr lang="en-ZA" sz="3500" b="1" i="0" dirty="0">
                <a:solidFill>
                  <a:srgbClr val="222222"/>
                </a:solidFill>
              </a:rPr>
              <a:t>patriarchy.</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2" name="Picture 1">
            <a:extLst>
              <a:ext uri="{FF2B5EF4-FFF2-40B4-BE49-F238E27FC236}">
                <a16:creationId xmlns:a16="http://schemas.microsoft.com/office/drawing/2014/main" id="{9621D3C4-01F5-F356-337D-2A7C0542D3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pic>
        <p:nvPicPr>
          <p:cNvPr id="115" name="Google Shape;115;p5" descr="The Impact of Drug and Alcohol Abuse on Families | HealthyPlace"/>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116" name="Google Shape;116;p5"/>
          <p:cNvSpPr txBox="1">
            <a:spLocks noGrp="1"/>
          </p:cNvSpPr>
          <p:nvPr>
            <p:ph type="title"/>
          </p:nvPr>
        </p:nvSpPr>
        <p:spPr>
          <a:xfrm>
            <a:off x="199845" y="158090"/>
            <a:ext cx="7598433"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000"/>
              <a:buFont typeface="Calibri"/>
              <a:buNone/>
            </a:pPr>
            <a:r>
              <a:rPr lang="en-ZA" sz="3000" dirty="0"/>
              <a:t>Sometimes we think we can’t make a difference because the problem is so big… well, make a difference to ONE person and you’ve already made an impact.</a:t>
            </a:r>
            <a:endParaRPr dirty="0"/>
          </a:p>
        </p:txBody>
      </p:sp>
      <p:pic>
        <p:nvPicPr>
          <p:cNvPr id="2" name="Picture 1">
            <a:extLst>
              <a:ext uri="{FF2B5EF4-FFF2-40B4-BE49-F238E27FC236}">
                <a16:creationId xmlns:a16="http://schemas.microsoft.com/office/drawing/2014/main" id="{48C06E83-109D-8BF6-D258-063CDB968C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ZA" b="1" dirty="0"/>
              <a:t>STRATEGIES to PREVENT/ REDUCE GBV</a:t>
            </a:r>
            <a:endParaRPr dirty="0"/>
          </a:p>
        </p:txBody>
      </p:sp>
      <p:pic>
        <p:nvPicPr>
          <p:cNvPr id="123" name="Google Shape;123;p6" descr="Logo&#10;&#10;Description automatically generated"/>
          <p:cNvPicPr preferRelativeResize="0"/>
          <p:nvPr/>
        </p:nvPicPr>
        <p:blipFill rotWithShape="1">
          <a:blip r:embed="rId4">
            <a:alphaModFix/>
          </a:blip>
          <a:srcRect/>
          <a:stretch/>
        </p:blipFill>
        <p:spPr>
          <a:xfrm>
            <a:off x="6514184" y="3736700"/>
            <a:ext cx="2699052" cy="2461896"/>
          </a:xfrm>
          <a:prstGeom prst="rect">
            <a:avLst/>
          </a:prstGeom>
          <a:noFill/>
          <a:ln>
            <a:noFill/>
          </a:ln>
        </p:spPr>
      </p:pic>
      <p:pic>
        <p:nvPicPr>
          <p:cNvPr id="124" name="Google Shape;124;p6" descr="Logo&#10;&#10;Description automatically generated"/>
          <p:cNvPicPr preferRelativeResize="0"/>
          <p:nvPr/>
        </p:nvPicPr>
        <p:blipFill rotWithShape="1">
          <a:blip r:embed="rId5">
            <a:alphaModFix/>
          </a:blip>
          <a:srcRect/>
          <a:stretch/>
        </p:blipFill>
        <p:spPr>
          <a:xfrm>
            <a:off x="6075711" y="1572772"/>
            <a:ext cx="2249719" cy="2187229"/>
          </a:xfrm>
          <a:prstGeom prst="rect">
            <a:avLst/>
          </a:prstGeom>
          <a:noFill/>
          <a:ln>
            <a:noFill/>
          </a:ln>
        </p:spPr>
      </p:pic>
      <p:pic>
        <p:nvPicPr>
          <p:cNvPr id="125" name="Google Shape;125;p6" descr="Graphical user interface, website&#10;&#10;Description automatically generated"/>
          <p:cNvPicPr preferRelativeResize="0"/>
          <p:nvPr/>
        </p:nvPicPr>
        <p:blipFill rotWithShape="1">
          <a:blip r:embed="rId6">
            <a:alphaModFix/>
          </a:blip>
          <a:srcRect/>
          <a:stretch/>
        </p:blipFill>
        <p:spPr>
          <a:xfrm>
            <a:off x="111093" y="1369192"/>
            <a:ext cx="2745526" cy="2629313"/>
          </a:xfrm>
          <a:prstGeom prst="rect">
            <a:avLst/>
          </a:prstGeom>
          <a:noFill/>
          <a:ln>
            <a:noFill/>
          </a:ln>
        </p:spPr>
      </p:pic>
      <p:pic>
        <p:nvPicPr>
          <p:cNvPr id="126" name="Google Shape;126;p6"/>
          <p:cNvPicPr preferRelativeResize="0"/>
          <p:nvPr/>
        </p:nvPicPr>
        <p:blipFill rotWithShape="1">
          <a:blip r:embed="rId7">
            <a:alphaModFix/>
          </a:blip>
          <a:srcRect/>
          <a:stretch/>
        </p:blipFill>
        <p:spPr>
          <a:xfrm>
            <a:off x="9165806" y="1283530"/>
            <a:ext cx="3109281" cy="2800639"/>
          </a:xfrm>
          <a:prstGeom prst="rect">
            <a:avLst/>
          </a:prstGeom>
          <a:noFill/>
          <a:ln>
            <a:noFill/>
          </a:ln>
        </p:spPr>
      </p:pic>
      <p:pic>
        <p:nvPicPr>
          <p:cNvPr id="127" name="Google Shape;127;p6"/>
          <p:cNvPicPr preferRelativeResize="0"/>
          <p:nvPr/>
        </p:nvPicPr>
        <p:blipFill rotWithShape="1">
          <a:blip r:embed="rId8">
            <a:alphaModFix/>
          </a:blip>
          <a:srcRect/>
          <a:stretch/>
        </p:blipFill>
        <p:spPr>
          <a:xfrm>
            <a:off x="2972138" y="1540669"/>
            <a:ext cx="2263197" cy="2027448"/>
          </a:xfrm>
          <a:prstGeom prst="rect">
            <a:avLst/>
          </a:prstGeom>
          <a:noFill/>
          <a:ln>
            <a:noFill/>
          </a:ln>
        </p:spPr>
      </p:pic>
      <p:pic>
        <p:nvPicPr>
          <p:cNvPr id="128" name="Google Shape;128;p6" descr="A picture containing whiteboard&#10;&#10;Description automatically generated"/>
          <p:cNvPicPr preferRelativeResize="0"/>
          <p:nvPr/>
        </p:nvPicPr>
        <p:blipFill rotWithShape="1">
          <a:blip r:embed="rId9">
            <a:alphaModFix/>
          </a:blip>
          <a:srcRect/>
          <a:stretch/>
        </p:blipFill>
        <p:spPr>
          <a:xfrm>
            <a:off x="9349988" y="4505881"/>
            <a:ext cx="2244036" cy="2137177"/>
          </a:xfrm>
          <a:prstGeom prst="rect">
            <a:avLst/>
          </a:prstGeom>
          <a:noFill/>
          <a:ln>
            <a:noFill/>
          </a:ln>
        </p:spPr>
      </p:pic>
      <p:pic>
        <p:nvPicPr>
          <p:cNvPr id="129" name="Google Shape;129;p6" descr="Logo&#10;&#10;Description automatically generated"/>
          <p:cNvPicPr preferRelativeResize="0"/>
          <p:nvPr/>
        </p:nvPicPr>
        <p:blipFill rotWithShape="1">
          <a:blip r:embed="rId10">
            <a:alphaModFix/>
          </a:blip>
          <a:srcRect/>
          <a:stretch/>
        </p:blipFill>
        <p:spPr>
          <a:xfrm>
            <a:off x="536272" y="4117176"/>
            <a:ext cx="2367490" cy="2201179"/>
          </a:xfrm>
          <a:prstGeom prst="rect">
            <a:avLst/>
          </a:prstGeom>
          <a:noFill/>
          <a:ln>
            <a:noFill/>
          </a:ln>
        </p:spPr>
      </p:pic>
      <p:pic>
        <p:nvPicPr>
          <p:cNvPr id="130" name="Google Shape;130;p6" descr="A picture containing diagram&#10;&#10;Description automatically generated"/>
          <p:cNvPicPr preferRelativeResize="0"/>
          <p:nvPr/>
        </p:nvPicPr>
        <p:blipFill rotWithShape="1">
          <a:blip r:embed="rId11">
            <a:alphaModFix/>
          </a:blip>
          <a:srcRect/>
          <a:stretch/>
        </p:blipFill>
        <p:spPr>
          <a:xfrm>
            <a:off x="3261809" y="3597079"/>
            <a:ext cx="2745526" cy="2745526"/>
          </a:xfrm>
          <a:prstGeom prst="rect">
            <a:avLst/>
          </a:prstGeom>
          <a:noFill/>
          <a:ln>
            <a:noFill/>
          </a:ln>
        </p:spPr>
      </p:pic>
      <p:pic>
        <p:nvPicPr>
          <p:cNvPr id="2" name="Picture 1">
            <a:extLst>
              <a:ext uri="{FF2B5EF4-FFF2-40B4-BE49-F238E27FC236}">
                <a16:creationId xmlns:a16="http://schemas.microsoft.com/office/drawing/2014/main" id="{E637A4BF-8939-90E0-67FB-829E3648D57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475343" y="27100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22222"/>
              </a:buClr>
              <a:buSzPct val="100000"/>
              <a:buFont typeface="Georgia"/>
              <a:buNone/>
            </a:pPr>
            <a:r>
              <a:rPr lang="en-ZA" sz="4400" b="1" dirty="0">
                <a:solidFill>
                  <a:srgbClr val="595959"/>
                </a:solidFill>
                <a:latin typeface="Arial" panose="020B0604020202020204" pitchFamily="34" charset="0"/>
                <a:ea typeface="Arial" panose="020B0604020202020204" pitchFamily="34" charset="0"/>
              </a:rPr>
              <a:t>W</a:t>
            </a:r>
            <a:r>
              <a:rPr lang="en-ZA" sz="4400" b="1" dirty="0">
                <a:solidFill>
                  <a:srgbClr val="595959"/>
                </a:solidFill>
                <a:effectLst/>
                <a:latin typeface="Arial" panose="020B0604020202020204" pitchFamily="34" charset="0"/>
                <a:ea typeface="Arial" panose="020B0604020202020204" pitchFamily="34" charset="0"/>
              </a:rPr>
              <a:t>ays to address and promote gender equality in our daily life:</a:t>
            </a:r>
            <a:endParaRPr dirty="0"/>
          </a:p>
        </p:txBody>
      </p:sp>
      <p:pic>
        <p:nvPicPr>
          <p:cNvPr id="2" name="Picture 1">
            <a:extLst>
              <a:ext uri="{FF2B5EF4-FFF2-40B4-BE49-F238E27FC236}">
                <a16:creationId xmlns:a16="http://schemas.microsoft.com/office/drawing/2014/main" id="{C6AED1EC-E44E-F6B8-9454-62B1DD58A3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DD5290F-648A-4543-C76A-D23DAB9FD960}"/>
              </a:ext>
            </a:extLst>
          </p:cNvPr>
          <p:cNvSpPr txBox="1"/>
          <p:nvPr/>
        </p:nvSpPr>
        <p:spPr>
          <a:xfrm>
            <a:off x="667657" y="1596570"/>
            <a:ext cx="10711544" cy="3783921"/>
          </a:xfrm>
          <a:prstGeom prst="rect">
            <a:avLst/>
          </a:prstGeom>
          <a:noFill/>
        </p:spPr>
        <p:txBody>
          <a:bodyPr wrap="square">
            <a:spAutoFit/>
          </a:bodyPr>
          <a:lstStyle/>
          <a:p>
            <a:pPr marL="342900" lvl="0" indent="-342900">
              <a:lnSpc>
                <a:spcPct val="115000"/>
              </a:lnSpc>
              <a:spcAft>
                <a:spcPts val="300"/>
              </a:spcAft>
              <a:buFont typeface="Wingdings" panose="05000000000000000000" pitchFamily="2" charset="2"/>
              <a:buChar char=""/>
              <a:tabLst>
                <a:tab pos="457200" algn="l"/>
              </a:tabLst>
            </a:pPr>
            <a:r>
              <a:rPr lang="en-ZA" sz="2400" dirty="0">
                <a:solidFill>
                  <a:srgbClr val="595959"/>
                </a:solidFill>
                <a:effectLst/>
                <a:latin typeface="Arial" panose="020B0604020202020204" pitchFamily="34" charset="0"/>
                <a:ea typeface="Arial" panose="020B0604020202020204" pitchFamily="34" charset="0"/>
              </a:rPr>
              <a:t>Help individual women succeed to increase self-esteem and confidence.</a:t>
            </a:r>
            <a:endParaRPr lang="en-ZA" sz="24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300"/>
              </a:spcAft>
              <a:buFont typeface="Wingdings" panose="05000000000000000000" pitchFamily="2" charset="2"/>
              <a:buChar char=""/>
              <a:tabLst>
                <a:tab pos="457200" algn="l"/>
              </a:tabLst>
            </a:pPr>
            <a:r>
              <a:rPr lang="en-ZA" sz="2400" dirty="0">
                <a:solidFill>
                  <a:srgbClr val="595959"/>
                </a:solidFill>
                <a:effectLst/>
                <a:latin typeface="Arial" panose="020B0604020202020204" pitchFamily="34" charset="0"/>
                <a:ea typeface="Arial" panose="020B0604020202020204" pitchFamily="34" charset="0"/>
              </a:rPr>
              <a:t>Discuss gender equality with family members and children to empower them and raise awareness</a:t>
            </a:r>
            <a:endParaRPr lang="en-ZA" sz="24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300"/>
              </a:spcAft>
              <a:buFont typeface="Wingdings" panose="05000000000000000000" pitchFamily="2" charset="2"/>
              <a:buChar char=""/>
              <a:tabLst>
                <a:tab pos="457200" algn="l"/>
              </a:tabLst>
            </a:pPr>
            <a:r>
              <a:rPr lang="en-ZA" sz="2400" dirty="0">
                <a:solidFill>
                  <a:srgbClr val="595959"/>
                </a:solidFill>
                <a:effectLst/>
                <a:latin typeface="Arial" panose="020B0604020202020204" pitchFamily="34" charset="0"/>
                <a:ea typeface="Arial" panose="020B0604020202020204" pitchFamily="34" charset="0"/>
              </a:rPr>
              <a:t>Encourage financial inclusion of both genders.</a:t>
            </a:r>
            <a:endParaRPr lang="en-ZA" sz="24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300"/>
              </a:spcAft>
              <a:buFont typeface="Wingdings" panose="05000000000000000000" pitchFamily="2" charset="2"/>
              <a:buChar char=""/>
              <a:tabLst>
                <a:tab pos="457200" algn="l"/>
              </a:tabLst>
            </a:pPr>
            <a:r>
              <a:rPr lang="en-ZA" sz="2400" dirty="0">
                <a:solidFill>
                  <a:srgbClr val="595959"/>
                </a:solidFill>
                <a:effectLst/>
                <a:latin typeface="Arial" panose="020B0604020202020204" pitchFamily="34" charset="0"/>
                <a:ea typeface="Arial" panose="020B0604020202020204" pitchFamily="34" charset="0"/>
              </a:rPr>
              <a:t>Support women-owned businesses to ensure they succeed </a:t>
            </a:r>
            <a:endParaRPr lang="en-ZA" sz="24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300"/>
              </a:spcAft>
              <a:buFont typeface="Wingdings" panose="05000000000000000000" pitchFamily="2" charset="2"/>
              <a:buChar char=""/>
              <a:tabLst>
                <a:tab pos="457200" algn="l"/>
              </a:tabLst>
            </a:pPr>
            <a:r>
              <a:rPr lang="en-ZA" sz="2400" dirty="0">
                <a:solidFill>
                  <a:srgbClr val="595959"/>
                </a:solidFill>
                <a:effectLst/>
                <a:latin typeface="Arial" panose="020B0604020202020204" pitchFamily="34" charset="0"/>
                <a:ea typeface="Arial" panose="020B0604020202020204" pitchFamily="34" charset="0"/>
              </a:rPr>
              <a:t>Shop from companies and businesses that promote gender equality.</a:t>
            </a:r>
            <a:endParaRPr lang="en-ZA" sz="2400" dirty="0">
              <a:effectLst/>
              <a:latin typeface="Times New Roman" panose="02020603050405020304" pitchFamily="18" charset="0"/>
              <a:ea typeface="Times New Roman" panose="02020603050405020304" pitchFamily="18" charset="0"/>
            </a:endParaRPr>
          </a:p>
          <a:p>
            <a:pPr marL="342900" lvl="0" indent="-342900">
              <a:lnSpc>
                <a:spcPct val="115000"/>
              </a:lnSpc>
              <a:spcAft>
                <a:spcPts val="300"/>
              </a:spcAft>
              <a:buFont typeface="Wingdings" panose="05000000000000000000" pitchFamily="2" charset="2"/>
              <a:buChar char=""/>
              <a:tabLst>
                <a:tab pos="457200" algn="l"/>
              </a:tabLst>
            </a:pPr>
            <a:r>
              <a:rPr lang="en-ZA" sz="2400" dirty="0">
                <a:solidFill>
                  <a:srgbClr val="595959"/>
                </a:solidFill>
                <a:effectLst/>
                <a:latin typeface="Arial" panose="020B0604020202020204" pitchFamily="34" charset="0"/>
                <a:ea typeface="Arial" panose="020B0604020202020204" pitchFamily="34" charset="0"/>
              </a:rPr>
              <a:t>Promote gender equality at home by having</a:t>
            </a:r>
            <a:r>
              <a:rPr lang="en-ZA" sz="2800" dirty="0">
                <a:solidFill>
                  <a:srgbClr val="595959"/>
                </a:solidFill>
                <a:effectLst/>
                <a:latin typeface="Arial" panose="020B0604020202020204" pitchFamily="34" charset="0"/>
                <a:ea typeface="Arial" panose="020B0604020202020204" pitchFamily="34" charset="0"/>
              </a:rPr>
              <a:t> discussions about it and living and keep all accountable.</a:t>
            </a:r>
            <a:endParaRPr lang="en-ZA" sz="2800" dirty="0">
              <a:effectLst/>
              <a:latin typeface="Times New Roman" panose="02020603050405020304" pitchFamily="18" charset="0"/>
              <a:ea typeface="Times New Roman" panose="02020603050405020304" pitchFamily="18" charset="0"/>
            </a:endParaRPr>
          </a:p>
        </p:txBody>
      </p:sp>
      <p:pic>
        <p:nvPicPr>
          <p:cNvPr id="6" name="Picture 5" descr="A life preserver on a boat&#10;&#10;Description automatically generated with low confidence">
            <a:extLst>
              <a:ext uri="{FF2B5EF4-FFF2-40B4-BE49-F238E27FC236}">
                <a16:creationId xmlns:a16="http://schemas.microsoft.com/office/drawing/2014/main" id="{36C43438-2837-52F5-B56F-46336CC197AC}"/>
              </a:ext>
            </a:extLst>
          </p:cNvPr>
          <p:cNvPicPr>
            <a:picLocks noChangeAspect="1"/>
          </p:cNvPicPr>
          <p:nvPr/>
        </p:nvPicPr>
        <p:blipFill>
          <a:blip r:embed="rId5"/>
          <a:stretch>
            <a:fillRect/>
          </a:stretch>
        </p:blipFill>
        <p:spPr>
          <a:xfrm>
            <a:off x="6500586" y="4827210"/>
            <a:ext cx="2164443" cy="1442962"/>
          </a:xfrm>
          <a:prstGeom prst="rect">
            <a:avLst/>
          </a:prstGeom>
        </p:spPr>
      </p:pic>
    </p:spTree>
    <p:extLst>
      <p:ext uri="{BB962C8B-B14F-4D97-AF65-F5344CB8AC3E}">
        <p14:creationId xmlns:p14="http://schemas.microsoft.com/office/powerpoint/2010/main" val="991983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37" name="Google Shape;137;p7" descr="A picture containing graphical user interface&#10;&#10;Description automatically generated"/>
          <p:cNvPicPr preferRelativeResize="0">
            <a:picLocks noGrp="1"/>
          </p:cNvPicPr>
          <p:nvPr>
            <p:ph type="body" idx="1"/>
          </p:nvPr>
        </p:nvPicPr>
        <p:blipFill rotWithShape="1">
          <a:blip r:embed="rId3">
            <a:alphaModFix/>
          </a:blip>
          <a:srcRect/>
          <a:stretch/>
        </p:blipFill>
        <p:spPr>
          <a:xfrm>
            <a:off x="0" y="0"/>
            <a:ext cx="12193364" cy="6858000"/>
          </a:xfrm>
          <a:prstGeom prst="rect">
            <a:avLst/>
          </a:prstGeom>
          <a:noFill/>
          <a:ln>
            <a:noFill/>
          </a:ln>
        </p:spPr>
      </p:pic>
      <p:pic>
        <p:nvPicPr>
          <p:cNvPr id="2" name="Picture 1">
            <a:extLst>
              <a:ext uri="{FF2B5EF4-FFF2-40B4-BE49-F238E27FC236}">
                <a16:creationId xmlns:a16="http://schemas.microsoft.com/office/drawing/2014/main" id="{AE667FD6-DB1D-E298-82A1-4958B92FA8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3" name="Text Placeholder 2">
            <a:extLst>
              <a:ext uri="{FF2B5EF4-FFF2-40B4-BE49-F238E27FC236}">
                <a16:creationId xmlns:a16="http://schemas.microsoft.com/office/drawing/2014/main" id="{25BD75BB-7C31-4BE2-A739-FF5635660B1A}"/>
              </a:ext>
            </a:extLst>
          </p:cNvPr>
          <p:cNvSpPr>
            <a:spLocks noGrp="1"/>
          </p:cNvSpPr>
          <p:nvPr>
            <p:ph type="body" idx="1"/>
          </p:nvPr>
        </p:nvSpPr>
        <p:spPr/>
        <p:txBody>
          <a:bodyPr/>
          <a:lstStyle/>
          <a:p>
            <a:endParaRPr lang="en-ZA"/>
          </a:p>
        </p:txBody>
      </p:sp>
      <p:pic>
        <p:nvPicPr>
          <p:cNvPr id="6" name="Picture 5">
            <a:extLst>
              <a:ext uri="{FF2B5EF4-FFF2-40B4-BE49-F238E27FC236}">
                <a16:creationId xmlns:a16="http://schemas.microsoft.com/office/drawing/2014/main" id="{F4C2DB5D-C628-4F2C-90DF-373BF23069BC}"/>
              </a:ext>
            </a:extLst>
          </p:cNvPr>
          <p:cNvPicPr>
            <a:picLocks noChangeAspect="1"/>
          </p:cNvPicPr>
          <p:nvPr/>
        </p:nvPicPr>
        <p:blipFill>
          <a:blip r:embed="rId3"/>
          <a:stretch>
            <a:fillRect/>
          </a:stretch>
        </p:blipFill>
        <p:spPr>
          <a:xfrm>
            <a:off x="0" y="-11966"/>
            <a:ext cx="12192000" cy="6869966"/>
          </a:xfrm>
          <a:prstGeom prst="rect">
            <a:avLst/>
          </a:prstGeom>
        </p:spPr>
      </p:pic>
      <p:pic>
        <p:nvPicPr>
          <p:cNvPr id="2" name="Picture 1">
            <a:extLst>
              <a:ext uri="{FF2B5EF4-FFF2-40B4-BE49-F238E27FC236}">
                <a16:creationId xmlns:a16="http://schemas.microsoft.com/office/drawing/2014/main" id="{9642FC39-E1ED-5B0A-27FC-8497AD6FE7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1745</Words>
  <Application>Microsoft Office PowerPoint</Application>
  <PresentationFormat>Widescreen</PresentationFormat>
  <Paragraphs>85</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Georgia</vt:lpstr>
      <vt:lpstr>Symbol</vt:lpstr>
      <vt:lpstr>Times New Roman</vt:lpstr>
      <vt:lpstr>Wingdings</vt:lpstr>
      <vt:lpstr>Office Theme</vt:lpstr>
      <vt:lpstr>PowerPoint Presentation</vt:lpstr>
      <vt:lpstr>Nearly a year ago, Portia* had to leave her little girl with a neighbour so she could run to the communal toilet. When she returned, her five-year-old  was no longer with the neighbour but sitting inside their one-room house crying, traumatised. Portia asked her child what happened. She wouldn’t speak. Portia’s little girl was naked from the waist down.   “I asked her over and over again, what happened. Finally, she said that our neighbour hurt her. I could see her clothes were a mess. She wouldn’t stop crying,” said Portia.  She does not want the perpetrator to be named, even though he has appeared in court for sexual assault, because this might prompt an attack on her and her daughter.   The alleged perpetrator was released on bail a few days after his arrest in October last year. According to Portia, the magistrate said that they could not keep the alleged sex offender behind bars unless the forensic laboratory had returned the DNA results.   In the year since, there has been no progress in the case. This is not unique. </vt:lpstr>
      <vt:lpstr>PowerPoint Presentation</vt:lpstr>
      <vt:lpstr>What are the causes of GBV in SA?</vt:lpstr>
      <vt:lpstr>Sometimes we think we can’t make a difference because the problem is so big… well, make a difference to ONE person and you’ve already made an impact.</vt:lpstr>
      <vt:lpstr>STRATEGIES to PREVENT/ REDUCE GBV</vt:lpstr>
      <vt:lpstr>Ways to address and promote gender equality in our daily life:</vt:lpstr>
      <vt:lpstr>PowerPoint Presentation</vt:lpstr>
      <vt:lpstr>PowerPoint Presentation</vt:lpstr>
      <vt:lpstr>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24</cp:revision>
  <dcterms:created xsi:type="dcterms:W3CDTF">2021-03-27T09:55:29Z</dcterms:created>
  <dcterms:modified xsi:type="dcterms:W3CDTF">2023-03-23T11:54:03Z</dcterms:modified>
</cp:coreProperties>
</file>