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72" r:id="rId2"/>
    <p:sldId id="264" r:id="rId3"/>
    <p:sldId id="266" r:id="rId4"/>
    <p:sldId id="285" r:id="rId5"/>
    <p:sldId id="284" r:id="rId6"/>
    <p:sldId id="28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5" autoAdjust="0"/>
    <p:restoredTop sz="76481" autoAdjust="0"/>
  </p:normalViewPr>
  <p:slideViewPr>
    <p:cSldViewPr snapToGrid="0">
      <p:cViewPr varScale="1">
        <p:scale>
          <a:sx n="87" d="100"/>
          <a:sy n="87" d="100"/>
        </p:scale>
        <p:origin x="1512" y="84"/>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10/27/2022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10/27/2022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1-2 </a:t>
            </a:r>
            <a:r>
              <a:rPr lang="en-ZA" dirty="0" err="1"/>
              <a:t>Inleiding</a:t>
            </a:r>
            <a:r>
              <a:rPr lang="en-ZA" baseline="0" dirty="0"/>
              <a:t> </a:t>
            </a:r>
            <a:r>
              <a:rPr lang="en-ZA" dirty="0"/>
              <a:t>– 5 min</a:t>
            </a:r>
          </a:p>
          <a:p>
            <a:endParaRPr lang="en-ZA" dirty="0"/>
          </a:p>
          <a:p>
            <a:r>
              <a:rPr lang="af-ZA" dirty="0"/>
              <a:t>Welkom terug by die klas. Dit is ons laaste les in hierdie reeks. Kom ons neem 'n oomblik om terug te gaan en 'n paar van die belangrikste punte van elke les saam te vat voordat ons vandag s</a:t>
            </a:r>
            <a:r>
              <a:rPr lang="af-ZA" baseline="0" dirty="0"/>
              <a:t>e les afskop.</a:t>
            </a:r>
            <a:endParaRPr lang="en-ZA" dirty="0"/>
          </a:p>
          <a:p>
            <a:endParaRPr lang="en-ZA" dirty="0"/>
          </a:p>
        </p:txBody>
      </p:sp>
      <p:sp>
        <p:nvSpPr>
          <p:cNvPr id="4" name="Slide Number Placeholder 3"/>
          <p:cNvSpPr>
            <a:spLocks noGrp="1"/>
          </p:cNvSpPr>
          <p:nvPr>
            <p:ph type="sldNum" sz="quarter" idx="5"/>
          </p:nvPr>
        </p:nvSpPr>
        <p:spPr/>
        <p:txBody>
          <a:bodyPr/>
          <a:lstStyle/>
          <a:p>
            <a:fld id="{C8DC57A8-AE18-4654-B6AF-04B3577165BE}" type="slidenum">
              <a:rPr lang="en-ZA" smtClean="0"/>
              <a:t>1</a:t>
            </a:fld>
            <a:endParaRPr lang="en-ZA"/>
          </a:p>
        </p:txBody>
      </p:sp>
    </p:spTree>
    <p:extLst>
      <p:ext uri="{BB962C8B-B14F-4D97-AF65-F5344CB8AC3E}">
        <p14:creationId xmlns:p14="http://schemas.microsoft.com/office/powerpoint/2010/main" val="3530575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2</a:t>
            </a:r>
          </a:p>
          <a:p>
            <a:endParaRPr lang="en-ZA" dirty="0"/>
          </a:p>
          <a:p>
            <a:r>
              <a:rPr lang="nl-NL" sz="1200" b="0" i="0" kern="1200" dirty="0">
                <a:solidFill>
                  <a:schemeClr val="tx1"/>
                </a:solidFill>
                <a:effectLst/>
                <a:latin typeface="+mn-lt"/>
                <a:ea typeface="+mn-ea"/>
                <a:cs typeface="+mn-cs"/>
              </a:rPr>
              <a:t>Vra leerders om terug te blaai na hul aantekeninge oor hierdie vier afdelings en deur hul antwoorde op die REFLEKSIE-vrae in elke les te lees. Sit 'n bietjie sagte musiek aan en moedig hulle aan om te</a:t>
            </a:r>
            <a:r>
              <a:rPr lang="nl-NL" sz="1200" b="0" i="0" kern="1200" baseline="0" dirty="0">
                <a:solidFill>
                  <a:schemeClr val="tx1"/>
                </a:solidFill>
                <a:effectLst/>
                <a:latin typeface="+mn-lt"/>
                <a:ea typeface="+mn-ea"/>
                <a:cs typeface="+mn-cs"/>
              </a:rPr>
              <a:t> reflekteer</a:t>
            </a:r>
            <a:r>
              <a:rPr lang="nl-NL" sz="1200" b="0" i="0" kern="1200" dirty="0">
                <a:solidFill>
                  <a:schemeClr val="tx1"/>
                </a:solidFill>
                <a:effectLst/>
                <a:latin typeface="+mn-lt"/>
                <a:ea typeface="+mn-ea"/>
                <a:cs typeface="+mn-cs"/>
              </a:rPr>
              <a:t>. (Volgende skyfie)</a:t>
            </a:r>
          </a:p>
          <a:p>
            <a:br>
              <a:rPr lang="nl-NL" sz="1200" b="0" i="0" kern="1200" dirty="0">
                <a:solidFill>
                  <a:schemeClr val="tx1"/>
                </a:solidFill>
                <a:effectLst/>
                <a:latin typeface="+mn-lt"/>
                <a:ea typeface="+mn-ea"/>
                <a:cs typeface="+mn-cs"/>
              </a:rPr>
            </a:br>
            <a:endParaRPr lang="en-ZA" dirty="0"/>
          </a:p>
        </p:txBody>
      </p:sp>
      <p:sp>
        <p:nvSpPr>
          <p:cNvPr id="4" name="Slide Number Placeholder 3"/>
          <p:cNvSpPr>
            <a:spLocks noGrp="1"/>
          </p:cNvSpPr>
          <p:nvPr>
            <p:ph type="sldNum" sz="quarter" idx="5"/>
          </p:nvPr>
        </p:nvSpPr>
        <p:spPr/>
        <p:txBody>
          <a:bodyPr/>
          <a:lstStyle/>
          <a:p>
            <a:fld id="{C8DC57A8-AE18-4654-B6AF-04B3577165BE}" type="slidenum">
              <a:rPr lang="en-ZA" smtClean="0"/>
              <a:t>2</a:t>
            </a:fld>
            <a:endParaRPr lang="en-ZA"/>
          </a:p>
        </p:txBody>
      </p:sp>
    </p:spTree>
    <p:extLst>
      <p:ext uri="{BB962C8B-B14F-4D97-AF65-F5344CB8AC3E}">
        <p14:creationId xmlns:p14="http://schemas.microsoft.com/office/powerpoint/2010/main" val="935097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3</a:t>
            </a:r>
            <a:r>
              <a:rPr lang="en-ZA" baseline="0" dirty="0"/>
              <a:t> -</a:t>
            </a:r>
            <a:r>
              <a:rPr lang="en-ZA" dirty="0"/>
              <a:t> 10 min</a:t>
            </a:r>
          </a:p>
          <a:p>
            <a:endParaRPr lang="en-ZA" dirty="0"/>
          </a:p>
          <a:p>
            <a:r>
              <a:rPr lang="af-ZA" dirty="0"/>
              <a:t>Gebruik </a:t>
            </a:r>
            <a:r>
              <a:rPr lang="af-ZA" b="1" i="1" u="sng" dirty="0"/>
              <a:t>Les 5 –</a:t>
            </a:r>
            <a:r>
              <a:rPr lang="af-ZA" b="1" i="1" u="sng" baseline="0" dirty="0"/>
              <a:t> Werkkaart Aktiwiteit 1 </a:t>
            </a:r>
            <a:r>
              <a:rPr lang="af-ZA" baseline="0" dirty="0"/>
              <a:t>en besin oor jou lewe op hierdie oomblik. </a:t>
            </a:r>
            <a:r>
              <a:rPr lang="af-ZA" dirty="0"/>
              <a:t>Wees eerlik met jouself. </a:t>
            </a:r>
          </a:p>
          <a:p>
            <a:endParaRPr lang="af-ZA" dirty="0"/>
          </a:p>
          <a:p>
            <a:r>
              <a:rPr lang="af-ZA" dirty="0"/>
              <a:t>Sodra ons weet waar ons is, kan ons 'n plan maak om vorentoe te beweeg. Dit behels om 'n duidelike plan te hê.</a:t>
            </a:r>
            <a:endParaRPr lang="en-ZA" dirty="0"/>
          </a:p>
        </p:txBody>
      </p:sp>
      <p:sp>
        <p:nvSpPr>
          <p:cNvPr id="4" name="Slide Number Placeholder 3"/>
          <p:cNvSpPr>
            <a:spLocks noGrp="1"/>
          </p:cNvSpPr>
          <p:nvPr>
            <p:ph type="sldNum" sz="quarter" idx="5"/>
          </p:nvPr>
        </p:nvSpPr>
        <p:spPr/>
        <p:txBody>
          <a:bodyPr/>
          <a:lstStyle/>
          <a:p>
            <a:fld id="{C8DC57A8-AE18-4654-B6AF-04B3577165BE}" type="slidenum">
              <a:rPr lang="en-ZA" smtClean="0"/>
              <a:t>3</a:t>
            </a:fld>
            <a:endParaRPr lang="en-ZA"/>
          </a:p>
        </p:txBody>
      </p:sp>
    </p:spTree>
    <p:extLst>
      <p:ext uri="{BB962C8B-B14F-4D97-AF65-F5344CB8AC3E}">
        <p14:creationId xmlns:p14="http://schemas.microsoft.com/office/powerpoint/2010/main" val="2290772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4</a:t>
            </a:r>
            <a:r>
              <a:rPr lang="en-ZA" baseline="0" dirty="0"/>
              <a:t> – </a:t>
            </a:r>
            <a:r>
              <a:rPr lang="en-ZA" dirty="0"/>
              <a:t>10 min</a:t>
            </a:r>
          </a:p>
          <a:p>
            <a:endParaRPr lang="en-ZA" dirty="0"/>
          </a:p>
          <a:p>
            <a:r>
              <a:rPr lang="af-ZA" dirty="0"/>
              <a:t>'n Persoonlike leefstylplan verskil vir elke persoon. Ons almal het verskillende drome vir die toekoms en sal by verskillende punte begin. Soos jy in Graad 11 geleer het, het jy doelwitte en 'n aksieplan nodig as jy daardie doelwitte in die komende jare wil bereik. </a:t>
            </a:r>
          </a:p>
          <a:p>
            <a:endParaRPr lang="af-ZA" dirty="0"/>
          </a:p>
          <a:p>
            <a:r>
              <a:rPr lang="af-ZA" dirty="0"/>
              <a:t>Gebruik die riglyn in </a:t>
            </a:r>
            <a:r>
              <a:rPr lang="af-ZA" b="1" i="1" u="sng" dirty="0"/>
              <a:t>Les 5 – Werkkaart Aktiwiteit</a:t>
            </a:r>
            <a:r>
              <a:rPr lang="af-ZA" b="1" i="1" u="sng" baseline="0" dirty="0"/>
              <a:t> 2</a:t>
            </a:r>
            <a:r>
              <a:rPr lang="af-ZA" b="0" i="0" u="none" baseline="0" dirty="0"/>
              <a:t> </a:t>
            </a:r>
            <a:r>
              <a:rPr lang="af-ZA" dirty="0"/>
              <a:t>om jou te help om jou eie leefstylplan te ontwikkel. Onthou om beide langtermyn- en korttermynplanne in te sluit om jou daar te kry. (Langtermyn - 'n jaar of langer; Korttermyn - in die nabye toekoms, m.a.w. vandag / volgende week / volgende maand)</a:t>
            </a:r>
            <a:endParaRPr lang="en-ZA" dirty="0"/>
          </a:p>
        </p:txBody>
      </p:sp>
      <p:sp>
        <p:nvSpPr>
          <p:cNvPr id="4" name="Slide Number Placeholder 3"/>
          <p:cNvSpPr>
            <a:spLocks noGrp="1"/>
          </p:cNvSpPr>
          <p:nvPr>
            <p:ph type="sldNum" sz="quarter" idx="5"/>
          </p:nvPr>
        </p:nvSpPr>
        <p:spPr/>
        <p:txBody>
          <a:bodyPr/>
          <a:lstStyle/>
          <a:p>
            <a:fld id="{C8DC57A8-AE18-4654-B6AF-04B3577165BE}" type="slidenum">
              <a:rPr lang="en-ZA" smtClean="0"/>
              <a:t>4</a:t>
            </a:fld>
            <a:endParaRPr lang="en-ZA"/>
          </a:p>
        </p:txBody>
      </p:sp>
    </p:spTree>
    <p:extLst>
      <p:ext uri="{BB962C8B-B14F-4D97-AF65-F5344CB8AC3E}">
        <p14:creationId xmlns:p14="http://schemas.microsoft.com/office/powerpoint/2010/main" val="3284970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5: 10 min</a:t>
            </a:r>
          </a:p>
          <a:p>
            <a:endParaRPr lang="en-ZA" dirty="0"/>
          </a:p>
          <a:p>
            <a:r>
              <a:rPr lang="nl-NL" sz="1200" b="0" i="0" kern="1200" dirty="0">
                <a:solidFill>
                  <a:schemeClr val="tx1"/>
                </a:solidFill>
                <a:effectLst/>
                <a:latin typeface="+mn-lt"/>
                <a:ea typeface="+mn-ea"/>
                <a:cs typeface="+mn-cs"/>
              </a:rPr>
              <a:t>Harry, Sarah en Clint het 'n paar probleme. Kan jy help? Gebruik die inligting wat jy in die laaste vier lesse geleer het, en voltooi </a:t>
            </a:r>
            <a:r>
              <a:rPr lang="nl-NL" sz="1200" b="1" i="1" u="sng" kern="1200" dirty="0">
                <a:solidFill>
                  <a:schemeClr val="tx1"/>
                </a:solidFill>
                <a:effectLst/>
                <a:latin typeface="+mn-lt"/>
                <a:ea typeface="+mn-ea"/>
                <a:cs typeface="+mn-cs"/>
              </a:rPr>
              <a:t>Les 5 – Werkkaart Aktiwiteit</a:t>
            </a:r>
            <a:r>
              <a:rPr lang="nl-NL" sz="1200" b="1" i="1" u="sng" kern="1200" baseline="0" dirty="0">
                <a:solidFill>
                  <a:schemeClr val="tx1"/>
                </a:solidFill>
                <a:effectLst/>
                <a:latin typeface="+mn-lt"/>
                <a:ea typeface="+mn-ea"/>
                <a:cs typeface="+mn-cs"/>
              </a:rPr>
              <a:t> 3</a:t>
            </a:r>
            <a:r>
              <a:rPr lang="nl-NL" sz="1200" b="0" i="0" kern="1200" baseline="0" dirty="0">
                <a:solidFill>
                  <a:schemeClr val="tx1"/>
                </a:solidFill>
                <a:effectLst/>
                <a:latin typeface="+mn-lt"/>
                <a:ea typeface="+mn-ea"/>
                <a:cs typeface="+mn-cs"/>
              </a:rPr>
              <a:t>.</a:t>
            </a:r>
            <a:br>
              <a:rPr lang="en-ZA" sz="1800" b="1" i="1" dirty="0">
                <a:effectLst/>
                <a:latin typeface="Arial" panose="020B0604020202020204" pitchFamily="34" charset="0"/>
                <a:ea typeface="Arial" panose="020B0604020202020204" pitchFamily="34" charset="0"/>
              </a:rPr>
            </a:br>
            <a:endParaRPr lang="en-ZA" dirty="0"/>
          </a:p>
          <a:p>
            <a:r>
              <a:rPr lang="en-ZA" dirty="0"/>
              <a:t>H</a:t>
            </a:r>
            <a:r>
              <a:rPr lang="af-ZA" sz="1200" kern="1200" dirty="0">
                <a:solidFill>
                  <a:schemeClr val="tx1"/>
                </a:solidFill>
                <a:effectLst/>
                <a:latin typeface="+mn-lt"/>
                <a:ea typeface="+mn-ea"/>
                <a:cs typeface="+mn-cs"/>
              </a:rPr>
              <a:t>arry kan nie sy tyd bestuur nie. Hy is altyd in kletskamers, op </a:t>
            </a:r>
            <a:r>
              <a:rPr lang="af-ZA" sz="1200" i="1" kern="1200" dirty="0">
                <a:solidFill>
                  <a:schemeClr val="tx1"/>
                </a:solidFill>
                <a:effectLst/>
                <a:latin typeface="+mn-lt"/>
                <a:ea typeface="+mn-ea"/>
                <a:cs typeface="+mn-cs"/>
              </a:rPr>
              <a:t>Netflix</a:t>
            </a:r>
            <a:r>
              <a:rPr lang="af-ZA" sz="1200" kern="1200" dirty="0">
                <a:solidFill>
                  <a:schemeClr val="tx1"/>
                </a:solidFill>
                <a:effectLst/>
                <a:latin typeface="+mn-lt"/>
                <a:ea typeface="+mn-ea"/>
                <a:cs typeface="+mn-cs"/>
              </a:rPr>
              <a:t> en op </a:t>
            </a:r>
            <a:r>
              <a:rPr lang="af-ZA" sz="1200" i="1" kern="1200" dirty="0">
                <a:solidFill>
                  <a:schemeClr val="tx1"/>
                </a:solidFill>
                <a:effectLst/>
                <a:latin typeface="+mn-lt"/>
                <a:ea typeface="+mn-ea"/>
                <a:cs typeface="+mn-cs"/>
              </a:rPr>
              <a:t>YouTube</a:t>
            </a:r>
            <a:r>
              <a:rPr lang="af-ZA" sz="1200" kern="1200" dirty="0">
                <a:solidFill>
                  <a:schemeClr val="tx1"/>
                </a:solidFill>
                <a:effectLst/>
                <a:latin typeface="+mn-lt"/>
                <a:ea typeface="+mn-ea"/>
                <a:cs typeface="+mn-cs"/>
              </a:rPr>
              <a:t>. Al sy vriende is op die Internet. As hy skool toe gaan, praat hy nie met enigiemand nie en hy het geen vriende in die klas nie. Hy kan nie wag om by die huis te kom om sy rekenaar oop te maak nie. Sy ouers los hom graag alleen, want hy is nie 'n probleemkind nie, en dan bestee hy ure aanlyn. Harry maak vanjaar klaar met matriek. Sy ouers het hom gevra oor sy toekoms, maar al wat hy wil doen, is om te rekenaarspeletjies te speel.</a:t>
            </a:r>
            <a:endParaRPr lang="en-ZA" sz="1200" kern="1200" dirty="0">
              <a:solidFill>
                <a:schemeClr val="tx1"/>
              </a:solidFill>
              <a:effectLst/>
              <a:latin typeface="+mn-lt"/>
              <a:ea typeface="+mn-ea"/>
              <a:cs typeface="+mn-cs"/>
            </a:endParaRPr>
          </a:p>
          <a:p>
            <a:endParaRPr lang="en-ZA" dirty="0"/>
          </a:p>
          <a:p>
            <a:r>
              <a:rPr lang="en-ZA" dirty="0"/>
              <a:t>S</a:t>
            </a:r>
            <a:r>
              <a:rPr lang="af-ZA" sz="1200" kern="1200" dirty="0">
                <a:solidFill>
                  <a:schemeClr val="tx1"/>
                </a:solidFill>
                <a:effectLst/>
                <a:latin typeface="+mn-lt"/>
                <a:ea typeface="+mn-ea"/>
                <a:cs typeface="+mn-cs"/>
              </a:rPr>
              <a:t>arah en Clint is albei in matriek. Hulle gaan sedert Graad 9 ernstig uit. Hulle het gedroom om eendag te trou en in hul eie sprokieswêreld te leef.  Sarah is ‘n ekstrovert en hou daarvan om elke deel van haar lewe op </a:t>
            </a:r>
            <a:r>
              <a:rPr lang="af-ZA" sz="1200" i="1" kern="1200" dirty="0">
                <a:solidFill>
                  <a:schemeClr val="tx1"/>
                </a:solidFill>
                <a:effectLst/>
                <a:latin typeface="+mn-lt"/>
                <a:ea typeface="+mn-ea"/>
                <a:cs typeface="+mn-cs"/>
              </a:rPr>
              <a:t>Instagram</a:t>
            </a:r>
            <a:r>
              <a:rPr lang="af-ZA" sz="1200" kern="1200" dirty="0">
                <a:solidFill>
                  <a:schemeClr val="tx1"/>
                </a:solidFill>
                <a:effectLst/>
                <a:latin typeface="+mn-lt"/>
                <a:ea typeface="+mn-ea"/>
                <a:cs typeface="+mn-cs"/>
              </a:rPr>
              <a:t> te plaas sodat sy meer kommentaar en volgelinge kan kry. Clint is meer van ‘n introvert; hy is baie privaat en gebruik nie eens sosiale media nie. In die laaste maand het hulle onophoudelik baklei. Clint probeer sy punte opstoot sodat hy medies kan studeer. Hy vind hierdie verhouding dreinerend omdat hulle oor so baie dinge vassit. Sarah is mal verlief op Clint en het reeds hul lewe saam beplan. Sy het 'n </a:t>
            </a:r>
            <a:r>
              <a:rPr lang="af-ZA" sz="1200" i="1" kern="1200" dirty="0">
                <a:solidFill>
                  <a:schemeClr val="tx1"/>
                </a:solidFill>
                <a:effectLst/>
                <a:latin typeface="+mn-lt"/>
                <a:ea typeface="+mn-ea"/>
                <a:cs typeface="+mn-cs"/>
              </a:rPr>
              <a:t>Pinterest</a:t>
            </a:r>
            <a:r>
              <a:rPr lang="af-ZA" sz="1200" kern="1200" dirty="0">
                <a:solidFill>
                  <a:schemeClr val="tx1"/>
                </a:solidFill>
                <a:effectLst/>
                <a:latin typeface="+mn-lt"/>
                <a:ea typeface="+mn-ea"/>
                <a:cs typeface="+mn-cs"/>
              </a:rPr>
              <a:t>-bladsy / visiebord gereed vir hul troue, eerste kind én waar hulle gaan woon! Sy is lief vir Clint, maar kan nie verstaan waarom hy die hele tyd so ernstig moet wees nie. Sy wil net by hom wees, niks anders is belangrik nie.</a:t>
            </a:r>
            <a:endParaRPr lang="en-ZA"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5"/>
          </p:nvPr>
        </p:nvSpPr>
        <p:spPr/>
        <p:txBody>
          <a:bodyPr/>
          <a:lstStyle/>
          <a:p>
            <a:fld id="{C8DC57A8-AE18-4654-B6AF-04B3577165BE}" type="slidenum">
              <a:rPr lang="en-ZA" smtClean="0"/>
              <a:t>5</a:t>
            </a:fld>
            <a:endParaRPr lang="en-ZA"/>
          </a:p>
        </p:txBody>
      </p:sp>
    </p:spTree>
    <p:extLst>
      <p:ext uri="{BB962C8B-B14F-4D97-AF65-F5344CB8AC3E}">
        <p14:creationId xmlns:p14="http://schemas.microsoft.com/office/powerpoint/2010/main" val="399094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6 – 5 min</a:t>
            </a:r>
          </a:p>
          <a:p>
            <a:endParaRPr lang="en-ZA" dirty="0"/>
          </a:p>
          <a:p>
            <a:r>
              <a:rPr lang="en-ZA" dirty="0"/>
              <a:t>Gee </a:t>
            </a:r>
            <a:r>
              <a:rPr lang="en-ZA" dirty="0" err="1"/>
              <a:t>vyf</a:t>
            </a:r>
            <a:r>
              <a:rPr lang="en-ZA" dirty="0"/>
              <a:t> minute </a:t>
            </a:r>
            <a:r>
              <a:rPr lang="en-ZA" dirty="0" err="1"/>
              <a:t>vir</a:t>
            </a:r>
            <a:r>
              <a:rPr lang="en-ZA" dirty="0"/>
              <a:t> </a:t>
            </a:r>
            <a:r>
              <a:rPr lang="en-ZA" dirty="0" err="1"/>
              <a:t>leerders</a:t>
            </a:r>
            <a:r>
              <a:rPr lang="en-ZA" dirty="0"/>
              <a:t> om ‘n </a:t>
            </a:r>
            <a:r>
              <a:rPr lang="en-ZA" dirty="0" err="1"/>
              <a:t>oomblik</a:t>
            </a:r>
            <a:r>
              <a:rPr lang="en-ZA" dirty="0"/>
              <a:t> </a:t>
            </a:r>
            <a:r>
              <a:rPr lang="en-ZA" dirty="0" err="1"/>
              <a:t>te</a:t>
            </a:r>
            <a:r>
              <a:rPr lang="en-ZA" dirty="0"/>
              <a:t> neem om </a:t>
            </a:r>
            <a:r>
              <a:rPr lang="en-ZA" dirty="0" err="1"/>
              <a:t>te</a:t>
            </a:r>
            <a:r>
              <a:rPr lang="en-ZA" dirty="0"/>
              <a:t> </a:t>
            </a:r>
            <a:r>
              <a:rPr lang="en-ZA" dirty="0" err="1"/>
              <a:t>reflekteer</a:t>
            </a:r>
            <a:r>
              <a:rPr lang="en-ZA" dirty="0"/>
              <a:t> </a:t>
            </a:r>
            <a:r>
              <a:rPr lang="en-ZA" dirty="0" err="1"/>
              <a:t>oor</a:t>
            </a:r>
            <a:r>
              <a:rPr lang="en-ZA" dirty="0"/>
              <a:t> wat </a:t>
            </a:r>
            <a:r>
              <a:rPr lang="en-ZA" dirty="0" err="1"/>
              <a:t>hulle</a:t>
            </a:r>
            <a:r>
              <a:rPr lang="en-ZA" dirty="0"/>
              <a:t> </a:t>
            </a:r>
            <a:r>
              <a:rPr lang="en-ZA" dirty="0" err="1"/>
              <a:t>vandag</a:t>
            </a:r>
            <a:r>
              <a:rPr lang="en-ZA" dirty="0"/>
              <a:t> van </a:t>
            </a:r>
            <a:r>
              <a:rPr lang="en-ZA" dirty="0" err="1"/>
              <a:t>hulself</a:t>
            </a:r>
            <a:r>
              <a:rPr lang="en-ZA" dirty="0"/>
              <a:t> </a:t>
            </a:r>
            <a:r>
              <a:rPr lang="en-ZA" dirty="0" err="1"/>
              <a:t>geleer</a:t>
            </a:r>
            <a:r>
              <a:rPr lang="en-ZA" dirty="0"/>
              <a:t> het. </a:t>
            </a:r>
            <a:endParaRPr lang="en-ZA" sz="1200" kern="1200" dirty="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a:p>
            <a:r>
              <a:rPr lang="en-ZA" sz="1200" kern="1200" dirty="0" err="1">
                <a:solidFill>
                  <a:schemeClr val="tx1"/>
                </a:solidFill>
                <a:effectLst/>
                <a:latin typeface="+mn-lt"/>
                <a:ea typeface="+mn-ea"/>
                <a:cs typeface="+mn-cs"/>
              </a:rPr>
              <a:t>Daar</a:t>
            </a:r>
            <a:r>
              <a:rPr lang="en-ZA" sz="1200" kern="1200" dirty="0">
                <a:solidFill>
                  <a:schemeClr val="tx1"/>
                </a:solidFill>
                <a:effectLst/>
                <a:latin typeface="+mn-lt"/>
                <a:ea typeface="+mn-ea"/>
                <a:cs typeface="+mn-cs"/>
              </a:rPr>
              <a:t> is </a:t>
            </a:r>
            <a:r>
              <a:rPr lang="en-ZA" sz="1200" kern="1200" dirty="0" err="1">
                <a:solidFill>
                  <a:schemeClr val="tx1"/>
                </a:solidFill>
                <a:effectLst/>
                <a:latin typeface="+mn-lt"/>
                <a:ea typeface="+mn-ea"/>
                <a:cs typeface="+mn-cs"/>
              </a:rPr>
              <a:t>geen</a:t>
            </a:r>
            <a:r>
              <a:rPr lang="en-ZA" sz="1200" kern="1200" dirty="0">
                <a:solidFill>
                  <a:schemeClr val="tx1"/>
                </a:solidFill>
                <a:effectLst/>
                <a:latin typeface="+mn-lt"/>
                <a:ea typeface="+mn-ea"/>
                <a:cs typeface="+mn-cs"/>
              </a:rPr>
              <a:t> memo-</a:t>
            </a:r>
            <a:r>
              <a:rPr lang="en-ZA" sz="1200" kern="1200" dirty="0" err="1">
                <a:solidFill>
                  <a:schemeClr val="tx1"/>
                </a:solidFill>
                <a:effectLst/>
                <a:latin typeface="+mn-lt"/>
                <a:ea typeface="+mn-ea"/>
                <a:cs typeface="+mn-cs"/>
              </a:rPr>
              <a:t>antwoorde</a:t>
            </a:r>
            <a:r>
              <a:rPr lang="en-ZA" sz="1200" kern="1200" dirty="0">
                <a:solidFill>
                  <a:schemeClr val="tx1"/>
                </a:solidFill>
                <a:effectLst/>
                <a:latin typeface="+mn-lt"/>
                <a:ea typeface="+mn-ea"/>
                <a:cs typeface="+mn-cs"/>
              </a:rPr>
              <a:t> op </a:t>
            </a:r>
            <a:r>
              <a:rPr lang="en-ZA" sz="1200" kern="1200" dirty="0" err="1">
                <a:solidFill>
                  <a:schemeClr val="tx1"/>
                </a:solidFill>
                <a:effectLst/>
                <a:latin typeface="+mn-lt"/>
                <a:ea typeface="+mn-ea"/>
                <a:cs typeface="+mn-cs"/>
              </a:rPr>
              <a:t>hierdie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vrae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nie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Maak</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seker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dat</a:t>
            </a:r>
            <a:r>
              <a:rPr lang="en-ZA" sz="1200" kern="1200" dirty="0">
                <a:solidFill>
                  <a:schemeClr val="tx1"/>
                </a:solidFill>
                <a:effectLst/>
                <a:latin typeface="+mn-lt"/>
                <a:ea typeface="+mn-ea"/>
                <a:cs typeface="+mn-cs"/>
              </a:rPr>
              <a:t> die </a:t>
            </a:r>
            <a:r>
              <a:rPr lang="en-ZA" sz="1200" kern="1200" dirty="0" err="1">
                <a:solidFill>
                  <a:schemeClr val="tx1"/>
                </a:solidFill>
                <a:effectLst/>
                <a:latin typeface="+mn-lt"/>
                <a:ea typeface="+mn-ea"/>
                <a:cs typeface="+mn-cs"/>
              </a:rPr>
              <a:t>klas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stil</a:t>
            </a:r>
            <a:r>
              <a:rPr lang="en-ZA" sz="1200" kern="1200" dirty="0">
                <a:solidFill>
                  <a:schemeClr val="tx1"/>
                </a:solidFill>
                <a:effectLst/>
                <a:latin typeface="+mn-lt"/>
                <a:ea typeface="+mn-ea"/>
                <a:cs typeface="+mn-cs"/>
              </a:rPr>
              <a:t> is. </a:t>
            </a:r>
            <a:r>
              <a:rPr lang="en-ZA" sz="1200" kern="1200" dirty="0" err="1">
                <a:solidFill>
                  <a:schemeClr val="tx1"/>
                </a:solidFill>
                <a:effectLst/>
                <a:latin typeface="+mn-lt"/>
                <a:ea typeface="+mn-ea"/>
                <a:cs typeface="+mn-cs"/>
              </a:rPr>
              <a:t>Jy</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kan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selfs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instrumentele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liedjies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speel</a:t>
            </a:r>
            <a:r>
              <a:rPr lang="en-ZA" sz="1200" kern="1200" dirty="0">
                <a:solidFill>
                  <a:schemeClr val="tx1"/>
                </a:solidFill>
                <a:effectLst/>
                <a:latin typeface="+mn-lt"/>
                <a:ea typeface="+mn-ea"/>
                <a:cs typeface="+mn-cs"/>
              </a:rPr>
              <a:t> om ‘n </a:t>
            </a:r>
            <a:r>
              <a:rPr lang="en-ZA" sz="1200" kern="1200" dirty="0" err="1">
                <a:solidFill>
                  <a:schemeClr val="tx1"/>
                </a:solidFill>
                <a:effectLst/>
                <a:latin typeface="+mn-lt"/>
                <a:ea typeface="+mn-ea"/>
                <a:cs typeface="+mn-cs"/>
              </a:rPr>
              <a:t>kalm</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reflekterende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atmosfeer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skep.</a:t>
            </a:r>
          </a:p>
          <a:p>
            <a:r>
              <a:rPr lang="en-ZA" dirty="0"/>
              <a:t> </a:t>
            </a:r>
          </a:p>
        </p:txBody>
      </p:sp>
      <p:sp>
        <p:nvSpPr>
          <p:cNvPr id="4" name="Slide Number Placeholder 3"/>
          <p:cNvSpPr>
            <a:spLocks noGrp="1"/>
          </p:cNvSpPr>
          <p:nvPr>
            <p:ph type="sldNum" sz="quarter" idx="5"/>
          </p:nvPr>
        </p:nvSpPr>
        <p:spPr/>
        <p:txBody>
          <a:bodyPr/>
          <a:lstStyle/>
          <a:p>
            <a:fld id="{C8DC57A8-AE18-4654-B6AF-04B3577165BE}" type="slidenum">
              <a:rPr lang="en-ZA" smtClean="0"/>
              <a:t>6</a:t>
            </a:fld>
            <a:endParaRPr lang="en-ZA"/>
          </a:p>
        </p:txBody>
      </p:sp>
    </p:spTree>
    <p:extLst>
      <p:ext uri="{BB962C8B-B14F-4D97-AF65-F5344CB8AC3E}">
        <p14:creationId xmlns:p14="http://schemas.microsoft.com/office/powerpoint/2010/main" val="1830866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10/27/2022</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dirty="0"/>
              <a:t>Click to edit Master title style</a:t>
            </a:r>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10/27/2022</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10/27/2022</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10/27/2022</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3A3F966-254B-45E7-A119-CE75985B3DC6}"/>
              </a:ext>
            </a:extLst>
          </p:cNvPr>
          <p:cNvSpPr txBox="1">
            <a:spLocks/>
          </p:cNvSpPr>
          <p:nvPr/>
        </p:nvSpPr>
        <p:spPr>
          <a:xfrm>
            <a:off x="3994677" y="4152895"/>
            <a:ext cx="7621589" cy="4487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kern="1200">
                <a:solidFill>
                  <a:schemeClr val="tx1">
                    <a:lumMod val="50000"/>
                  </a:schemeClr>
                </a:solidFill>
                <a:latin typeface="+mj-lt"/>
                <a:ea typeface="+mj-ea"/>
                <a:cs typeface="+mj-cs"/>
              </a:defRPr>
            </a:lvl1pPr>
          </a:lstStyle>
          <a:p>
            <a:pPr algn="r"/>
            <a:r>
              <a:rPr lang="en-US" sz="2200" dirty="0"/>
              <a:t>Les 5: Hoe </a:t>
            </a:r>
            <a:r>
              <a:rPr lang="en-US" sz="2200" dirty="0" err="1"/>
              <a:t>kan</a:t>
            </a:r>
            <a:r>
              <a:rPr lang="en-US" sz="2200" dirty="0"/>
              <a:t> </a:t>
            </a:r>
            <a:r>
              <a:rPr lang="en-US" sz="2200" dirty="0" err="1"/>
              <a:t>ek</a:t>
            </a:r>
            <a:r>
              <a:rPr lang="en-US" sz="2200" dirty="0"/>
              <a:t> ‘n </a:t>
            </a:r>
            <a:r>
              <a:rPr lang="en-US" sz="2200" dirty="0" err="1"/>
              <a:t>persoonlike</a:t>
            </a:r>
            <a:r>
              <a:rPr lang="en-US" sz="2200" dirty="0"/>
              <a:t> </a:t>
            </a:r>
            <a:r>
              <a:rPr lang="en-US" sz="2200" dirty="0" err="1"/>
              <a:t>leefstylplan</a:t>
            </a:r>
            <a:r>
              <a:rPr lang="en-US" sz="2200" dirty="0"/>
              <a:t> </a:t>
            </a:r>
            <a:r>
              <a:rPr lang="en-US" sz="2200" dirty="0" err="1"/>
              <a:t>saamstel</a:t>
            </a:r>
            <a:r>
              <a:rPr lang="en-US" sz="2200" dirty="0"/>
              <a:t>?</a:t>
            </a:r>
          </a:p>
        </p:txBody>
      </p:sp>
      <p:sp>
        <p:nvSpPr>
          <p:cNvPr id="10" name="Subtitle 2"/>
          <p:cNvSpPr txBox="1">
            <a:spLocks/>
          </p:cNvSpPr>
          <p:nvPr/>
        </p:nvSpPr>
        <p:spPr>
          <a:xfrm>
            <a:off x="9540815" y="2099731"/>
            <a:ext cx="2075451" cy="6604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pPr algn="r"/>
            <a:r>
              <a:rPr lang="en-US"/>
              <a:t>GRAAD 12</a:t>
            </a:r>
            <a:endParaRPr lang="en-US" dirty="0"/>
          </a:p>
        </p:txBody>
      </p:sp>
      <p:sp>
        <p:nvSpPr>
          <p:cNvPr id="12" name="Title 1"/>
          <p:cNvSpPr>
            <a:spLocks noGrp="1"/>
          </p:cNvSpPr>
          <p:nvPr>
            <p:ph type="ctrTitle"/>
          </p:nvPr>
        </p:nvSpPr>
        <p:spPr>
          <a:xfrm>
            <a:off x="3994677" y="2349498"/>
            <a:ext cx="7621589" cy="821267"/>
          </a:xfrm>
        </p:spPr>
        <p:txBody>
          <a:bodyPr>
            <a:normAutofit fontScale="90000"/>
          </a:bodyPr>
          <a:lstStyle/>
          <a:p>
            <a:pPr algn="r"/>
            <a:r>
              <a:rPr lang="en-US" sz="3400" dirty="0" err="1"/>
              <a:t>Selfontwikkeling</a:t>
            </a:r>
            <a:r>
              <a:rPr lang="en-US" sz="3400" dirty="0"/>
              <a:t> in die </a:t>
            </a:r>
            <a:r>
              <a:rPr lang="en-US" sz="3400" dirty="0" err="1"/>
              <a:t>samelewing</a:t>
            </a:r>
            <a:endParaRPr lang="en-US" sz="3400" dirty="0"/>
          </a:p>
        </p:txBody>
      </p:sp>
      <p:sp>
        <p:nvSpPr>
          <p:cNvPr id="13" name="Subtitle 2">
            <a:extLst>
              <a:ext uri="{FF2B5EF4-FFF2-40B4-BE49-F238E27FC236}">
                <a16:creationId xmlns:a16="http://schemas.microsoft.com/office/drawing/2014/main" id="{A2C0F847-7DC7-42BD-A12E-B02332C052C6}"/>
              </a:ext>
            </a:extLst>
          </p:cNvPr>
          <p:cNvSpPr txBox="1">
            <a:spLocks/>
          </p:cNvSpPr>
          <p:nvPr/>
        </p:nvSpPr>
        <p:spPr>
          <a:xfrm>
            <a:off x="9213011" y="3306247"/>
            <a:ext cx="2403255" cy="44873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pPr algn="r"/>
            <a:r>
              <a:rPr lang="en-US" dirty="0"/>
              <a:t>KWARTAAL 1</a:t>
            </a:r>
          </a:p>
        </p:txBody>
      </p:sp>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837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771188" cy="1219200"/>
          </a:xfrm>
        </p:spPr>
        <p:txBody>
          <a:bodyPr/>
          <a:lstStyle/>
          <a:p>
            <a:r>
              <a:rPr lang="en-US" dirty="0"/>
              <a:t>Les 1- </a:t>
            </a:r>
            <a:r>
              <a:rPr lang="en-US" dirty="0" err="1"/>
              <a:t>Identifiseer</a:t>
            </a:r>
            <a:r>
              <a:rPr lang="en-US" dirty="0"/>
              <a:t> </a:t>
            </a:r>
            <a:r>
              <a:rPr lang="en-US" dirty="0" err="1"/>
              <a:t>tipes</a:t>
            </a:r>
            <a:r>
              <a:rPr lang="en-US" dirty="0"/>
              <a:t> </a:t>
            </a:r>
            <a:r>
              <a:rPr lang="en-US" dirty="0" err="1"/>
              <a:t>stres</a:t>
            </a:r>
            <a:r>
              <a:rPr lang="en-US" dirty="0"/>
              <a:t> </a:t>
            </a:r>
            <a:r>
              <a:rPr lang="en-US" dirty="0" err="1"/>
              <a:t>en</a:t>
            </a:r>
            <a:r>
              <a:rPr lang="en-US" dirty="0"/>
              <a:t> stressors</a:t>
            </a:r>
          </a:p>
        </p:txBody>
      </p:sp>
      <p:sp>
        <p:nvSpPr>
          <p:cNvPr id="7" name="Title 1">
            <a:extLst>
              <a:ext uri="{FF2B5EF4-FFF2-40B4-BE49-F238E27FC236}">
                <a16:creationId xmlns:a16="http://schemas.microsoft.com/office/drawing/2014/main" id="{CD321338-AEB2-47C3-9A5C-0A11B358B854}"/>
              </a:ext>
            </a:extLst>
          </p:cNvPr>
          <p:cNvSpPr txBox="1">
            <a:spLocks/>
          </p:cNvSpPr>
          <p:nvPr/>
        </p:nvSpPr>
        <p:spPr>
          <a:xfrm>
            <a:off x="1065212" y="1524000"/>
            <a:ext cx="10058402" cy="9144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en-US" dirty="0"/>
              <a:t>Les 2- </a:t>
            </a:r>
            <a:r>
              <a:rPr lang="en-US" dirty="0" err="1"/>
              <a:t>Stresbestuur</a:t>
            </a:r>
            <a:r>
              <a:rPr lang="en-US" dirty="0"/>
              <a:t> </a:t>
            </a:r>
            <a:r>
              <a:rPr lang="en-US" dirty="0" err="1"/>
              <a:t>en</a:t>
            </a:r>
            <a:r>
              <a:rPr lang="en-US" dirty="0"/>
              <a:t> </a:t>
            </a:r>
            <a:r>
              <a:rPr lang="en-US" dirty="0" err="1"/>
              <a:t>konflikhantering</a:t>
            </a:r>
            <a:endParaRPr lang="en-US" dirty="0"/>
          </a:p>
        </p:txBody>
      </p:sp>
      <p:sp>
        <p:nvSpPr>
          <p:cNvPr id="8" name="Title 1">
            <a:extLst>
              <a:ext uri="{FF2B5EF4-FFF2-40B4-BE49-F238E27FC236}">
                <a16:creationId xmlns:a16="http://schemas.microsoft.com/office/drawing/2014/main" id="{F296BD01-0549-4A0E-B9AF-6FA22F2C09E3}"/>
              </a:ext>
            </a:extLst>
          </p:cNvPr>
          <p:cNvSpPr txBox="1">
            <a:spLocks/>
          </p:cNvSpPr>
          <p:nvPr/>
        </p:nvSpPr>
        <p:spPr>
          <a:xfrm>
            <a:off x="1065212" y="2743200"/>
            <a:ext cx="10058402"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en-US" dirty="0"/>
              <a:t>Les 3- </a:t>
            </a:r>
            <a:r>
              <a:rPr lang="en-US" dirty="0" err="1"/>
              <a:t>Handhaaf</a:t>
            </a:r>
            <a:r>
              <a:rPr lang="en-US" dirty="0"/>
              <a:t> </a:t>
            </a:r>
            <a:r>
              <a:rPr lang="en-US" dirty="0" err="1"/>
              <a:t>positiewe</a:t>
            </a:r>
            <a:r>
              <a:rPr lang="en-US" dirty="0"/>
              <a:t> </a:t>
            </a:r>
            <a:r>
              <a:rPr lang="en-US" dirty="0" err="1"/>
              <a:t>verhoudings</a:t>
            </a:r>
            <a:r>
              <a:rPr lang="en-US" dirty="0"/>
              <a:t> </a:t>
            </a:r>
            <a:r>
              <a:rPr lang="en-US" dirty="0" err="1"/>
              <a:t>en</a:t>
            </a:r>
            <a:r>
              <a:rPr lang="en-US" dirty="0"/>
              <a:t> </a:t>
            </a:r>
            <a:r>
              <a:rPr lang="en-US" dirty="0" err="1"/>
              <a:t>effektiewe</a:t>
            </a:r>
            <a:r>
              <a:rPr lang="en-US" dirty="0"/>
              <a:t> </a:t>
            </a:r>
            <a:r>
              <a:rPr lang="en-US" dirty="0" err="1"/>
              <a:t>kommunikasie</a:t>
            </a:r>
            <a:endParaRPr lang="en-US" dirty="0"/>
          </a:p>
        </p:txBody>
      </p:sp>
      <p:sp>
        <p:nvSpPr>
          <p:cNvPr id="9" name="Title 1">
            <a:extLst>
              <a:ext uri="{FF2B5EF4-FFF2-40B4-BE49-F238E27FC236}">
                <a16:creationId xmlns:a16="http://schemas.microsoft.com/office/drawing/2014/main" id="{A0036B7E-25B5-4074-87F7-39855D89F1C7}"/>
              </a:ext>
            </a:extLst>
          </p:cNvPr>
          <p:cNvSpPr txBox="1">
            <a:spLocks/>
          </p:cNvSpPr>
          <p:nvPr/>
        </p:nvSpPr>
        <p:spPr>
          <a:xfrm>
            <a:off x="1065212" y="4114800"/>
            <a:ext cx="10058402"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en-US" dirty="0"/>
              <a:t>Les 4- Die </a:t>
            </a:r>
            <a:r>
              <a:rPr lang="en-US" dirty="0" err="1"/>
              <a:t>oorgang</a:t>
            </a:r>
            <a:r>
              <a:rPr lang="en-US" dirty="0"/>
              <a:t> </a:t>
            </a:r>
            <a:r>
              <a:rPr lang="en-US" dirty="0" err="1"/>
              <a:t>tussen</a:t>
            </a:r>
            <a:r>
              <a:rPr lang="en-US" dirty="0"/>
              <a:t> </a:t>
            </a:r>
            <a:r>
              <a:rPr lang="en-US" dirty="0" err="1"/>
              <a:t>hoërskool</a:t>
            </a:r>
            <a:r>
              <a:rPr lang="en-US" dirty="0"/>
              <a:t> </a:t>
            </a:r>
            <a:r>
              <a:rPr lang="en-US" dirty="0" err="1"/>
              <a:t>en</a:t>
            </a:r>
            <a:r>
              <a:rPr lang="en-US" dirty="0"/>
              <a:t> die </a:t>
            </a:r>
            <a:r>
              <a:rPr lang="en-US" dirty="0" err="1"/>
              <a:t>lewe</a:t>
            </a:r>
            <a:r>
              <a:rPr lang="en-US" dirty="0"/>
              <a:t> </a:t>
            </a:r>
            <a:r>
              <a:rPr lang="en-US" dirty="0" err="1"/>
              <a:t>ná</a:t>
            </a:r>
            <a:r>
              <a:rPr lang="en-US" dirty="0"/>
              <a:t> </a:t>
            </a:r>
            <a:r>
              <a:rPr lang="en-US" dirty="0" err="1"/>
              <a:t>skool</a:t>
            </a:r>
            <a:endParaRPr lang="en-US" dirty="0"/>
          </a:p>
        </p:txBody>
      </p:sp>
      <p:pic>
        <p:nvPicPr>
          <p:cNvPr id="3" name="Picture 2">
            <a:extLst>
              <a:ext uri="{FF2B5EF4-FFF2-40B4-BE49-F238E27FC236}">
                <a16:creationId xmlns:a16="http://schemas.microsoft.com/office/drawing/2014/main" id="{1ED7A34E-B8F3-9994-A8FA-574CB46EC3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lipart&#10;&#10;Description automatically generated">
            <a:extLst>
              <a:ext uri="{FF2B5EF4-FFF2-40B4-BE49-F238E27FC236}">
                <a16:creationId xmlns:a16="http://schemas.microsoft.com/office/drawing/2014/main" id="{7C966700-3D6F-48B3-93DE-4CE91D12C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9167" y="1421018"/>
            <a:ext cx="6890951" cy="4803977"/>
          </a:xfrm>
          <a:prstGeom prst="rect">
            <a:avLst/>
          </a:prstGeom>
        </p:spPr>
      </p:pic>
      <p:sp>
        <p:nvSpPr>
          <p:cNvPr id="8" name="Rectangle 7">
            <a:extLst>
              <a:ext uri="{FF2B5EF4-FFF2-40B4-BE49-F238E27FC236}">
                <a16:creationId xmlns:a16="http://schemas.microsoft.com/office/drawing/2014/main" id="{7F46B4E6-A6B1-4995-BA54-6F75E0D91E5D}"/>
              </a:ext>
            </a:extLst>
          </p:cNvPr>
          <p:cNvSpPr/>
          <p:nvPr/>
        </p:nvSpPr>
        <p:spPr>
          <a:xfrm>
            <a:off x="680903" y="497688"/>
            <a:ext cx="10830209" cy="923330"/>
          </a:xfrm>
          <a:prstGeom prst="rect">
            <a:avLst/>
          </a:prstGeom>
          <a:noFill/>
        </p:spPr>
        <p:txBody>
          <a:bodyPr wrap="none" lIns="91440" tIns="45720" rIns="91440" bIns="45720">
            <a:spAutoFit/>
          </a:bodyPr>
          <a:lstStyle/>
          <a:p>
            <a:pPr algn="ctr"/>
            <a:r>
              <a:rPr lang="en-US" sz="54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Waar</a:t>
            </a: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is </a:t>
            </a:r>
            <a:r>
              <a:rPr lang="en-US" sz="54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jy</a:t>
            </a: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op </a:t>
            </a:r>
            <a:r>
              <a:rPr lang="en-US" sz="54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hierdie</a:t>
            </a: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54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oomblik</a:t>
            </a: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p>
        </p:txBody>
      </p:sp>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8068"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2A67EAE-0DDB-4477-8A5D-6670568A970C}"/>
              </a:ext>
            </a:extLst>
          </p:cNvPr>
          <p:cNvSpPr txBox="1"/>
          <p:nvPr/>
        </p:nvSpPr>
        <p:spPr>
          <a:xfrm>
            <a:off x="7078133" y="2057384"/>
            <a:ext cx="5113867" cy="2308324"/>
          </a:xfrm>
          <a:prstGeom prst="rect">
            <a:avLst/>
          </a:prstGeom>
          <a:noFill/>
        </p:spPr>
        <p:txBody>
          <a:bodyPr wrap="square">
            <a:spAutoFit/>
          </a:bodyPr>
          <a:lstStyle/>
          <a:p>
            <a:pPr algn="ctr"/>
            <a:r>
              <a:rPr lang="en-US" sz="4800" b="1" cap="none" spc="50" dirty="0" err="1">
                <a:ln w="9525" cmpd="sng">
                  <a:solidFill>
                    <a:schemeClr val="accent1"/>
                  </a:solidFill>
                  <a:prstDash val="solid"/>
                </a:ln>
                <a:solidFill>
                  <a:schemeClr val="accent1"/>
                </a:solidFill>
                <a:effectLst>
                  <a:glow rad="38100">
                    <a:schemeClr val="accent1">
                      <a:alpha val="40000"/>
                    </a:schemeClr>
                  </a:glow>
                </a:effectLst>
              </a:rPr>
              <a:t>Waar</a:t>
            </a:r>
            <a:r>
              <a:rPr lang="en-US" sz="4800" b="1" cap="none" spc="50" dirty="0">
                <a:ln w="9525" cmpd="sng">
                  <a:solidFill>
                    <a:schemeClr val="accent1"/>
                  </a:solidFill>
                  <a:prstDash val="solid"/>
                </a:ln>
                <a:solidFill>
                  <a:schemeClr val="accent1"/>
                </a:solidFill>
                <a:effectLst>
                  <a:glow rad="38100">
                    <a:schemeClr val="accent1">
                      <a:alpha val="40000"/>
                    </a:schemeClr>
                  </a:glow>
                </a:effectLst>
              </a:rPr>
              <a:t> </a:t>
            </a:r>
            <a:r>
              <a:rPr lang="en-US" sz="4800" b="1" cap="none" spc="50" dirty="0" err="1">
                <a:ln w="9525" cmpd="sng">
                  <a:solidFill>
                    <a:schemeClr val="accent1"/>
                  </a:solidFill>
                  <a:prstDash val="solid"/>
                </a:ln>
                <a:solidFill>
                  <a:schemeClr val="accent1"/>
                </a:solidFill>
                <a:effectLst>
                  <a:glow rad="38100">
                    <a:schemeClr val="accent1">
                      <a:alpha val="40000"/>
                    </a:schemeClr>
                  </a:glow>
                </a:effectLst>
              </a:rPr>
              <a:t>wil</a:t>
            </a:r>
            <a:r>
              <a:rPr lang="en-US" sz="4800" b="1" cap="none" spc="50" dirty="0">
                <a:ln w="9525" cmpd="sng">
                  <a:solidFill>
                    <a:schemeClr val="accent1"/>
                  </a:solidFill>
                  <a:prstDash val="solid"/>
                </a:ln>
                <a:solidFill>
                  <a:schemeClr val="accent1"/>
                </a:solidFill>
                <a:effectLst>
                  <a:glow rad="38100">
                    <a:schemeClr val="accent1">
                      <a:alpha val="40000"/>
                    </a:schemeClr>
                  </a:glow>
                </a:effectLst>
              </a:rPr>
              <a:t> </a:t>
            </a:r>
            <a:r>
              <a:rPr lang="en-US" sz="4800" b="1" cap="none" spc="50" dirty="0" err="1">
                <a:ln w="9525" cmpd="sng">
                  <a:solidFill>
                    <a:schemeClr val="accent1"/>
                  </a:solidFill>
                  <a:prstDash val="solid"/>
                </a:ln>
                <a:solidFill>
                  <a:schemeClr val="accent1"/>
                </a:solidFill>
                <a:effectLst>
                  <a:glow rad="38100">
                    <a:schemeClr val="accent1">
                      <a:alpha val="40000"/>
                    </a:schemeClr>
                  </a:glow>
                </a:effectLst>
              </a:rPr>
              <a:t>ek</a:t>
            </a:r>
            <a:r>
              <a:rPr lang="en-US" sz="4800" b="1" cap="none" spc="50" dirty="0">
                <a:ln w="9525" cmpd="sng">
                  <a:solidFill>
                    <a:schemeClr val="accent1"/>
                  </a:solidFill>
                  <a:prstDash val="solid"/>
                </a:ln>
                <a:solidFill>
                  <a:schemeClr val="accent1"/>
                </a:solidFill>
                <a:effectLst>
                  <a:glow rad="38100">
                    <a:schemeClr val="accent1">
                      <a:alpha val="40000"/>
                    </a:schemeClr>
                  </a:glow>
                </a:effectLst>
              </a:rPr>
              <a:t> </a:t>
            </a:r>
            <a:r>
              <a:rPr lang="en-US" sz="4800" b="1" cap="none" spc="50" dirty="0" err="1">
                <a:ln w="9525" cmpd="sng">
                  <a:solidFill>
                    <a:schemeClr val="accent1"/>
                  </a:solidFill>
                  <a:prstDash val="solid"/>
                </a:ln>
                <a:solidFill>
                  <a:schemeClr val="accent1"/>
                </a:solidFill>
                <a:effectLst>
                  <a:glow rad="38100">
                    <a:schemeClr val="accent1">
                      <a:alpha val="40000"/>
                    </a:schemeClr>
                  </a:glow>
                </a:effectLst>
              </a:rPr>
              <a:t>oor</a:t>
            </a:r>
            <a:r>
              <a:rPr lang="en-US" sz="4800" b="1" cap="none" spc="50" dirty="0">
                <a:ln w="9525" cmpd="sng">
                  <a:solidFill>
                    <a:schemeClr val="accent1"/>
                  </a:solidFill>
                  <a:prstDash val="solid"/>
                </a:ln>
                <a:solidFill>
                  <a:schemeClr val="accent1"/>
                </a:solidFill>
                <a:effectLst>
                  <a:glow rad="38100">
                    <a:schemeClr val="accent1">
                      <a:alpha val="40000"/>
                    </a:schemeClr>
                  </a:glow>
                </a:effectLst>
              </a:rPr>
              <a:t> </a:t>
            </a:r>
            <a:r>
              <a:rPr lang="en-US" sz="4800" b="1" cap="none" spc="50" dirty="0" err="1">
                <a:ln w="9525" cmpd="sng">
                  <a:solidFill>
                    <a:schemeClr val="accent1"/>
                  </a:solidFill>
                  <a:prstDash val="solid"/>
                </a:ln>
                <a:solidFill>
                  <a:schemeClr val="accent1"/>
                </a:solidFill>
                <a:effectLst>
                  <a:glow rad="38100">
                    <a:schemeClr val="accent1">
                      <a:alpha val="40000"/>
                    </a:schemeClr>
                  </a:glow>
                </a:effectLst>
              </a:rPr>
              <a:t>tien</a:t>
            </a:r>
            <a:r>
              <a:rPr lang="en-US" sz="4800" b="1" cap="none" spc="50" dirty="0">
                <a:ln w="9525" cmpd="sng">
                  <a:solidFill>
                    <a:schemeClr val="accent1"/>
                  </a:solidFill>
                  <a:prstDash val="solid"/>
                </a:ln>
                <a:solidFill>
                  <a:schemeClr val="accent1"/>
                </a:solidFill>
                <a:effectLst>
                  <a:glow rad="38100">
                    <a:schemeClr val="accent1">
                      <a:alpha val="40000"/>
                    </a:schemeClr>
                  </a:glow>
                </a:effectLst>
              </a:rPr>
              <a:t> </a:t>
            </a:r>
            <a:r>
              <a:rPr lang="en-US" sz="4800" b="1" cap="none" spc="50" dirty="0" err="1">
                <a:ln w="9525" cmpd="sng">
                  <a:solidFill>
                    <a:schemeClr val="accent1"/>
                  </a:solidFill>
                  <a:prstDash val="solid"/>
                </a:ln>
                <a:solidFill>
                  <a:schemeClr val="accent1"/>
                </a:solidFill>
                <a:effectLst>
                  <a:glow rad="38100">
                    <a:schemeClr val="accent1">
                      <a:alpha val="40000"/>
                    </a:schemeClr>
                  </a:glow>
                </a:effectLst>
              </a:rPr>
              <a:t>jaar</a:t>
            </a:r>
            <a:r>
              <a:rPr lang="en-US" sz="4800" b="1" cap="none" spc="50" dirty="0">
                <a:ln w="9525" cmpd="sng">
                  <a:solidFill>
                    <a:schemeClr val="accent1"/>
                  </a:solidFill>
                  <a:prstDash val="solid"/>
                </a:ln>
                <a:solidFill>
                  <a:schemeClr val="accent1"/>
                </a:solidFill>
                <a:effectLst>
                  <a:glow rad="38100">
                    <a:schemeClr val="accent1">
                      <a:alpha val="40000"/>
                    </a:schemeClr>
                  </a:glow>
                </a:effectLst>
              </a:rPr>
              <a:t> wees?</a:t>
            </a:r>
          </a:p>
        </p:txBody>
      </p:sp>
      <p:pic>
        <p:nvPicPr>
          <p:cNvPr id="1026" name="Picture 2" descr="Jou toekoms begin vandag nie more nie | Wisdom quotes, Wisdom, Afrika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333" y="310160"/>
            <a:ext cx="5802772" cy="58027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37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imeline&#10;&#10;Description automatically generated">
            <a:extLst>
              <a:ext uri="{FF2B5EF4-FFF2-40B4-BE49-F238E27FC236}">
                <a16:creationId xmlns:a16="http://schemas.microsoft.com/office/drawing/2014/main" id="{8682EC8C-57BF-4FDD-9E8C-1D6E2EEFF2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375" y="2593212"/>
            <a:ext cx="4710758" cy="3536760"/>
          </a:xfrm>
          <a:prstGeom prst="rect">
            <a:avLst/>
          </a:prstGeom>
        </p:spPr>
      </p:pic>
      <p:sp>
        <p:nvSpPr>
          <p:cNvPr id="8" name="Rectangle 7">
            <a:extLst>
              <a:ext uri="{FF2B5EF4-FFF2-40B4-BE49-F238E27FC236}">
                <a16:creationId xmlns:a16="http://schemas.microsoft.com/office/drawing/2014/main" id="{E919BD86-30D7-48D5-8A6F-15CFCA0CB692}"/>
              </a:ext>
            </a:extLst>
          </p:cNvPr>
          <p:cNvSpPr/>
          <p:nvPr/>
        </p:nvSpPr>
        <p:spPr>
          <a:xfrm>
            <a:off x="716375" y="613041"/>
            <a:ext cx="4710758" cy="1477328"/>
          </a:xfrm>
          <a:prstGeom prst="rect">
            <a:avLst/>
          </a:prstGeom>
          <a:noFill/>
        </p:spPr>
        <p:txBody>
          <a:bodyPr wrap="square" lIns="91440" tIns="45720" rIns="91440" bIns="45720">
            <a:spAutoFit/>
          </a:bodyPr>
          <a:lstStyle/>
          <a:p>
            <a:pPr algn="ctr"/>
            <a:r>
              <a:rPr lang="en-US" sz="4500" b="1" dirty="0" err="1">
                <a:ln w="22225">
                  <a:solidFill>
                    <a:schemeClr val="accent2"/>
                  </a:solidFill>
                  <a:prstDash val="solid"/>
                </a:ln>
                <a:solidFill>
                  <a:schemeClr val="accent2">
                    <a:lumMod val="40000"/>
                    <a:lumOff val="60000"/>
                  </a:schemeClr>
                </a:solidFill>
              </a:rPr>
              <a:t>Ontmoet</a:t>
            </a:r>
            <a:r>
              <a:rPr lang="en-US" sz="4500" b="1" dirty="0">
                <a:ln w="22225">
                  <a:solidFill>
                    <a:schemeClr val="accent2"/>
                  </a:solidFill>
                  <a:prstDash val="solid"/>
                </a:ln>
                <a:solidFill>
                  <a:schemeClr val="accent2">
                    <a:lumMod val="40000"/>
                    <a:lumOff val="60000"/>
                  </a:schemeClr>
                </a:solidFill>
              </a:rPr>
              <a:t> </a:t>
            </a:r>
            <a:r>
              <a:rPr lang="en-US" sz="4500" b="1" dirty="0" err="1">
                <a:ln w="22225">
                  <a:solidFill>
                    <a:schemeClr val="accent2"/>
                  </a:solidFill>
                  <a:prstDash val="solid"/>
                </a:ln>
                <a:solidFill>
                  <a:schemeClr val="accent2">
                    <a:lumMod val="40000"/>
                    <a:lumOff val="60000"/>
                  </a:schemeClr>
                </a:solidFill>
              </a:rPr>
              <a:t>vir</a:t>
            </a:r>
            <a:r>
              <a:rPr lang="en-US" sz="4500" b="1" cap="none" spc="0" dirty="0">
                <a:ln w="22225">
                  <a:solidFill>
                    <a:schemeClr val="accent2"/>
                  </a:solidFill>
                  <a:prstDash val="solid"/>
                </a:ln>
                <a:solidFill>
                  <a:schemeClr val="accent2">
                    <a:lumMod val="40000"/>
                    <a:lumOff val="60000"/>
                  </a:schemeClr>
                </a:solidFill>
                <a:effectLst/>
              </a:rPr>
              <a:t> Harry</a:t>
            </a:r>
          </a:p>
        </p:txBody>
      </p:sp>
      <p:sp>
        <p:nvSpPr>
          <p:cNvPr id="9" name="Rectangle 8">
            <a:extLst>
              <a:ext uri="{FF2B5EF4-FFF2-40B4-BE49-F238E27FC236}">
                <a16:creationId xmlns:a16="http://schemas.microsoft.com/office/drawing/2014/main" id="{24EEF4EE-34B1-4B94-8705-CD5E9F6E016B}"/>
              </a:ext>
            </a:extLst>
          </p:cNvPr>
          <p:cNvSpPr/>
          <p:nvPr/>
        </p:nvSpPr>
        <p:spPr>
          <a:xfrm>
            <a:off x="6442075" y="646644"/>
            <a:ext cx="5064125" cy="1477328"/>
          </a:xfrm>
          <a:prstGeom prst="rect">
            <a:avLst/>
          </a:prstGeom>
          <a:noFill/>
        </p:spPr>
        <p:txBody>
          <a:bodyPr wrap="square" lIns="91440" tIns="45720" rIns="91440" bIns="45720">
            <a:spAutoFit/>
          </a:bodyPr>
          <a:lstStyle/>
          <a:p>
            <a:pPr algn="ctr"/>
            <a:r>
              <a:rPr lang="en-US" sz="4500" b="1" cap="none" spc="0" dirty="0" err="1">
                <a:ln w="22225">
                  <a:solidFill>
                    <a:schemeClr val="accent2"/>
                  </a:solidFill>
                  <a:prstDash val="solid"/>
                </a:ln>
                <a:solidFill>
                  <a:schemeClr val="accent2">
                    <a:lumMod val="40000"/>
                    <a:lumOff val="60000"/>
                  </a:schemeClr>
                </a:solidFill>
                <a:effectLst/>
              </a:rPr>
              <a:t>Ontmoet</a:t>
            </a:r>
            <a:r>
              <a:rPr lang="en-US" sz="4500" b="1" cap="none" spc="0" dirty="0">
                <a:ln w="22225">
                  <a:solidFill>
                    <a:schemeClr val="accent2"/>
                  </a:solidFill>
                  <a:prstDash val="solid"/>
                </a:ln>
                <a:solidFill>
                  <a:schemeClr val="accent2">
                    <a:lumMod val="40000"/>
                    <a:lumOff val="60000"/>
                  </a:schemeClr>
                </a:solidFill>
                <a:effectLst/>
              </a:rPr>
              <a:t> </a:t>
            </a:r>
            <a:r>
              <a:rPr lang="en-US" sz="4500" b="1" cap="none" spc="0" dirty="0" err="1">
                <a:ln w="22225">
                  <a:solidFill>
                    <a:schemeClr val="accent2"/>
                  </a:solidFill>
                  <a:prstDash val="solid"/>
                </a:ln>
                <a:solidFill>
                  <a:schemeClr val="accent2">
                    <a:lumMod val="40000"/>
                    <a:lumOff val="60000"/>
                  </a:schemeClr>
                </a:solidFill>
                <a:effectLst/>
              </a:rPr>
              <a:t>vir</a:t>
            </a:r>
            <a:r>
              <a:rPr lang="en-US" sz="4500" b="1" cap="none" spc="0" dirty="0">
                <a:ln w="22225">
                  <a:solidFill>
                    <a:schemeClr val="accent2"/>
                  </a:solidFill>
                  <a:prstDash val="solid"/>
                </a:ln>
                <a:solidFill>
                  <a:schemeClr val="accent2">
                    <a:lumMod val="40000"/>
                    <a:lumOff val="60000"/>
                  </a:schemeClr>
                </a:solidFill>
                <a:effectLst/>
              </a:rPr>
              <a:t> Sarah </a:t>
            </a:r>
            <a:r>
              <a:rPr lang="en-US" sz="4500" b="1" cap="none" spc="0" dirty="0" err="1">
                <a:ln w="22225">
                  <a:solidFill>
                    <a:schemeClr val="accent2"/>
                  </a:solidFill>
                  <a:prstDash val="solid"/>
                </a:ln>
                <a:solidFill>
                  <a:schemeClr val="accent2">
                    <a:lumMod val="40000"/>
                    <a:lumOff val="60000"/>
                  </a:schemeClr>
                </a:solidFill>
                <a:effectLst/>
              </a:rPr>
              <a:t>en</a:t>
            </a:r>
            <a:r>
              <a:rPr lang="en-US" sz="4500" b="1" cap="none" spc="0" dirty="0">
                <a:ln w="22225">
                  <a:solidFill>
                    <a:schemeClr val="accent2"/>
                  </a:solidFill>
                  <a:prstDash val="solid"/>
                </a:ln>
                <a:solidFill>
                  <a:schemeClr val="accent2">
                    <a:lumMod val="40000"/>
                    <a:lumOff val="60000"/>
                  </a:schemeClr>
                </a:solidFill>
                <a:effectLst/>
              </a:rPr>
              <a:t> Clint</a:t>
            </a:r>
          </a:p>
        </p:txBody>
      </p:sp>
      <p:pic>
        <p:nvPicPr>
          <p:cNvPr id="2" name="Picture 1"/>
          <p:cNvPicPr>
            <a:picLocks noChangeAspect="1"/>
          </p:cNvPicPr>
          <p:nvPr/>
        </p:nvPicPr>
        <p:blipFill>
          <a:blip r:embed="rId4"/>
          <a:stretch>
            <a:fillRect/>
          </a:stretch>
        </p:blipFill>
        <p:spPr>
          <a:xfrm>
            <a:off x="6554787" y="2593212"/>
            <a:ext cx="4951413" cy="3536760"/>
          </a:xfrm>
          <a:prstGeom prst="rect">
            <a:avLst/>
          </a:prstGeom>
        </p:spPr>
      </p:pic>
      <p:pic>
        <p:nvPicPr>
          <p:cNvPr id="3" name="Picture 2">
            <a:extLst>
              <a:ext uri="{FF2B5EF4-FFF2-40B4-BE49-F238E27FC236}">
                <a16:creationId xmlns:a16="http://schemas.microsoft.com/office/drawing/2014/main" id="{1ED7A34E-B8F3-9994-A8FA-574CB46EC3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33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F08C09C-2144-4E21-BE6A-6DF3297F10C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8405583"/>
          </a:xfrm>
        </p:spPr>
      </p:pic>
      <p:sp>
        <p:nvSpPr>
          <p:cNvPr id="2" name="Title 1">
            <a:extLst>
              <a:ext uri="{FF2B5EF4-FFF2-40B4-BE49-F238E27FC236}">
                <a16:creationId xmlns:a16="http://schemas.microsoft.com/office/drawing/2014/main" id="{5671AB1E-AD65-41D4-A7E9-15AF201274A0}"/>
              </a:ext>
            </a:extLst>
          </p:cNvPr>
          <p:cNvSpPr>
            <a:spLocks noGrp="1"/>
          </p:cNvSpPr>
          <p:nvPr>
            <p:ph type="title"/>
          </p:nvPr>
        </p:nvSpPr>
        <p:spPr>
          <a:xfrm>
            <a:off x="0" y="0"/>
            <a:ext cx="6810427" cy="1219200"/>
          </a:xfrm>
          <a:solidFill>
            <a:schemeClr val="accent2"/>
          </a:solidFill>
        </p:spPr>
        <p:txBody>
          <a:bodyPr>
            <a:normAutofit/>
          </a:bodyPr>
          <a:lstStyle/>
          <a:p>
            <a:pPr algn="ctr"/>
            <a:r>
              <a:rPr lang="en-ZA" sz="7500" dirty="0"/>
              <a:t>REFLEKTEER</a:t>
            </a:r>
          </a:p>
        </p:txBody>
      </p:sp>
      <p:sp>
        <p:nvSpPr>
          <p:cNvPr id="6" name="TextBox 5">
            <a:extLst>
              <a:ext uri="{FF2B5EF4-FFF2-40B4-BE49-F238E27FC236}">
                <a16:creationId xmlns:a16="http://schemas.microsoft.com/office/drawing/2014/main" id="{9DD6B5A9-DA50-4ED9-95A8-6F41942CC421}"/>
              </a:ext>
            </a:extLst>
          </p:cNvPr>
          <p:cNvSpPr txBox="1"/>
          <p:nvPr/>
        </p:nvSpPr>
        <p:spPr>
          <a:xfrm>
            <a:off x="0" y="1617468"/>
            <a:ext cx="6810427" cy="2308324"/>
          </a:xfrm>
          <a:prstGeom prst="rect">
            <a:avLst/>
          </a:prstGeom>
          <a:solidFill>
            <a:schemeClr val="bg1">
              <a:alpha val="88000"/>
            </a:schemeClr>
          </a:solidFill>
        </p:spPr>
        <p:txBody>
          <a:bodyPr wrap="square" rtlCol="0">
            <a:spAutoFit/>
          </a:bodyPr>
          <a:lstStyle/>
          <a:p>
            <a:pPr marL="342900" lvl="0" indent="-342900">
              <a:buFont typeface="Arial" panose="020B0604020202020204" pitchFamily="34" charset="0"/>
              <a:buChar char="•"/>
              <a:tabLst>
                <a:tab pos="457200" algn="l"/>
              </a:tabLst>
            </a:pPr>
            <a:r>
              <a:rPr lang="nl-NL" sz="2400" dirty="0">
                <a:ea typeface="Calibri" panose="020F0502020204030204" pitchFamily="34" charset="0"/>
                <a:cs typeface="Times New Roman" panose="02020603050405020304" pitchFamily="18" charset="0"/>
              </a:rPr>
              <a:t>Watter veranderinge kan jy vandag implementeer om jou leefstylplan te bereik?</a:t>
            </a:r>
          </a:p>
          <a:p>
            <a:pPr marL="342900" lvl="0" indent="-342900">
              <a:buFont typeface="Arial" panose="020B0604020202020204" pitchFamily="34" charset="0"/>
              <a:buChar char="•"/>
              <a:tabLst>
                <a:tab pos="457200" algn="l"/>
              </a:tabLst>
            </a:pPr>
            <a:endParaRPr lang="en-ZA" sz="2400" dirty="0">
              <a:effectLs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nl-NL" sz="2400" dirty="0">
                <a:ea typeface="Calibri" panose="020F0502020204030204" pitchFamily="34" charset="0"/>
                <a:cs typeface="Times New Roman" panose="02020603050405020304" pitchFamily="18" charset="0"/>
              </a:rPr>
              <a:t>Hoe kan jy jouself motiveer om jou doelwitte te bereik?</a:t>
            </a:r>
            <a:endParaRPr lang="en-ZA" dirty="0"/>
          </a:p>
        </p:txBody>
      </p:sp>
      <p:pic>
        <p:nvPicPr>
          <p:cNvPr id="3" name="Picture 2">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52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1238</TotalTime>
  <Words>776</Words>
  <Application>Microsoft Office PowerPoint</Application>
  <PresentationFormat>Widescreen</PresentationFormat>
  <Paragraphs>51</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Segoe Print</vt:lpstr>
      <vt:lpstr>Nature Illustration 16x9</vt:lpstr>
      <vt:lpstr>Selfontwikkeling in die samelewing</vt:lpstr>
      <vt:lpstr>Les 1- Identifiseer tipes stres en stressors</vt:lpstr>
      <vt:lpstr>PowerPoint Presentation</vt:lpstr>
      <vt:lpstr>PowerPoint Presentation</vt:lpstr>
      <vt:lpstr>PowerPoint Presentation</vt:lpstr>
      <vt:lpstr>REFLEKTEER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the self in society</dc:title>
  <dc:creator>LEIGH-ANN PRINGLE</dc:creator>
  <cp:lastModifiedBy>Carsten Gertz</cp:lastModifiedBy>
  <cp:revision>38</cp:revision>
  <dcterms:created xsi:type="dcterms:W3CDTF">2021-01-18T08:21:21Z</dcterms:created>
  <dcterms:modified xsi:type="dcterms:W3CDTF">2022-10-27T03:05:38Z</dcterms:modified>
</cp:coreProperties>
</file>