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 roundtripDataSignature="AMtx7mjxa34xB5ty8/1TRuoME1T1JViw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57371" autoAdjust="0"/>
  </p:normalViewPr>
  <p:slideViewPr>
    <p:cSldViewPr snapToGrid="0">
      <p:cViewPr varScale="1">
        <p:scale>
          <a:sx n="57" d="100"/>
          <a:sy n="57" d="100"/>
        </p:scale>
        <p:origin x="93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customschemas.google.com/relationships/presentationmetadata" Target="metadata"/><Relationship Id="rId4" Type="http://schemas.openxmlformats.org/officeDocument/2006/relationships/slide" Target="slides/slide3.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gh-Ann Pringle" userId="90c27759-dcb2-4cfd-84bf-93ebcdd77db7" providerId="ADAL" clId="{61E12D6E-B30A-B14E-A1EC-2504EE927169}"/>
    <pc:docChg chg="modSld">
      <pc:chgData name="Leigh-Ann Pringle" userId="90c27759-dcb2-4cfd-84bf-93ebcdd77db7" providerId="ADAL" clId="{61E12D6E-B30A-B14E-A1EC-2504EE927169}" dt="2023-03-20T18:02:27.504" v="4" actId="20577"/>
      <pc:docMkLst>
        <pc:docMk/>
      </pc:docMkLst>
      <pc:sldChg chg="modNotesTx">
        <pc:chgData name="Leigh-Ann Pringle" userId="90c27759-dcb2-4cfd-84bf-93ebcdd77db7" providerId="ADAL" clId="{61E12D6E-B30A-B14E-A1EC-2504EE927169}" dt="2023-03-20T17:59:16.953" v="2" actId="20577"/>
        <pc:sldMkLst>
          <pc:docMk/>
          <pc:sldMk cId="0" sldId="258"/>
        </pc:sldMkLst>
      </pc:sldChg>
      <pc:sldChg chg="modNotesTx">
        <pc:chgData name="Leigh-Ann Pringle" userId="90c27759-dcb2-4cfd-84bf-93ebcdd77db7" providerId="ADAL" clId="{61E12D6E-B30A-B14E-A1EC-2504EE927169}" dt="2023-03-20T18:02:27.504" v="4" actId="20577"/>
        <pc:sldMkLst>
          <pc:docMk/>
          <pc:sldMk cId="0"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1: 5 min </a:t>
            </a:r>
            <a:r>
              <a:rPr lang="en-US" dirty="0" err="1"/>
              <a:t>Inleiding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af-ZA" dirty="0"/>
              <a:t>Ek is seker julle is almal baie opgewonde om julle ervarings van jul joernalistieke onderhoud die afgelope week te deel. Ek gaan jou 5min gee om jou groepe vinnig te organiseer en jou lêer wat binnekort gekyk sal word, in te handig. Onthou, elke groep sal net 4min hê vir hul aanbieding. </a:t>
            </a:r>
          </a:p>
          <a:p>
            <a:pPr marL="0" lvl="0" indent="0" algn="l" rtl="0">
              <a:spcBef>
                <a:spcPts val="0"/>
              </a:spcBef>
              <a:spcAft>
                <a:spcPts val="0"/>
              </a:spcAft>
              <a:buNone/>
            </a:pPr>
            <a:endParaRPr lang="af-ZA" dirty="0"/>
          </a:p>
          <a:p>
            <a:pPr marL="0" lvl="0" indent="0" algn="l" rtl="0">
              <a:spcBef>
                <a:spcPts val="0"/>
              </a:spcBef>
              <a:spcAft>
                <a:spcPts val="0"/>
              </a:spcAft>
              <a:buNone/>
            </a:pPr>
            <a:r>
              <a:rPr lang="af-ZA" dirty="0"/>
              <a:t>(</a:t>
            </a:r>
            <a:r>
              <a:rPr lang="af-ZA" dirty="0" err="1"/>
              <a:t>Onderwysernota</a:t>
            </a:r>
            <a:r>
              <a:rPr lang="af-ZA" dirty="0"/>
              <a:t> - Gewoonlik is daar 'n bietjie vermorsde tyd om die lêer oop te maak en vir leerders om dit te deel. Hierdie les het ruimte vir daardie moontlikhede. Sou jy die snitte vroeër klaar kyk, kan leerders hul </a:t>
            </a:r>
            <a:r>
              <a:rPr lang="af-ZA" dirty="0" err="1"/>
              <a:t>huiswerkaktiwiteit</a:t>
            </a:r>
            <a:r>
              <a:rPr lang="af-ZA" dirty="0"/>
              <a:t> in die klas begin. Maak egter seker dat daar is 3min vir die refleksie-aktiwiteit aan die einde van die les.)</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2: </a:t>
            </a:r>
            <a:r>
              <a:rPr lang="en-US" dirty="0" err="1"/>
              <a:t>Ongeveer</a:t>
            </a:r>
            <a:r>
              <a:rPr lang="en-US" dirty="0"/>
              <a:t> 23 min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nl-NL" sz="1200" b="0" i="0" u="none" strike="noStrike" cap="none" dirty="0">
                <a:solidFill>
                  <a:schemeClr val="dk1"/>
                </a:solidFill>
                <a:effectLst/>
                <a:latin typeface="Calibri"/>
                <a:ea typeface="Calibri"/>
                <a:cs typeface="Calibri"/>
                <a:sym typeface="Calibri"/>
              </a:rPr>
              <a:t>Dis nuustyd! Ons sal nou na die uittreksels/aanbiedings van elke groep begin kyk. Daarna gaan ek die klas aanmoedig om vrae te vra.</a:t>
            </a:r>
            <a:endParaRPr dirty="0"/>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3: 5 min</a:t>
            </a:r>
            <a:endParaRPr dirty="0"/>
          </a:p>
          <a:p>
            <a:pPr marL="0" lvl="0" indent="0" algn="l" rtl="0">
              <a:spcBef>
                <a:spcPts val="0"/>
              </a:spcBef>
              <a:spcAft>
                <a:spcPts val="0"/>
              </a:spcAft>
              <a:buNone/>
            </a:pPr>
            <a:endParaRPr dirty="0"/>
          </a:p>
          <a:p>
            <a:pPr marL="0" lvl="0" indent="0">
              <a:buFont typeface="Symbol" pitchFamily="2" charset="2"/>
              <a:buNone/>
            </a:pPr>
            <a:r>
              <a:rPr lang="af-ZA" sz="1200" b="0" i="0" u="none" strike="noStrike" cap="none" dirty="0">
                <a:solidFill>
                  <a:schemeClr val="dk1"/>
                </a:solidFill>
                <a:effectLst/>
                <a:latin typeface="Calibri"/>
                <a:ea typeface="Calibri"/>
                <a:cs typeface="Calibri"/>
                <a:sym typeface="Calibri"/>
              </a:rPr>
              <a:t>Dankie, graad 11's, vir sulke interessante navorsing. Baie van julle het moeite gedoen met jul aanbiedings en hierdie poging word baie waardeer.</a:t>
            </a:r>
          </a:p>
          <a:p>
            <a:pPr marL="0" lvl="0" indent="0">
              <a:buFont typeface="Symbol" pitchFamily="2" charset="2"/>
              <a:buNone/>
            </a:pPr>
            <a:endParaRPr lang="en-ZA" sz="1800" b="0" i="0" u="none" strike="noStrike" cap="none" dirty="0">
              <a:solidFill>
                <a:schemeClr val="dk1"/>
              </a:solidFill>
              <a:effectLst/>
              <a:latin typeface="Times New Roman" panose="02020603050405020304" pitchFamily="18" charset="0"/>
              <a:ea typeface="Calibri"/>
              <a:cs typeface="Calibri"/>
              <a:sym typeface="Calibri"/>
            </a:endParaRPr>
          </a:p>
          <a:p>
            <a:pPr marL="0" lvl="0" indent="0">
              <a:buFont typeface="Symbol" pitchFamily="2" charset="2"/>
              <a:buNone/>
            </a:pPr>
            <a:r>
              <a:rPr lang="af-ZA" sz="1200" b="0" i="0" u="none" strike="noStrike" cap="none" dirty="0">
                <a:solidFill>
                  <a:schemeClr val="dk1"/>
                </a:solidFill>
                <a:effectLst/>
                <a:latin typeface="Calibri"/>
                <a:ea typeface="Calibri"/>
                <a:cs typeface="Calibri"/>
                <a:sym typeface="Calibri"/>
              </a:rPr>
              <a:t>Kom ons kyk kortliks na gemeenskapsdienste wat hierdie </a:t>
            </a:r>
            <a:r>
              <a:rPr lang="af-ZA" sz="1200" b="1" i="0" u="none" strike="noStrike" cap="none" dirty="0">
                <a:solidFill>
                  <a:schemeClr val="dk1"/>
                </a:solidFill>
                <a:effectLst/>
                <a:latin typeface="Calibri"/>
                <a:ea typeface="Calibri"/>
                <a:cs typeface="Calibri"/>
                <a:sym typeface="Calibri"/>
              </a:rPr>
              <a:t>kontemporêre omgewingskwessies</a:t>
            </a:r>
            <a:r>
              <a:rPr lang="af-ZA" sz="1200" b="0" i="0" u="none" strike="noStrike" cap="none" dirty="0">
                <a:solidFill>
                  <a:schemeClr val="dk1"/>
                </a:solidFill>
                <a:effectLst/>
                <a:latin typeface="Calibri"/>
                <a:ea typeface="Calibri"/>
                <a:cs typeface="Calibri"/>
                <a:sym typeface="Calibri"/>
              </a:rPr>
              <a:t> aanspreek. Sommige van julle het die volgende uitgelig:</a:t>
            </a:r>
            <a:endParaRPr lang="en-US" sz="1200" b="0" i="0" u="none" strike="noStrike" cap="none" dirty="0">
              <a:solidFill>
                <a:schemeClr val="dk1"/>
              </a:solidFill>
              <a:effectLst/>
              <a:latin typeface="Calibri"/>
              <a:ea typeface="Calibri"/>
              <a:cs typeface="Calibri"/>
              <a:sym typeface="Calibri"/>
            </a:endParaRPr>
          </a:p>
          <a:p>
            <a:pPr marL="0" lvl="0" indent="0">
              <a:buFont typeface="Symbol" pitchFamily="2" charset="2"/>
              <a:buNone/>
            </a:pPr>
            <a:r>
              <a:rPr lang="af-ZA" sz="1200" b="0" i="0" u="none" strike="noStrike" cap="none" dirty="0">
                <a:solidFill>
                  <a:schemeClr val="dk1"/>
                </a:solidFill>
                <a:effectLst/>
                <a:latin typeface="Calibri"/>
                <a:ea typeface="Calibri"/>
                <a:cs typeface="Calibri"/>
                <a:sym typeface="Calibri"/>
              </a:rPr>
              <a:t>Besoedeling  is bv. die storting van plastiek. Organisasies kan betrokke raak by die opvoeding van die publiek </a:t>
            </a:r>
            <a:r>
              <a:rPr lang="af-ZA" sz="1200" b="0" i="0" u="none" strike="noStrike" cap="none" dirty="0" err="1">
                <a:solidFill>
                  <a:schemeClr val="dk1"/>
                </a:solidFill>
                <a:effectLst/>
                <a:latin typeface="Calibri"/>
                <a:ea typeface="Calibri"/>
                <a:cs typeface="Calibri"/>
                <a:sym typeface="Calibri"/>
              </a:rPr>
              <a:t>t.o.v</a:t>
            </a:r>
            <a:r>
              <a:rPr lang="af-ZA" sz="1200" b="0" i="0" u="none" strike="noStrike" cap="none" dirty="0">
                <a:solidFill>
                  <a:schemeClr val="dk1"/>
                </a:solidFill>
                <a:effectLst/>
                <a:latin typeface="Calibri"/>
                <a:ea typeface="Calibri"/>
                <a:cs typeface="Calibri"/>
                <a:sym typeface="Calibri"/>
              </a:rPr>
              <a:t> herwinning. In sommige gevalle het munisipaliteite gereël dat herwinning in plaaslike gemeenskappe ingestel word.</a:t>
            </a:r>
            <a:endParaRPr lang="en-US" sz="1200" b="0" i="0" u="none" strike="noStrike" cap="none" dirty="0">
              <a:solidFill>
                <a:schemeClr val="dk1"/>
              </a:solidFill>
              <a:effectLst/>
              <a:latin typeface="Calibri"/>
              <a:ea typeface="Calibri"/>
              <a:cs typeface="Calibri"/>
              <a:sym typeface="Calibri"/>
            </a:endParaRPr>
          </a:p>
          <a:p>
            <a:pPr marL="0" lvl="0" indent="0">
              <a:buFont typeface="Symbol" pitchFamily="2" charset="2"/>
              <a:buNone/>
            </a:pPr>
            <a:r>
              <a:rPr lang="af-ZA" sz="1200" b="0" i="0" u="none" strike="noStrike" cap="none" dirty="0">
                <a:solidFill>
                  <a:schemeClr val="dk1"/>
                </a:solidFill>
                <a:effectLst/>
                <a:latin typeface="Calibri"/>
                <a:ea typeface="Calibri"/>
                <a:cs typeface="Calibri"/>
                <a:sym typeface="Calibri"/>
              </a:rPr>
              <a:t>Daar is ook  arm gemeenskappe wat beperkte bronne het en waar baie mense in 'n klein ruimte woon. Dit is juis hierdie gemeenskappe wat erg deur reën of brande geraak word.</a:t>
            </a:r>
            <a:endParaRPr lang="en-US" sz="1200" b="0" i="0" u="none" strike="noStrike" cap="none" dirty="0">
              <a:solidFill>
                <a:schemeClr val="dk1"/>
              </a:solidFill>
              <a:effectLst/>
              <a:latin typeface="Calibri"/>
              <a:ea typeface="Calibri"/>
              <a:cs typeface="Calibri"/>
              <a:sym typeface="Calibri"/>
            </a:endParaRPr>
          </a:p>
          <a:p>
            <a:pPr marL="0" lvl="0" indent="0">
              <a:buFont typeface="Symbol" pitchFamily="2" charset="2"/>
              <a:buNone/>
            </a:pPr>
            <a:endParaRPr lang="en-US" sz="1200" b="0" i="0" u="none" strike="noStrike" cap="none" dirty="0">
              <a:solidFill>
                <a:schemeClr val="dk1"/>
              </a:solidFill>
              <a:effectLst/>
              <a:latin typeface="Calibri"/>
              <a:ea typeface="Calibri"/>
              <a:cs typeface="Calibri"/>
              <a:sym typeface="Calibri"/>
            </a:endParaRPr>
          </a:p>
          <a:p>
            <a:pPr marL="0" lvl="0" indent="0">
              <a:buFont typeface="Symbol" pitchFamily="2" charset="2"/>
              <a:buNone/>
            </a:pPr>
            <a:r>
              <a:rPr lang="af-ZA" sz="1200" b="0" i="0" u="none" strike="noStrike" cap="none" dirty="0">
                <a:solidFill>
                  <a:schemeClr val="dk1"/>
                </a:solidFill>
                <a:effectLst/>
                <a:latin typeface="Calibri"/>
                <a:ea typeface="Calibri"/>
                <a:cs typeface="Calibri"/>
                <a:sym typeface="Calibri"/>
              </a:rPr>
              <a:t>Hier is 'n paar ander voorbeelde van hoe jy 'n verskil kan maak en maniere om </a:t>
            </a:r>
            <a:r>
              <a:rPr lang="af-ZA" sz="1200" b="1" i="0" u="none" strike="noStrike" cap="none" dirty="0">
                <a:solidFill>
                  <a:schemeClr val="dk1"/>
                </a:solidFill>
                <a:effectLst/>
                <a:latin typeface="Calibri"/>
                <a:ea typeface="Calibri"/>
                <a:cs typeface="Calibri"/>
                <a:sym typeface="Calibri"/>
              </a:rPr>
              <a:t>deel te neem aan</a:t>
            </a:r>
            <a:r>
              <a:rPr lang="af-ZA" sz="1200" b="0" i="0" u="none" strike="noStrike" cap="none" dirty="0">
                <a:solidFill>
                  <a:schemeClr val="dk1"/>
                </a:solidFill>
                <a:effectLst/>
                <a:latin typeface="Calibri"/>
                <a:ea typeface="Calibri"/>
                <a:cs typeface="Calibri"/>
                <a:sym typeface="Calibri"/>
              </a:rPr>
              <a:t> </a:t>
            </a:r>
            <a:r>
              <a:rPr lang="af-ZA" sz="1200" b="1" i="0" u="none" strike="noStrike" cap="none" dirty="0" err="1">
                <a:solidFill>
                  <a:schemeClr val="dk1"/>
                </a:solidFill>
                <a:effectLst/>
                <a:latin typeface="Calibri"/>
                <a:ea typeface="Calibri"/>
                <a:cs typeface="Calibri"/>
                <a:sym typeface="Calibri"/>
              </a:rPr>
              <a:t>‘n</a:t>
            </a:r>
            <a:r>
              <a:rPr lang="af-ZA" sz="1200" b="0" i="0" u="none" strike="noStrike" cap="none" dirty="0">
                <a:solidFill>
                  <a:schemeClr val="dk1"/>
                </a:solidFill>
                <a:effectLst/>
                <a:latin typeface="Calibri"/>
                <a:ea typeface="Calibri"/>
                <a:cs typeface="Calibri"/>
                <a:sym typeface="Calibri"/>
              </a:rPr>
              <a:t> </a:t>
            </a:r>
            <a:r>
              <a:rPr lang="af-ZA" sz="1200" b="1" i="0" u="none" strike="noStrike" cap="none" dirty="0">
                <a:solidFill>
                  <a:schemeClr val="dk1"/>
                </a:solidFill>
                <a:effectLst/>
                <a:latin typeface="Calibri"/>
                <a:ea typeface="Calibri"/>
                <a:cs typeface="Calibri"/>
                <a:sym typeface="Calibri"/>
              </a:rPr>
              <a:t>gemeenskapsdiens</a:t>
            </a:r>
            <a:r>
              <a:rPr lang="af-ZA" sz="1200" b="0" i="0" u="none" strike="noStrike" cap="none" dirty="0">
                <a:solidFill>
                  <a:schemeClr val="dk1"/>
                </a:solidFill>
                <a:effectLst/>
                <a:latin typeface="Calibri"/>
                <a:ea typeface="Calibri"/>
                <a:cs typeface="Calibri"/>
                <a:sym typeface="Calibri"/>
              </a:rPr>
              <a:t> wat 'n kontemporêre omgewingskwessie aanspreek.</a:t>
            </a:r>
            <a:endParaRPr lang="en-US" sz="1200" b="0" i="0" u="none" strike="noStrike" cap="none" dirty="0">
              <a:solidFill>
                <a:schemeClr val="dk1"/>
              </a:solidFill>
              <a:effectLst/>
              <a:latin typeface="Calibri"/>
              <a:ea typeface="Calibri"/>
              <a:cs typeface="Calibri"/>
              <a:sym typeface="Calibri"/>
            </a:endParaRPr>
          </a:p>
          <a:p>
            <a:pPr marL="0" lvl="0" indent="0">
              <a:buFont typeface="Symbol" pitchFamily="2" charset="2"/>
              <a:buNone/>
            </a:pPr>
            <a:r>
              <a:rPr lang="af-ZA" sz="1200" b="0" i="0" u="none" strike="noStrike" cap="none" dirty="0">
                <a:solidFill>
                  <a:schemeClr val="dk1"/>
                </a:solidFill>
                <a:effectLst/>
                <a:latin typeface="Calibri"/>
                <a:ea typeface="Calibri"/>
                <a:cs typeface="Calibri"/>
                <a:sym typeface="Calibri"/>
              </a:rPr>
              <a:t>Begin  met 'n veldtog bv. </a:t>
            </a:r>
            <a:r>
              <a:rPr lang="af-ZA" sz="1200" b="0" i="0" u="none" strike="noStrike" cap="none" dirty="0" err="1">
                <a:solidFill>
                  <a:schemeClr val="dk1"/>
                </a:solidFill>
                <a:effectLst/>
                <a:latin typeface="Calibri"/>
                <a:ea typeface="Calibri"/>
                <a:cs typeface="Calibri"/>
                <a:sym typeface="Calibri"/>
              </a:rPr>
              <a:t>anti-rommel</a:t>
            </a:r>
            <a:r>
              <a:rPr lang="af-ZA" sz="1200" b="0" i="0" u="none" strike="noStrike" cap="none" dirty="0">
                <a:solidFill>
                  <a:schemeClr val="dk1"/>
                </a:solidFill>
                <a:effectLst/>
                <a:latin typeface="Calibri"/>
                <a:ea typeface="Calibri"/>
                <a:cs typeface="Calibri"/>
                <a:sym typeface="Calibri"/>
              </a:rPr>
              <a:t> of herwinning.</a:t>
            </a:r>
            <a:endParaRPr lang="en-US" sz="1200" b="0" i="0" u="none" strike="noStrike" cap="none" dirty="0">
              <a:solidFill>
                <a:schemeClr val="dk1"/>
              </a:solidFill>
              <a:effectLst/>
              <a:latin typeface="Calibri"/>
              <a:ea typeface="Calibri"/>
              <a:cs typeface="Calibri"/>
              <a:sym typeface="Calibri"/>
            </a:endParaRPr>
          </a:p>
          <a:p>
            <a:pPr marL="0" lvl="0" indent="0">
              <a:buFont typeface="Symbol" pitchFamily="2" charset="2"/>
              <a:buNone/>
            </a:pPr>
            <a:r>
              <a:rPr lang="af-ZA" sz="1200" b="0" i="0" u="none" strike="noStrike" cap="none" dirty="0">
                <a:solidFill>
                  <a:schemeClr val="dk1"/>
                </a:solidFill>
                <a:effectLst/>
                <a:latin typeface="Calibri"/>
                <a:ea typeface="Calibri"/>
                <a:cs typeface="Calibri"/>
                <a:sym typeface="Calibri"/>
              </a:rPr>
              <a:t>Doen vrywilligerswerk by 'n organisasie - NWO of NRO</a:t>
            </a:r>
            <a:endParaRPr lang="en-US" sz="1200" b="0" i="0" u="none" strike="noStrike" cap="none" dirty="0">
              <a:solidFill>
                <a:schemeClr val="dk1"/>
              </a:solidFill>
              <a:effectLst/>
              <a:latin typeface="Calibri"/>
              <a:ea typeface="Calibri"/>
              <a:cs typeface="Calibri"/>
              <a:sym typeface="Calibri"/>
            </a:endParaRPr>
          </a:p>
          <a:p>
            <a:pPr marL="0" lvl="0" indent="0">
              <a:buFont typeface="Symbol" pitchFamily="2" charset="2"/>
              <a:buNone/>
            </a:pPr>
            <a:r>
              <a:rPr lang="af-ZA" sz="1200" b="0" i="0" u="none" strike="noStrike" cap="none" dirty="0">
                <a:solidFill>
                  <a:schemeClr val="dk1"/>
                </a:solidFill>
                <a:effectLst/>
                <a:latin typeface="Calibri"/>
                <a:ea typeface="Calibri"/>
                <a:cs typeface="Calibri"/>
                <a:sym typeface="Calibri"/>
              </a:rPr>
              <a:t>Begin 'n herwinningsprogram by jou skool</a:t>
            </a:r>
            <a:endParaRPr lang="en-US" sz="1200" b="0" i="0" u="none" strike="noStrike" cap="none" dirty="0">
              <a:solidFill>
                <a:schemeClr val="dk1"/>
              </a:solidFill>
              <a:effectLst/>
              <a:latin typeface="Calibri"/>
              <a:ea typeface="Calibri"/>
              <a:cs typeface="Calibri"/>
              <a:sym typeface="Calibri"/>
            </a:endParaRPr>
          </a:p>
          <a:p>
            <a:pPr marL="0" lvl="0" indent="0">
              <a:buFont typeface="Symbol" pitchFamily="2" charset="2"/>
              <a:buNone/>
            </a:pPr>
            <a:r>
              <a:rPr lang="af-ZA" sz="1200" b="0" i="0" u="none" strike="noStrike" cap="none" dirty="0">
                <a:solidFill>
                  <a:schemeClr val="dk1"/>
                </a:solidFill>
                <a:effectLst/>
                <a:latin typeface="Calibri"/>
                <a:ea typeface="Calibri"/>
                <a:cs typeface="Calibri"/>
                <a:sym typeface="Calibri"/>
              </a:rPr>
              <a:t>Maak plakkate om jou gemeenskap op te voed t.o.v. waterbesparing.</a:t>
            </a:r>
            <a:endParaRPr lang="en-US" sz="1200" b="0" i="0" u="none" strike="noStrike" cap="none" dirty="0">
              <a:solidFill>
                <a:schemeClr val="dk1"/>
              </a:solidFill>
              <a:effectLst/>
              <a:latin typeface="Calibri"/>
              <a:ea typeface="Calibri"/>
              <a:cs typeface="Calibri"/>
              <a:sym typeface="Calibri"/>
            </a:endParaRPr>
          </a:p>
          <a:p>
            <a:pPr marL="0" lvl="0" indent="0">
              <a:buFont typeface="Symbol" pitchFamily="2" charset="2"/>
              <a:buNone/>
            </a:pPr>
            <a:r>
              <a:rPr lang="af-ZA" sz="1200" b="0" i="0" u="none" strike="noStrike" cap="none" dirty="0">
                <a:solidFill>
                  <a:schemeClr val="dk1"/>
                </a:solidFill>
                <a:effectLst/>
                <a:latin typeface="Calibri"/>
                <a:ea typeface="Calibri"/>
                <a:cs typeface="Calibri"/>
                <a:sym typeface="Calibri"/>
              </a:rPr>
              <a:t>Raak betrokke by 'n strandskoonmaakprojekte en adverteer dit op sosiale media.</a:t>
            </a:r>
            <a:endParaRPr lang="en-US" sz="1200" b="0" i="0" u="none" strike="noStrike" cap="none" dirty="0">
              <a:solidFill>
                <a:schemeClr val="dk1"/>
              </a:solidFill>
              <a:effectLst/>
              <a:latin typeface="Calibri"/>
              <a:ea typeface="Calibri"/>
              <a:cs typeface="Calibri"/>
              <a:sym typeface="Calibri"/>
            </a:endParaRPr>
          </a:p>
          <a:p>
            <a:pPr marL="0" lvl="0" indent="0">
              <a:buFont typeface="Symbol" pitchFamily="2" charset="2"/>
              <a:buNone/>
            </a:pPr>
            <a:r>
              <a:rPr lang="af-ZA" sz="1200" b="0" i="0" u="none" strike="noStrike" cap="none" dirty="0">
                <a:solidFill>
                  <a:schemeClr val="dk1"/>
                </a:solidFill>
                <a:effectLst/>
                <a:latin typeface="Calibri"/>
                <a:ea typeface="Calibri"/>
                <a:cs typeface="Calibri"/>
                <a:sym typeface="Calibri"/>
              </a:rPr>
              <a:t>Skep bewustheid oor onmenslike boerderymetodes en die gevare van sekere bestanddele en stowwe in voedsel.</a:t>
            </a:r>
            <a:endParaRPr lang="en-US" sz="1200" b="0" i="0" u="none" strike="noStrike" cap="none" dirty="0">
              <a:solidFill>
                <a:schemeClr val="dk1"/>
              </a:solidFill>
              <a:effectLst/>
              <a:latin typeface="Calibri"/>
              <a:ea typeface="Calibri"/>
              <a:cs typeface="Calibri"/>
              <a:sym typeface="Calibri"/>
            </a:endParaRPr>
          </a:p>
          <a:p>
            <a:pPr marL="0" lvl="0" indent="0">
              <a:buFont typeface="Symbol" pitchFamily="2" charset="2"/>
              <a:buNone/>
            </a:pPr>
            <a:endParaRPr lang="en-US" sz="1200" b="0" i="0" u="none" strike="noStrike" cap="none" dirty="0">
              <a:solidFill>
                <a:schemeClr val="dk1"/>
              </a:solidFill>
              <a:effectLst/>
              <a:latin typeface="Calibri"/>
              <a:ea typeface="Calibri"/>
              <a:cs typeface="Calibri"/>
              <a:sym typeface="Calibri"/>
            </a:endParaRPr>
          </a:p>
          <a:p>
            <a:pPr marL="0" lvl="0" indent="0">
              <a:buFont typeface="Symbol" pitchFamily="2" charset="2"/>
              <a:buNone/>
            </a:pPr>
            <a:r>
              <a:rPr lang="af-ZA" sz="1200" b="0" i="0" u="none" strike="noStrike" cap="none" dirty="0">
                <a:solidFill>
                  <a:schemeClr val="dk1"/>
                </a:solidFill>
                <a:effectLst/>
                <a:latin typeface="Calibri"/>
                <a:ea typeface="Calibri"/>
                <a:cs typeface="Calibri"/>
                <a:sym typeface="Calibri"/>
              </a:rPr>
              <a:t>Jy kan moontlike gemeenskapsdienste byvoeg waaraan jy kan deelneem (hou jou navorsing in gedagte)</a:t>
            </a:r>
            <a:endParaRPr lang="en-US" sz="1200" b="0" i="0" u="none" strike="noStrike" cap="none" dirty="0">
              <a:solidFill>
                <a:schemeClr val="dk1"/>
              </a:solidFill>
              <a:effectLst/>
              <a:latin typeface="Calibri"/>
              <a:ea typeface="Calibri"/>
              <a:cs typeface="Calibri"/>
              <a:sym typeface="Calibri"/>
            </a:endParaRPr>
          </a:p>
        </p:txBody>
      </p:sp>
      <p:sp>
        <p:nvSpPr>
          <p:cNvPr id="100" name="Google Shape;1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4: </a:t>
            </a:r>
            <a:r>
              <a:rPr lang="en-US" dirty="0" err="1"/>
              <a:t>Inleiding</a:t>
            </a:r>
            <a:r>
              <a:rPr lang="en-US" baseline="0" dirty="0"/>
              <a:t> to </a:t>
            </a:r>
            <a:r>
              <a:rPr lang="en-US" baseline="0" dirty="0" err="1"/>
              <a:t>huiswerkaktiwiteit</a:t>
            </a:r>
            <a:r>
              <a:rPr lang="en-US" baseline="0" dirty="0"/>
              <a:t> </a:t>
            </a:r>
            <a:r>
              <a:rPr lang="en-US" dirty="0"/>
              <a:t>(ten </a:t>
            </a:r>
            <a:r>
              <a:rPr lang="en-US" dirty="0" err="1"/>
              <a:t>minste</a:t>
            </a:r>
            <a:r>
              <a:rPr lang="en-US" dirty="0"/>
              <a:t> 3 min)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nl-NL" sz="1200" b="0" i="0" u="none" strike="noStrike" cap="none" dirty="0">
                <a:solidFill>
                  <a:schemeClr val="dk1"/>
                </a:solidFill>
                <a:effectLst/>
                <a:latin typeface="Calibri"/>
                <a:ea typeface="Calibri"/>
                <a:cs typeface="Calibri"/>
                <a:sym typeface="Calibri"/>
              </a:rPr>
              <a:t>Jy sal nou die geleentheid kry om met </a:t>
            </a:r>
            <a:r>
              <a:rPr lang="nl-NL" sz="1200" b="1" i="1" u="none" strike="noStrike" cap="none" dirty="0">
                <a:solidFill>
                  <a:schemeClr val="dk1"/>
                </a:solidFill>
                <a:effectLst/>
                <a:latin typeface="Calibri"/>
                <a:ea typeface="Calibri"/>
                <a:cs typeface="Calibri"/>
                <a:sym typeface="Calibri"/>
              </a:rPr>
              <a:t>Aktiwiteit 1</a:t>
            </a:r>
            <a:r>
              <a:rPr lang="nl-NL" sz="1200" b="0" i="0" u="none" strike="noStrike" cap="none" dirty="0">
                <a:solidFill>
                  <a:schemeClr val="dk1"/>
                </a:solidFill>
                <a:effectLst/>
                <a:latin typeface="Calibri"/>
                <a:ea typeface="Calibri"/>
                <a:cs typeface="Calibri"/>
                <a:sym typeface="Calibri"/>
              </a:rPr>
              <a:t> (</a:t>
            </a:r>
            <a:r>
              <a:rPr lang="af-ZA" sz="1800" b="1" i="1" u="sng" dirty="0">
                <a:solidFill>
                  <a:srgbClr val="595959"/>
                </a:solidFill>
                <a:effectLst/>
                <a:highlight>
                  <a:srgbClr val="FFFFFF"/>
                </a:highlight>
                <a:latin typeface="Arial" panose="020B0604020202020204" pitchFamily="34" charset="0"/>
                <a:ea typeface="Times New Roman" panose="02020603050405020304" pitchFamily="18" charset="0"/>
              </a:rPr>
              <a:t>Les 4  – Werkkaart</a:t>
            </a:r>
            <a:r>
              <a:rPr lang="af-ZA" sz="1800" dirty="0">
                <a:solidFill>
                  <a:srgbClr val="595959"/>
                </a:solidFill>
                <a:effectLst/>
                <a:highlight>
                  <a:srgbClr val="FFFFFF"/>
                </a:highlight>
                <a:latin typeface="Arial" panose="020B0604020202020204" pitchFamily="34" charset="0"/>
                <a:ea typeface="Times New Roman" panose="02020603050405020304" pitchFamily="18" charset="0"/>
              </a:rPr>
              <a:t>) </a:t>
            </a:r>
            <a:r>
              <a:rPr lang="nl-NL" sz="1200" b="0" i="0" u="none" strike="noStrike" cap="none" dirty="0">
                <a:solidFill>
                  <a:schemeClr val="dk1"/>
                </a:solidFill>
                <a:effectLst/>
                <a:latin typeface="Calibri"/>
                <a:ea typeface="Calibri"/>
                <a:cs typeface="Calibri"/>
                <a:sym typeface="Calibri"/>
              </a:rPr>
              <a:t>in die klas te begin. Hierdie vrae gee ‘n aanduiding van hoe eksamenvrae in hierdie afdeling gevra sal word.</a:t>
            </a:r>
            <a:endParaRPr dirty="0"/>
          </a:p>
        </p:txBody>
      </p:sp>
      <p:sp>
        <p:nvSpPr>
          <p:cNvPr id="113" name="Google Shape;11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5: </a:t>
            </a:r>
            <a:r>
              <a:rPr lang="en-US" dirty="0" err="1"/>
              <a:t>Reffleksie</a:t>
            </a:r>
            <a:r>
              <a:rPr lang="en-US" baseline="0" dirty="0"/>
              <a:t> </a:t>
            </a:r>
            <a:r>
              <a:rPr lang="en-US" dirty="0"/>
              <a:t>4 min</a:t>
            </a:r>
            <a:endParaRPr dirty="0"/>
          </a:p>
          <a:p>
            <a:pPr marL="0" lvl="0" indent="0" algn="l" rtl="0">
              <a:spcBef>
                <a:spcPts val="0"/>
              </a:spcBef>
              <a:spcAft>
                <a:spcPts val="0"/>
              </a:spcAft>
              <a:buNone/>
            </a:pPr>
            <a:endParaRPr dirty="0"/>
          </a:p>
          <a:p>
            <a:pPr marL="0" lvl="0" indent="0" fontAlgn="base">
              <a:buFont typeface="Symbol" pitchFamily="2" charset="2"/>
              <a:buNone/>
            </a:pPr>
            <a:r>
              <a:rPr lang="af-ZA" sz="1800" dirty="0"/>
              <a:t>Tydens</a:t>
            </a:r>
            <a:r>
              <a:rPr lang="af-ZA" sz="1800" baseline="0" dirty="0"/>
              <a:t> die afgelope</a:t>
            </a:r>
            <a:r>
              <a:rPr lang="af-ZA" sz="1800" dirty="0"/>
              <a:t> VIER lesse het ons gekyk na omgewingskwessies in jou gemeenskappe en wêreldwyd; en hoe dit jou gesondheid kan beïnvloed. </a:t>
            </a:r>
          </a:p>
          <a:p>
            <a:pPr marL="0" lvl="0" indent="0" fontAlgn="base">
              <a:buFont typeface="Symbol" pitchFamily="2" charset="2"/>
              <a:buNone/>
            </a:pPr>
            <a:endParaRPr lang="af-ZA" sz="1800" dirty="0"/>
          </a:p>
          <a:p>
            <a:pPr marL="0" lvl="0" indent="0" fontAlgn="base">
              <a:buFont typeface="Symbol" pitchFamily="2" charset="2"/>
              <a:buNone/>
            </a:pPr>
            <a:r>
              <a:rPr lang="af-ZA" sz="1800" dirty="0"/>
              <a:t>Skryf in</a:t>
            </a:r>
            <a:r>
              <a:rPr lang="af-ZA" sz="1800" baseline="0" dirty="0"/>
              <a:t> jou </a:t>
            </a:r>
            <a:r>
              <a:rPr lang="af-ZA" sz="1800" b="1" i="1" u="sng" dirty="0">
                <a:solidFill>
                  <a:srgbClr val="595959"/>
                </a:solidFill>
                <a:effectLst/>
                <a:highlight>
                  <a:srgbClr val="FFFFFF"/>
                </a:highlight>
                <a:latin typeface="Arial" panose="020B0604020202020204" pitchFamily="34" charset="0"/>
                <a:ea typeface="Times New Roman" panose="02020603050405020304" pitchFamily="18" charset="0"/>
              </a:rPr>
              <a:t>Les 4  – Werkkaart</a:t>
            </a:r>
            <a:r>
              <a:rPr lang="af-ZA" sz="1800" dirty="0">
                <a:solidFill>
                  <a:srgbClr val="595959"/>
                </a:solidFill>
                <a:effectLst/>
                <a:highlight>
                  <a:srgbClr val="FFFFFF"/>
                </a:highlight>
                <a:latin typeface="Arial" panose="020B0604020202020204" pitchFamily="34" charset="0"/>
                <a:ea typeface="Times New Roman" panose="02020603050405020304" pitchFamily="18" charset="0"/>
              </a:rPr>
              <a:t> </a:t>
            </a:r>
            <a:r>
              <a:rPr lang="af-ZA" sz="1800" b="1" i="1" dirty="0">
                <a:solidFill>
                  <a:srgbClr val="595959"/>
                </a:solidFill>
                <a:effectLst/>
                <a:latin typeface="Arial" panose="020B0604020202020204" pitchFamily="34" charset="0"/>
                <a:ea typeface="Times New Roman" panose="02020603050405020304" pitchFamily="18" charset="0"/>
              </a:rPr>
              <a:t>(</a:t>
            </a:r>
            <a:r>
              <a:rPr lang="nl-NL" sz="1800" b="1" i="1" dirty="0">
                <a:solidFill>
                  <a:srgbClr val="595959"/>
                </a:solidFill>
                <a:effectLst/>
                <a:latin typeface="Arial" panose="020B0604020202020204" pitchFamily="34" charset="0"/>
                <a:ea typeface="Times New Roman" panose="02020603050405020304" pitchFamily="18" charset="0"/>
              </a:rPr>
              <a:t>Aktiwiteit 2)</a:t>
            </a:r>
            <a:r>
              <a:rPr lang="af-ZA" sz="1800" b="1" i="1" u="none" dirty="0"/>
              <a:t> </a:t>
            </a:r>
            <a:r>
              <a:rPr lang="af-ZA" sz="1800" dirty="0"/>
              <a:t>'n paragraaf oor die aanbieding wat jou die meeste geïnspireer het. </a:t>
            </a:r>
            <a:r>
              <a:rPr lang="nl-NL" sz="1800" dirty="0"/>
              <a:t>Bespreek hoe dit jou kon inspireer om by gemeenskapsdienste betrokke te raak. Lug jou mening</a:t>
            </a:r>
            <a:r>
              <a:rPr lang="nl-NL" sz="1800" baseline="0" dirty="0"/>
              <a:t> </a:t>
            </a:r>
            <a:r>
              <a:rPr lang="nl-NL" sz="1800" dirty="0"/>
              <a:t>in hierdie paragraaf oor hoe die groepsaktiwiteit jou opinie oor verligting en voorkoming van</a:t>
            </a:r>
            <a:r>
              <a:rPr lang="nl-NL" sz="1800" baseline="0" dirty="0"/>
              <a:t> </a:t>
            </a:r>
            <a:r>
              <a:rPr lang="nl-NL" sz="1800" dirty="0"/>
              <a:t>klimaatsverandering verander/ beïnvloed het.</a:t>
            </a:r>
          </a:p>
          <a:p>
            <a:pPr marL="0" lvl="0" indent="0" fontAlgn="base">
              <a:buFont typeface="Symbol" pitchFamily="2" charset="2"/>
              <a:buNone/>
            </a:pPr>
            <a:endParaRPr lang="af-ZA" sz="1800" dirty="0"/>
          </a:p>
          <a:p>
            <a:pPr marL="0" lvl="0" indent="0" fontAlgn="base">
              <a:buFont typeface="Symbol" pitchFamily="2" charset="2"/>
              <a:buNone/>
            </a:pPr>
            <a:r>
              <a:rPr lang="af-ZA" sz="1800" dirty="0"/>
              <a:t>Dit is ook 'n goeie plek om deel te</a:t>
            </a:r>
            <a:r>
              <a:rPr lang="af-ZA" sz="1800" baseline="0" dirty="0"/>
              <a:t> neem aan die gesprek </a:t>
            </a:r>
            <a:r>
              <a:rPr lang="af-ZA" sz="1800" dirty="0"/>
              <a:t>(dit is presies wat jy bedoel - en persoonlik reflektiewe onderrig en denke is so belangrik). Die realiteit is dat sommige onderwysers en leerders dit nie as belangrik sien nie. (Dit is dalk net my ervaring)</a:t>
            </a:r>
            <a:endParaRPr lang="en-ZA" sz="1800" dirty="0">
              <a:effectLst/>
              <a:latin typeface="Times New Roman" panose="02020603050405020304" pitchFamily="18" charset="0"/>
              <a:ea typeface="Times New Roman" panose="02020603050405020304" pitchFamily="18" charset="0"/>
            </a:endParaRPr>
          </a:p>
        </p:txBody>
      </p:sp>
      <p:sp>
        <p:nvSpPr>
          <p:cNvPr id="121" name="Google Shape;12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2" name="Rectangle 1"/>
          <p:cNvSpPr/>
          <p:nvPr/>
        </p:nvSpPr>
        <p:spPr>
          <a:xfrm>
            <a:off x="105987" y="683029"/>
            <a:ext cx="5144886" cy="222642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4400" dirty="0">
                <a:effectLst/>
                <a:latin typeface="Britannic Bold" panose="020B0903060703020204" pitchFamily="34" charset="0"/>
                <a:ea typeface="Times New Roman" panose="02020603050405020304" pitchFamily="18" charset="0"/>
              </a:rPr>
              <a:t>GRAAD 11</a:t>
            </a:r>
            <a:endParaRPr lang="en-US" sz="2400" dirty="0">
              <a:effectLst/>
              <a:latin typeface="Times New Roman" panose="02020603050405020304" pitchFamily="18" charset="0"/>
              <a:ea typeface="Times New Roman" panose="02020603050405020304" pitchFamily="18" charset="0"/>
            </a:endParaRPr>
          </a:p>
          <a:p>
            <a:pPr>
              <a:spcAft>
                <a:spcPts val="0"/>
              </a:spcAft>
            </a:pPr>
            <a:r>
              <a:rPr lang="en-ZA" sz="2400" dirty="0">
                <a:effectLst/>
                <a:latin typeface="Britannic Bold" panose="020B0903060703020204" pitchFamily="34" charset="0"/>
                <a:ea typeface="Times New Roman" panose="02020603050405020304" pitchFamily="18" charset="0"/>
              </a:rPr>
              <a:t>SOSIALE EN OMGEWINGSVERANTWOORDELIKHEID</a:t>
            </a:r>
            <a:endParaRPr lang="en-US" sz="24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105987" y="5187143"/>
            <a:ext cx="4239491" cy="15614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3200" dirty="0" err="1">
                <a:latin typeface="Britannic Bold" panose="020B0903060703020204" pitchFamily="34" charset="0"/>
                <a:ea typeface="Times New Roman" panose="02020603050405020304" pitchFamily="18" charset="0"/>
              </a:rPr>
              <a:t>Kwartaal</a:t>
            </a:r>
            <a:r>
              <a:rPr lang="en-ZA" sz="3200" dirty="0">
                <a:latin typeface="Britannic Bold" panose="020B0903060703020204" pitchFamily="34" charset="0"/>
                <a:ea typeface="Times New Roman" panose="02020603050405020304" pitchFamily="18" charset="0"/>
              </a:rPr>
              <a:t> 2</a:t>
            </a:r>
            <a:endParaRPr lang="en-US" sz="1600" dirty="0">
              <a:effectLst/>
              <a:latin typeface="Times New Roman" panose="02020603050405020304" pitchFamily="18" charset="0"/>
              <a:ea typeface="Times New Roman" panose="02020603050405020304" pitchFamily="18" charset="0"/>
            </a:endParaRPr>
          </a:p>
          <a:p>
            <a:pPr>
              <a:spcAft>
                <a:spcPts val="0"/>
              </a:spcAft>
            </a:pPr>
            <a:r>
              <a:rPr lang="en-ZA" sz="2000" dirty="0">
                <a:latin typeface="Britannic Bold" panose="020B0903060703020204" pitchFamily="34" charset="0"/>
                <a:ea typeface="Times New Roman" panose="02020603050405020304" pitchFamily="18" charset="0"/>
              </a:rPr>
              <a:t>Les 4: </a:t>
            </a:r>
            <a:r>
              <a:rPr lang="en-ZA" sz="2000" dirty="0" err="1">
                <a:latin typeface="Britannic Bold" panose="020B0903060703020204" pitchFamily="34" charset="0"/>
                <a:ea typeface="Times New Roman" panose="02020603050405020304" pitchFamily="18" charset="0"/>
              </a:rPr>
              <a:t>Verantwoordelike</a:t>
            </a:r>
            <a:r>
              <a:rPr lang="en-ZA" sz="2000" dirty="0">
                <a:latin typeface="Britannic Bold" panose="020B0903060703020204" pitchFamily="34" charset="0"/>
                <a:ea typeface="Times New Roman" panose="02020603050405020304" pitchFamily="18" charset="0"/>
              </a:rPr>
              <a:t> </a:t>
            </a:r>
            <a:r>
              <a:rPr lang="en-ZA" sz="2000" dirty="0" err="1">
                <a:latin typeface="Britannic Bold" panose="020B0903060703020204" pitchFamily="34" charset="0"/>
                <a:ea typeface="Times New Roman" panose="02020603050405020304" pitchFamily="18" charset="0"/>
              </a:rPr>
              <a:t>burgerskap</a:t>
            </a:r>
            <a:endParaRPr lang="en-US" sz="20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3F334FE5-3E66-E343-09FA-0744E6D73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D425"/>
        </a:solidFill>
        <a:effectLst/>
      </p:bgPr>
    </p:bg>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95" name="Google Shape;95;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96" name="Google Shape;96;p2" descr="It's Movie time - pop corn by Charlie Huiying Tan on Dribbble"/>
          <p:cNvPicPr preferRelativeResize="0"/>
          <p:nvPr/>
        </p:nvPicPr>
        <p:blipFill rotWithShape="1">
          <a:blip r:embed="rId3">
            <a:alphaModFix/>
          </a:blip>
          <a:srcRect/>
          <a:stretch/>
        </p:blipFill>
        <p:spPr>
          <a:xfrm>
            <a:off x="701040" y="125001"/>
            <a:ext cx="11157735" cy="6580599"/>
          </a:xfrm>
          <a:prstGeom prst="rect">
            <a:avLst/>
          </a:prstGeom>
          <a:noFill/>
          <a:ln>
            <a:noFill/>
          </a:ln>
        </p:spPr>
      </p:pic>
      <p:sp>
        <p:nvSpPr>
          <p:cNvPr id="3" name="Rounded Rectangle 2"/>
          <p:cNvSpPr/>
          <p:nvPr/>
        </p:nvSpPr>
        <p:spPr>
          <a:xfrm rot="20488967">
            <a:off x="7682811" y="879915"/>
            <a:ext cx="3505200" cy="161544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Britannic Bold" panose="020B0903060703020204" pitchFamily="34" charset="0"/>
              </a:rPr>
              <a:t>DIS FLIEKTYD!!!</a:t>
            </a:r>
          </a:p>
        </p:txBody>
      </p:sp>
      <p:pic>
        <p:nvPicPr>
          <p:cNvPr id="2" name="Picture 1">
            <a:extLst>
              <a:ext uri="{FF2B5EF4-FFF2-40B4-BE49-F238E27FC236}">
                <a16:creationId xmlns:a16="http://schemas.microsoft.com/office/drawing/2014/main" id="{6E5B5F9A-9AEB-BFF7-78F5-F72EE11F1B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03" name="Google Shape;10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04" name="Google Shape;104;p3" descr="Cyber Scholars: Community service will change your life - Trinidad and  Tobago Newsday"/>
          <p:cNvPicPr preferRelativeResize="0"/>
          <p:nvPr/>
        </p:nvPicPr>
        <p:blipFill rotWithShape="1">
          <a:blip r:embed="rId3">
            <a:alphaModFix/>
          </a:blip>
          <a:srcRect/>
          <a:stretch/>
        </p:blipFill>
        <p:spPr>
          <a:xfrm>
            <a:off x="0" y="2333821"/>
            <a:ext cx="7666318" cy="5113246"/>
          </a:xfrm>
          <a:prstGeom prst="rect">
            <a:avLst/>
          </a:prstGeom>
          <a:noFill/>
          <a:ln>
            <a:noFill/>
          </a:ln>
        </p:spPr>
      </p:pic>
      <p:pic>
        <p:nvPicPr>
          <p:cNvPr id="105" name="Google Shape;105;p3" descr="Community service - Wikipedia"/>
          <p:cNvPicPr preferRelativeResize="0"/>
          <p:nvPr/>
        </p:nvPicPr>
        <p:blipFill rotWithShape="1">
          <a:blip r:embed="rId4">
            <a:alphaModFix/>
          </a:blip>
          <a:srcRect/>
          <a:stretch/>
        </p:blipFill>
        <p:spPr>
          <a:xfrm>
            <a:off x="7666318" y="3428471"/>
            <a:ext cx="4525682" cy="3394262"/>
          </a:xfrm>
          <a:prstGeom prst="rect">
            <a:avLst/>
          </a:prstGeom>
          <a:noFill/>
          <a:ln>
            <a:noFill/>
          </a:ln>
        </p:spPr>
      </p:pic>
      <p:pic>
        <p:nvPicPr>
          <p:cNvPr id="106" name="Google Shape;106;p3" descr="25 Ways to Volunteer in Your Community"/>
          <p:cNvPicPr preferRelativeResize="0"/>
          <p:nvPr/>
        </p:nvPicPr>
        <p:blipFill rotWithShape="1">
          <a:blip r:embed="rId5">
            <a:alphaModFix/>
          </a:blip>
          <a:srcRect/>
          <a:stretch/>
        </p:blipFill>
        <p:spPr>
          <a:xfrm>
            <a:off x="0" y="-31880"/>
            <a:ext cx="6592154" cy="3460880"/>
          </a:xfrm>
          <a:prstGeom prst="rect">
            <a:avLst/>
          </a:prstGeom>
          <a:noFill/>
          <a:ln>
            <a:noFill/>
          </a:ln>
        </p:spPr>
      </p:pic>
      <p:pic>
        <p:nvPicPr>
          <p:cNvPr id="107" name="Google Shape;107;p3" descr="Make a Difference and Get Involved in Community Service! | Learners Online"/>
          <p:cNvPicPr preferRelativeResize="0"/>
          <p:nvPr/>
        </p:nvPicPr>
        <p:blipFill rotWithShape="1">
          <a:blip r:embed="rId6">
            <a:alphaModFix/>
          </a:blip>
          <a:srcRect/>
          <a:stretch/>
        </p:blipFill>
        <p:spPr>
          <a:xfrm>
            <a:off x="6592154" y="0"/>
            <a:ext cx="5599846" cy="3599901"/>
          </a:xfrm>
          <a:prstGeom prst="rect">
            <a:avLst/>
          </a:prstGeom>
          <a:noFill/>
          <a:ln>
            <a:noFill/>
          </a:ln>
        </p:spPr>
      </p:pic>
      <p:pic>
        <p:nvPicPr>
          <p:cNvPr id="108" name="Google Shape;108;p3" descr="Get Involved - Venture Community Services"/>
          <p:cNvPicPr preferRelativeResize="0"/>
          <p:nvPr/>
        </p:nvPicPr>
        <p:blipFill rotWithShape="1">
          <a:blip r:embed="rId7">
            <a:alphaModFix/>
          </a:blip>
          <a:srcRect/>
          <a:stretch/>
        </p:blipFill>
        <p:spPr>
          <a:xfrm>
            <a:off x="3926435" y="3353779"/>
            <a:ext cx="4814047" cy="1286253"/>
          </a:xfrm>
          <a:prstGeom prst="rect">
            <a:avLst/>
          </a:prstGeom>
          <a:noFill/>
          <a:ln>
            <a:noFill/>
          </a:ln>
        </p:spPr>
      </p:pic>
      <p:sp>
        <p:nvSpPr>
          <p:cNvPr id="109" name="Google Shape;109;p3"/>
          <p:cNvSpPr/>
          <p:nvPr/>
        </p:nvSpPr>
        <p:spPr>
          <a:xfrm>
            <a:off x="1740634" y="5071446"/>
            <a:ext cx="8188525"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800" b="1" dirty="0" err="1">
                <a:solidFill>
                  <a:srgbClr val="FFFF00"/>
                </a:solidFill>
                <a:latin typeface="Britannic Bold" panose="020B0903060703020204" pitchFamily="34" charset="0"/>
                <a:ea typeface="Calibri"/>
                <a:cs typeface="Calibri"/>
                <a:sym typeface="Calibri"/>
              </a:rPr>
              <a:t>Maak</a:t>
            </a:r>
            <a:r>
              <a:rPr lang="en-US" sz="8800" b="1" dirty="0">
                <a:solidFill>
                  <a:srgbClr val="FFFF00"/>
                </a:solidFill>
                <a:latin typeface="Britannic Bold" panose="020B0903060703020204" pitchFamily="34" charset="0"/>
                <a:ea typeface="Calibri"/>
                <a:cs typeface="Calibri"/>
                <a:sym typeface="Calibri"/>
              </a:rPr>
              <a:t> ‘n </a:t>
            </a:r>
            <a:r>
              <a:rPr lang="en-US" sz="8800" b="1" dirty="0" err="1">
                <a:solidFill>
                  <a:srgbClr val="FFFF00"/>
                </a:solidFill>
                <a:latin typeface="Britannic Bold" panose="020B0903060703020204" pitchFamily="34" charset="0"/>
                <a:ea typeface="Calibri"/>
                <a:cs typeface="Calibri"/>
                <a:sym typeface="Calibri"/>
              </a:rPr>
              <a:t>verskil</a:t>
            </a:r>
            <a:r>
              <a:rPr lang="en-US" sz="8800" b="1" i="0" u="none" strike="noStrike" cap="none" dirty="0">
                <a:solidFill>
                  <a:srgbClr val="FFFF00"/>
                </a:solidFill>
                <a:latin typeface="Britannic Bold" panose="020B0903060703020204" pitchFamily="34" charset="0"/>
                <a:ea typeface="Calibri"/>
                <a:cs typeface="Calibri"/>
                <a:sym typeface="Calibri"/>
              </a:rPr>
              <a:t>!</a:t>
            </a:r>
            <a:endParaRPr sz="1600" dirty="0">
              <a:solidFill>
                <a:srgbClr val="FFFF00"/>
              </a:solidFill>
              <a:latin typeface="Britannic Bold" panose="020B0903060703020204" pitchFamily="34" charset="0"/>
            </a:endParaRPr>
          </a:p>
        </p:txBody>
      </p:sp>
      <p:pic>
        <p:nvPicPr>
          <p:cNvPr id="2" name="Picture 1">
            <a:extLst>
              <a:ext uri="{FF2B5EF4-FFF2-40B4-BE49-F238E27FC236}">
                <a16:creationId xmlns:a16="http://schemas.microsoft.com/office/drawing/2014/main" id="{247E8ECF-5CA7-C693-1CF8-B61365AAD6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14"/>
        <p:cNvGrpSpPr/>
        <p:nvPr/>
      </p:nvGrpSpPr>
      <p:grpSpPr>
        <a:xfrm>
          <a:off x="0" y="0"/>
          <a:ext cx="0" cy="0"/>
          <a:chOff x="0" y="0"/>
          <a:chExt cx="0" cy="0"/>
        </a:xfrm>
      </p:grpSpPr>
      <p:pic>
        <p:nvPicPr>
          <p:cNvPr id="2" name="Picture 1">
            <a:extLst>
              <a:ext uri="{FF2B5EF4-FFF2-40B4-BE49-F238E27FC236}">
                <a16:creationId xmlns:a16="http://schemas.microsoft.com/office/drawing/2014/main" id="{B554D480-94F7-347C-67A9-11FC839D82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Shape 122"/>
        <p:cNvGrpSpPr/>
        <p:nvPr/>
      </p:nvGrpSpPr>
      <p:grpSpPr>
        <a:xfrm>
          <a:off x="0" y="0"/>
          <a:ext cx="0" cy="0"/>
          <a:chOff x="0" y="0"/>
          <a:chExt cx="0" cy="0"/>
        </a:xfrm>
      </p:grpSpPr>
      <p:sp>
        <p:nvSpPr>
          <p:cNvPr id="5" name="Rectangle 4"/>
          <p:cNvSpPr/>
          <p:nvPr/>
        </p:nvSpPr>
        <p:spPr>
          <a:xfrm>
            <a:off x="2105892" y="1219200"/>
            <a:ext cx="4641274" cy="295101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a:solidFill>
                  <a:srgbClr val="262626"/>
                </a:solidFill>
                <a:latin typeface="Britannic Bold" panose="020B0903060703020204" pitchFamily="34" charset="0"/>
              </a:rPr>
              <a:t>REFLEKSIE:</a:t>
            </a:r>
            <a:endParaRPr lang="nl-NL" sz="3600">
              <a:latin typeface="Britannic Bold" panose="020B0903060703020204" pitchFamily="34" charset="0"/>
            </a:endParaRPr>
          </a:p>
          <a:p>
            <a:pPr algn="ctr"/>
            <a:r>
              <a:rPr lang="nl-NL" sz="3600">
                <a:latin typeface="Britannic Bold" panose="020B0903060703020204" pitchFamily="34" charset="0"/>
              </a:rPr>
              <a:t/>
            </a:r>
            <a:br>
              <a:rPr lang="nl-NL" sz="3600">
                <a:latin typeface="Britannic Bold" panose="020B0903060703020204" pitchFamily="34" charset="0"/>
              </a:rPr>
            </a:br>
            <a:r>
              <a:rPr lang="nl-NL" sz="3600">
                <a:solidFill>
                  <a:srgbClr val="FFFFFF"/>
                </a:solidFill>
                <a:latin typeface="Britannic Bold" panose="020B0903060703020204" pitchFamily="34" charset="0"/>
              </a:rPr>
              <a:t>KYK TERUG</a:t>
            </a:r>
            <a:endParaRPr lang="nl-NL" sz="3600">
              <a:latin typeface="Britannic Bold" panose="020B0903060703020204" pitchFamily="34" charset="0"/>
            </a:endParaRPr>
          </a:p>
          <a:p>
            <a:pPr algn="ctr"/>
            <a:r>
              <a:rPr lang="nl-NL" sz="3600">
                <a:solidFill>
                  <a:srgbClr val="FFFFFF"/>
                </a:solidFill>
                <a:latin typeface="Britannic Bold" panose="020B0903060703020204" pitchFamily="34" charset="0"/>
              </a:rPr>
              <a:t>EN KYK VORENTOE</a:t>
            </a:r>
            <a:endParaRPr lang="nl-NL" sz="3600" dirty="0">
              <a:latin typeface="Britannic Bold" panose="020B0903060703020204" pitchFamily="34" charset="0"/>
            </a:endParaRPr>
          </a:p>
        </p:txBody>
      </p:sp>
      <p:pic>
        <p:nvPicPr>
          <p:cNvPr id="2" name="Picture 1">
            <a:extLst>
              <a:ext uri="{FF2B5EF4-FFF2-40B4-BE49-F238E27FC236}">
                <a16:creationId xmlns:a16="http://schemas.microsoft.com/office/drawing/2014/main" id="{8B53AB42-A862-53FB-5290-8BB11737A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617</Words>
  <Application>Microsoft Office PowerPoint</Application>
  <PresentationFormat>Widescreen</PresentationFormat>
  <Paragraphs>49</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Britannic Bold</vt:lpstr>
      <vt:lpstr>Calibri</vt:lpstr>
      <vt:lpstr>Symbol</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Andrea Hufkie</cp:lastModifiedBy>
  <cp:revision>10</cp:revision>
  <dcterms:created xsi:type="dcterms:W3CDTF">2023-02-17T20:03:06Z</dcterms:created>
  <dcterms:modified xsi:type="dcterms:W3CDTF">2023-04-19T08:15:52Z</dcterms:modified>
</cp:coreProperties>
</file>