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68" r:id="rId4"/>
    <p:sldId id="259" r:id="rId5"/>
    <p:sldId id="260" r:id="rId6"/>
    <p:sldId id="261" r:id="rId7"/>
    <p:sldId id="262" r:id="rId8"/>
    <p:sldId id="264" r:id="rId9"/>
    <p:sldId id="266"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Ralew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PZEpQ6qgO3nI0AEfc0XKCPYJq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29" autoAdjust="0"/>
  </p:normalViewPr>
  <p:slideViewPr>
    <p:cSldViewPr snapToGrid="0">
      <p:cViewPr varScale="1">
        <p:scale>
          <a:sx n="100" d="100"/>
          <a:sy n="100" d="100"/>
        </p:scale>
        <p:origin x="2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9D13A932-27BC-495A-840C-269E54DF321F}"/>
    <pc:docChg chg="undo custSel modSld">
      <pc:chgData name="Hp Unit" userId="86ec350514542ee1" providerId="LiveId" clId="{9D13A932-27BC-495A-840C-269E54DF321F}" dt="2023-03-30T15:37:14.883" v="61"/>
      <pc:docMkLst>
        <pc:docMk/>
      </pc:docMkLst>
      <pc:sldChg chg="modNotesTx">
        <pc:chgData name="Hp Unit" userId="86ec350514542ee1" providerId="LiveId" clId="{9D13A932-27BC-495A-840C-269E54DF321F}" dt="2023-03-30T15:28:00.266" v="0"/>
        <pc:sldMkLst>
          <pc:docMk/>
          <pc:sldMk cId="0" sldId="256"/>
        </pc:sldMkLst>
      </pc:sldChg>
      <pc:sldChg chg="modNotesTx">
        <pc:chgData name="Hp Unit" userId="86ec350514542ee1" providerId="LiveId" clId="{9D13A932-27BC-495A-840C-269E54DF321F}" dt="2023-03-30T15:37:14.883" v="61"/>
        <pc:sldMkLst>
          <pc:docMk/>
          <pc:sldMk cId="0" sldId="264"/>
        </pc:sldMkLst>
      </pc:sldChg>
      <pc:sldChg chg="modSp mod modNotesTx">
        <pc:chgData name="Hp Unit" userId="86ec350514542ee1" providerId="LiveId" clId="{9D13A932-27BC-495A-840C-269E54DF321F}" dt="2023-03-30T15:30:00.136" v="54" actId="20577"/>
        <pc:sldMkLst>
          <pc:docMk/>
          <pc:sldMk cId="1926593421" sldId="268"/>
        </pc:sldMkLst>
        <pc:spChg chg="mod">
          <ac:chgData name="Hp Unit" userId="86ec350514542ee1" providerId="LiveId" clId="{9D13A932-27BC-495A-840C-269E54DF321F}" dt="2023-03-30T15:29:55.495" v="44" actId="20577"/>
          <ac:spMkLst>
            <pc:docMk/>
            <pc:sldMk cId="1926593421" sldId="268"/>
            <ac:spMk id="1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18459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5930" lvl="0" indent="0" algn="l" rtl="0">
              <a:lnSpc>
                <a:spcPct val="115000"/>
              </a:lnSpc>
              <a:spcBef>
                <a:spcPts val="0"/>
              </a:spcBef>
              <a:spcAft>
                <a:spcPts val="1000"/>
              </a:spcAft>
              <a:buSzPts val="1100"/>
              <a:buNone/>
            </a:pPr>
            <a:r>
              <a:rPr lang="af-ZA" sz="1800" dirty="0">
                <a:effectLst/>
                <a:latin typeface="Calibri" panose="020F0502020204030204" pitchFamily="34" charset="0"/>
                <a:ea typeface="Times New Roman" panose="02020603050405020304" pitchFamily="18" charset="0"/>
              </a:rPr>
              <a:t>Welkom terug graad 12's by die vierde les oor hierdie onderwerp. </a:t>
            </a:r>
            <a:endParaRPr dirty="0"/>
          </a:p>
        </p:txBody>
      </p:sp>
    </p:spTree>
    <p:extLst>
      <p:ext uri="{BB962C8B-B14F-4D97-AF65-F5344CB8AC3E}">
        <p14:creationId xmlns:p14="http://schemas.microsoft.com/office/powerpoint/2010/main" val="390312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5930" lvl="0" indent="0" algn="l" rtl="0">
              <a:lnSpc>
                <a:spcPct val="115000"/>
              </a:lnSpc>
              <a:spcBef>
                <a:spcPts val="0"/>
              </a:spcBef>
              <a:spcAft>
                <a:spcPts val="0"/>
              </a:spcAft>
              <a:buSzPts val="1100"/>
              <a:buNone/>
            </a:pPr>
            <a:r>
              <a:rPr lang="af-ZA" dirty="0"/>
              <a:t>’N DEMOKRATIESE SAMELEWING is ’n samelewing wat mense se menseregte en die waardes wat ons grondwet uiteensit, handhaaf. </a:t>
            </a:r>
          </a:p>
          <a:p>
            <a:pPr marL="455930" lvl="0" indent="0" algn="l" rtl="0">
              <a:lnSpc>
                <a:spcPct val="115000"/>
              </a:lnSpc>
              <a:spcBef>
                <a:spcPts val="0"/>
              </a:spcBef>
              <a:spcAft>
                <a:spcPts val="0"/>
              </a:spcAft>
              <a:buSzPts val="1100"/>
              <a:buNone/>
            </a:pPr>
            <a:r>
              <a:rPr lang="af-ZA" dirty="0"/>
              <a:t>MEDIA is 'n term wat na massakommunikasiemiddels verwys, en dit kan (onder andere) in </a:t>
            </a:r>
            <a:r>
              <a:rPr lang="en-ZA" sz="1100" dirty="0">
                <a:solidFill>
                  <a:srgbClr val="FFFFFF"/>
                </a:solidFill>
                <a:latin typeface="Raleway"/>
                <a:ea typeface="Raleway"/>
                <a:cs typeface="Raleway"/>
                <a:sym typeface="Raleway"/>
              </a:rPr>
              <a:t>‘n </a:t>
            </a:r>
            <a:r>
              <a:rPr lang="af-ZA" dirty="0"/>
              <a:t>gedrukte of elektroniese vorm wees. </a:t>
            </a:r>
          </a:p>
          <a:p>
            <a:pPr marL="455930" lvl="0" indent="0" algn="l" rtl="0">
              <a:lnSpc>
                <a:spcPct val="115000"/>
              </a:lnSpc>
              <a:spcBef>
                <a:spcPts val="0"/>
              </a:spcBef>
              <a:spcAft>
                <a:spcPts val="0"/>
              </a:spcAft>
              <a:buSzPts val="1100"/>
              <a:buNone/>
            </a:pPr>
            <a:endParaRPr lang="af-ZA" dirty="0"/>
          </a:p>
          <a:p>
            <a:pPr marL="455930" lvl="0" indent="0" algn="l" rtl="0">
              <a:lnSpc>
                <a:spcPct val="115000"/>
              </a:lnSpc>
              <a:spcBef>
                <a:spcPts val="0"/>
              </a:spcBef>
              <a:spcAft>
                <a:spcPts val="0"/>
              </a:spcAft>
              <a:buSzPts val="1100"/>
              <a:buNone/>
            </a:pPr>
            <a:r>
              <a:rPr lang="af-ZA" dirty="0"/>
              <a:t>Vandag gaan ons kyk na die mate waarin mediaberiggewing 'n demokratiese samelewing weerspieël.</a:t>
            </a:r>
            <a:endParaRPr dirty="0"/>
          </a:p>
        </p:txBody>
      </p:sp>
    </p:spTree>
    <p:extLst>
      <p:ext uri="{BB962C8B-B14F-4D97-AF65-F5344CB8AC3E}">
        <p14:creationId xmlns:p14="http://schemas.microsoft.com/office/powerpoint/2010/main" val="349302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5930" lvl="0" indent="0" algn="l">
              <a:buNone/>
            </a:pPr>
            <a:r>
              <a:rPr lang="nl-NL" sz="1800" b="1" dirty="0">
                <a:solidFill>
                  <a:schemeClr val="bg1"/>
                </a:solidFill>
                <a:latin typeface="Calibri"/>
                <a:ea typeface="Calibri"/>
                <a:cs typeface="Calibri"/>
                <a:sym typeface="Calibri"/>
              </a:rPr>
              <a:t>Daar is VIER faktore waarna ons gaan kyk:</a:t>
            </a:r>
          </a:p>
          <a:p>
            <a:pPr marL="455930" lvl="0" indent="0" algn="l">
              <a:buNone/>
            </a:pPr>
            <a:r>
              <a:rPr lang="nl-NL" sz="1800" b="0" dirty="0">
                <a:solidFill>
                  <a:schemeClr val="bg1"/>
                </a:solidFill>
                <a:latin typeface="Calibri"/>
                <a:ea typeface="Calibri"/>
                <a:cs typeface="Calibri"/>
                <a:sym typeface="Calibri"/>
              </a:rPr>
              <a:t>1. Die onderwerpe wat in 'n koerant/nuuswebwerf gedek word</a:t>
            </a:r>
          </a:p>
          <a:p>
            <a:pPr marL="455930" lvl="0" indent="0" algn="l">
              <a:buNone/>
            </a:pPr>
            <a:r>
              <a:rPr lang="nl-NL" sz="1800" b="0" dirty="0">
                <a:solidFill>
                  <a:schemeClr val="bg1"/>
                </a:solidFill>
                <a:latin typeface="Calibri"/>
                <a:ea typeface="Calibri"/>
                <a:cs typeface="Calibri"/>
                <a:sym typeface="Calibri"/>
              </a:rPr>
              <a:t>2. Die standpunt/posisie wat die redakteur inneem</a:t>
            </a:r>
          </a:p>
          <a:p>
            <a:pPr marL="455930" lvl="0" indent="0" algn="l">
              <a:buNone/>
            </a:pPr>
            <a:r>
              <a:rPr lang="nl-NL" sz="1800" b="0" dirty="0">
                <a:solidFill>
                  <a:schemeClr val="bg1"/>
                </a:solidFill>
                <a:latin typeface="Calibri"/>
                <a:ea typeface="Calibri"/>
                <a:cs typeface="Calibri"/>
                <a:sym typeface="Calibri"/>
              </a:rPr>
              <a:t>3. Die spasie wat aan 'n sekere onderwerp toegestaan word</a:t>
            </a:r>
          </a:p>
          <a:p>
            <a:pPr marL="455930" lvl="0" indent="0" algn="l">
              <a:buNone/>
            </a:pPr>
            <a:r>
              <a:rPr lang="nl-NL" sz="1800" b="0" dirty="0">
                <a:solidFill>
                  <a:schemeClr val="bg1"/>
                </a:solidFill>
                <a:latin typeface="Calibri"/>
                <a:ea typeface="Calibri"/>
                <a:cs typeface="Calibri"/>
                <a:sym typeface="Calibri"/>
              </a:rPr>
              <a:t>4. Die geografiese verspreiding van die nuus</a:t>
            </a:r>
            <a:endParaRPr lang="nl-NL" sz="1800" b="0" dirty="0">
              <a:solidFill>
                <a:schemeClr val="bg1"/>
              </a:solidFill>
            </a:endParaRPr>
          </a:p>
          <a:p>
            <a:pPr marL="0" lvl="0" indent="0" algn="l" rtl="0">
              <a:lnSpc>
                <a:spcPct val="115000"/>
              </a:lnSpc>
              <a:spcBef>
                <a:spcPts val="1000"/>
              </a:spcBef>
              <a:spcAft>
                <a:spcPts val="1000"/>
              </a:spcAft>
              <a:buSzPts val="1100"/>
              <a:buFont typeface="Noto Sans Symbols"/>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62119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af-ZA" sz="1100" b="0" i="0" u="none" strike="noStrike" cap="none" dirty="0">
                <a:solidFill>
                  <a:srgbClr val="000000"/>
                </a:solidFill>
                <a:effectLst/>
                <a:latin typeface="Arial"/>
                <a:ea typeface="Arial"/>
                <a:cs typeface="Arial"/>
                <a:sym typeface="Arial"/>
              </a:rPr>
              <a:t>Redakteurs, bestuurders en werkgewers kies die onderwerpe wat in hul sosiale media gedek word. Hierdie onderwerpe het nie noodwendig neutrale opinies nie, baie van hulle word gelei deur kommersiële belange. Die onderwerpe wat gedek word, word bepaal deur die nuuswaardigheid en vermaaklikheidswaarde daarvan.</a:t>
            </a:r>
            <a:endParaRPr dirty="0"/>
          </a:p>
        </p:txBody>
      </p:sp>
    </p:spTree>
    <p:extLst>
      <p:ext uri="{BB962C8B-B14F-4D97-AF65-F5344CB8AC3E}">
        <p14:creationId xmlns:p14="http://schemas.microsoft.com/office/powerpoint/2010/main" val="70296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sz="1800" dirty="0">
                <a:latin typeface="Calibri"/>
                <a:ea typeface="Calibri"/>
                <a:cs typeface="Calibri"/>
                <a:sym typeface="Calibri"/>
              </a:rPr>
              <a:t>Redakteurs het baie mag vanweë hul vermoë om hul menings in redakteursbriewe uit te druk.</a:t>
            </a:r>
          </a:p>
          <a:p>
            <a:pPr marL="0" lvl="0" indent="0" algn="l" rtl="0">
              <a:lnSpc>
                <a:spcPct val="100000"/>
              </a:lnSpc>
              <a:spcBef>
                <a:spcPts val="0"/>
              </a:spcBef>
              <a:spcAft>
                <a:spcPts val="0"/>
              </a:spcAft>
              <a:buSzPts val="1100"/>
              <a:buNone/>
            </a:pPr>
            <a:r>
              <a:rPr lang="nl-NL" sz="1800" dirty="0">
                <a:latin typeface="Calibri"/>
                <a:ea typeface="Calibri"/>
                <a:cs typeface="Calibri"/>
                <a:sym typeface="Calibri"/>
              </a:rPr>
              <a:t>Die redakteur se posisie kan ook gesien word uit die tipe inhoud wat toegelaat word, spasie wat toegeken is en standpunt of fokus van die nuusberigte.</a:t>
            </a:r>
          </a:p>
        </p:txBody>
      </p:sp>
    </p:spTree>
    <p:extLst>
      <p:ext uri="{BB962C8B-B14F-4D97-AF65-F5344CB8AC3E}">
        <p14:creationId xmlns:p14="http://schemas.microsoft.com/office/powerpoint/2010/main" val="368510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buNone/>
            </a:pPr>
            <a:r>
              <a:rPr lang="af-ZA" sz="1100" b="0" i="0" u="none" strike="noStrike" cap="none" dirty="0">
                <a:solidFill>
                  <a:srgbClr val="000000"/>
                </a:solidFill>
                <a:effectLst/>
                <a:latin typeface="Arial"/>
                <a:ea typeface="Arial"/>
                <a:cs typeface="Arial"/>
                <a:sym typeface="Arial"/>
              </a:rPr>
              <a:t>Toegestaande spasie verwys na die bladsy waarop 'n artikel in 'n koerant of tydskrif verskyn, hoeveel tyd daaraan gegee word in 'n TV- of radio-uitsending, of dit aan die begin of einde van 'n nuusberig verskyn, ens.</a:t>
            </a:r>
            <a:endParaRPr lang="en-ZA" sz="1100" b="0" i="0" u="none" strike="noStrike" cap="none" dirty="0">
              <a:solidFill>
                <a:srgbClr val="000000"/>
              </a:solidFill>
              <a:effectLst/>
              <a:latin typeface="Arial"/>
              <a:ea typeface="Arial"/>
              <a:cs typeface="Arial"/>
              <a:sym typeface="Arial"/>
            </a:endParaRPr>
          </a:p>
          <a:p>
            <a:pPr marL="158750" indent="0">
              <a:buNone/>
            </a:pPr>
            <a:r>
              <a:rPr lang="af-ZA" sz="1100" b="0" i="0" u="none" strike="noStrike" cap="none" dirty="0">
                <a:solidFill>
                  <a:srgbClr val="000000"/>
                </a:solidFill>
                <a:effectLst/>
                <a:latin typeface="Arial"/>
                <a:ea typeface="Arial"/>
                <a:cs typeface="Arial"/>
                <a:sym typeface="Arial"/>
              </a:rPr>
              <a:t>Toegestaande spasie is nie altyd regverdig nie. Ontleders bestee baie tyd om te kyk watter stories op die internet die meeste trefslae of besoeke kry, waaroor die meeste getwiet word, ens. Hierdie inligting word gebruik om redakteurs in te lig oor toekomstige plektoewysing, aangesien hulle probeer meeding om hul produkte te maak wat lesers, kykers en adverteerders wil hê.</a:t>
            </a:r>
            <a:endParaRPr dirty="0"/>
          </a:p>
        </p:txBody>
      </p:sp>
    </p:spTree>
    <p:extLst>
      <p:ext uri="{BB962C8B-B14F-4D97-AF65-F5344CB8AC3E}">
        <p14:creationId xmlns:p14="http://schemas.microsoft.com/office/powerpoint/2010/main" val="50864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af-ZA" sz="1800" dirty="0"/>
              <a:t>Die toeganklikheid van inligting vir verskillende groepe in SA is nie gelyk nie – veral in landelike gebiede.</a:t>
            </a:r>
            <a:endParaRPr lang="en-ZA" sz="1800" dirty="0">
              <a:latin typeface="Calibri"/>
              <a:cs typeface="Calibri"/>
              <a:sym typeface="Calibri"/>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9596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af-ZA" sz="1800" dirty="0"/>
              <a:t>Kom ons kyk nou hoe hierdie faktore prakties uitspeel. In </a:t>
            </a:r>
            <a:r>
              <a:rPr lang="af-ZA" sz="1800" b="1" i="1" u="sng" dirty="0"/>
              <a:t>Les 4 – Werkkaart</a:t>
            </a:r>
            <a:r>
              <a:rPr lang="af-ZA" sz="1800" b="1" i="1" u="none" dirty="0"/>
              <a:t> - </a:t>
            </a:r>
            <a:r>
              <a:rPr lang="af-ZA" sz="1800" b="1" i="1" dirty="0"/>
              <a:t>Aktiwiteit</a:t>
            </a:r>
            <a:r>
              <a:rPr lang="af-ZA" sz="1800" b="1" i="1" baseline="0" dirty="0"/>
              <a:t> 1</a:t>
            </a:r>
            <a:r>
              <a:rPr lang="af-ZA" sz="1800" b="1" i="1" dirty="0"/>
              <a:t> </a:t>
            </a:r>
            <a:r>
              <a:rPr lang="af-ZA" sz="1800" dirty="0"/>
              <a:t>sal jy infografika oor COVID-19 sien. </a:t>
            </a:r>
          </a:p>
          <a:p>
            <a:pPr marL="0" lvl="0" indent="0" algn="l" rtl="0">
              <a:lnSpc>
                <a:spcPct val="100000"/>
              </a:lnSpc>
              <a:spcBef>
                <a:spcPts val="0"/>
              </a:spcBef>
              <a:spcAft>
                <a:spcPts val="0"/>
              </a:spcAft>
              <a:buSzPts val="1100"/>
              <a:buNone/>
            </a:pPr>
            <a:r>
              <a:rPr lang="af-ZA" sz="1800" dirty="0"/>
              <a:t>Covid-19 was 'n aktuele onderwerp en die impak daarvan was verreikend. Media het dit vanuit alle hoeke van die wêreld gedek. </a:t>
            </a:r>
          </a:p>
          <a:p>
            <a:pPr marL="0" lvl="0" indent="0" algn="l" rtl="0">
              <a:lnSpc>
                <a:spcPct val="100000"/>
              </a:lnSpc>
              <a:spcBef>
                <a:spcPts val="0"/>
              </a:spcBef>
              <a:spcAft>
                <a:spcPts val="0"/>
              </a:spcAft>
              <a:buSzPts val="1100"/>
              <a:buNone/>
            </a:pPr>
            <a:endParaRPr lang="af-ZA" sz="1800" dirty="0"/>
          </a:p>
          <a:p>
            <a:pPr marL="0" lvl="0" indent="0" algn="l" rtl="0">
              <a:lnSpc>
                <a:spcPct val="100000"/>
              </a:lnSpc>
              <a:spcBef>
                <a:spcPts val="0"/>
              </a:spcBef>
              <a:spcAft>
                <a:spcPts val="0"/>
              </a:spcAft>
              <a:buSzPts val="1100"/>
              <a:buNone/>
            </a:pPr>
            <a:r>
              <a:rPr lang="af-ZA" sz="1800" dirty="0"/>
              <a:t>In groepe van VIER,</a:t>
            </a:r>
            <a:r>
              <a:rPr lang="af-ZA" sz="1800" baseline="0" dirty="0"/>
              <a:t> bestudeer</a:t>
            </a:r>
            <a:r>
              <a:rPr lang="af-ZA" sz="1800" dirty="0"/>
              <a:t> die infografika en beantwoord die vrae. Wees voorbereid om terugvoer aan die klas te gee sodra julle klaar is.</a:t>
            </a:r>
          </a:p>
          <a:p>
            <a:pPr marL="0" lvl="0" indent="0" algn="l" rtl="0">
              <a:lnSpc>
                <a:spcPct val="100000"/>
              </a:lnSpc>
              <a:spcBef>
                <a:spcPts val="0"/>
              </a:spcBef>
              <a:spcAft>
                <a:spcPts val="0"/>
              </a:spcAft>
              <a:buSzPts val="1100"/>
              <a:buNone/>
            </a:pPr>
            <a:endParaRPr lang="af-ZA" sz="18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f-ZA" sz="1800" dirty="0">
                <a:effectLst/>
                <a:latin typeface="Calibri" panose="020F0502020204030204" pitchFamily="34" charset="0"/>
                <a:ea typeface="Times New Roman" panose="02020603050405020304" pitchFamily="18" charset="0"/>
              </a:rPr>
              <a:t>Laat 5min vir leerders om </a:t>
            </a:r>
            <a:r>
              <a:rPr lang="af-ZA" sz="1800" b="1" i="1" dirty="0">
                <a:effectLst/>
                <a:latin typeface="Calibri" panose="020F0502020204030204" pitchFamily="34" charset="0"/>
                <a:ea typeface="Times New Roman" panose="02020603050405020304" pitchFamily="18" charset="0"/>
              </a:rPr>
              <a:t>Aktiwiteit 1-vrae</a:t>
            </a:r>
            <a:r>
              <a:rPr lang="af-ZA" sz="1800" dirty="0">
                <a:effectLst/>
                <a:latin typeface="Calibri" panose="020F0502020204030204" pitchFamily="34" charset="0"/>
                <a:ea typeface="Times New Roman" panose="02020603050405020304" pitchFamily="18" charset="0"/>
              </a:rPr>
              <a:t> as 'n groep te beantwoord en 5min vir klasbespreking toe.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8742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Font typeface="Noto Sans Symbols"/>
              <a:buNone/>
            </a:pPr>
            <a:r>
              <a:rPr lang="nl-NL" sz="1800" dirty="0"/>
              <a:t>Gebruik die vrae</a:t>
            </a:r>
            <a:r>
              <a:rPr lang="nl-NL" sz="1800" baseline="0" dirty="0"/>
              <a:t> in </a:t>
            </a:r>
            <a:r>
              <a:rPr lang="nl-NL" sz="1800" b="1" i="1" u="sng" baseline="0" dirty="0"/>
              <a:t>Les 4 – Werkkaart</a:t>
            </a:r>
            <a:r>
              <a:rPr lang="nl-NL" sz="1800" b="1" i="1" u="none" baseline="0" dirty="0"/>
              <a:t> - Aktiwiteit 2</a:t>
            </a:r>
            <a:r>
              <a:rPr lang="nl-NL" sz="1800" b="1" i="1" u="none" dirty="0"/>
              <a:t> </a:t>
            </a:r>
            <a:r>
              <a:rPr lang="nl-NL" sz="1800" dirty="0"/>
              <a:t>om jou begrip van wat vandag gedek is, te assesseer. </a:t>
            </a:r>
          </a:p>
          <a:p>
            <a:pPr marL="0" lvl="0" indent="0" algn="l" rtl="0">
              <a:lnSpc>
                <a:spcPct val="115000"/>
              </a:lnSpc>
              <a:spcBef>
                <a:spcPts val="0"/>
              </a:spcBef>
              <a:spcAft>
                <a:spcPts val="0"/>
              </a:spcAft>
              <a:buSzPts val="1200"/>
              <a:buFont typeface="Noto Sans Symbols"/>
              <a:buNone/>
            </a:pPr>
            <a:r>
              <a:rPr lang="nl-NL" sz="1800" dirty="0"/>
              <a:t>Voltooi </a:t>
            </a:r>
            <a:r>
              <a:rPr lang="nl-NL" sz="1800" b="1" i="1" u="sng"/>
              <a:t>Aktiwiteit 2</a:t>
            </a:r>
            <a:r>
              <a:rPr lang="nl-NL" sz="1800" b="1" i="1" u="none"/>
              <a:t> </a:t>
            </a:r>
            <a:r>
              <a:rPr lang="nl-NL" sz="1800" dirty="0"/>
              <a:t>​​op jou eie (dit is 'n individuele aktiwiteit).</a:t>
            </a:r>
          </a:p>
          <a:p>
            <a:pPr marL="0" lvl="0" indent="0" algn="l" rtl="0">
              <a:lnSpc>
                <a:spcPct val="115000"/>
              </a:lnSpc>
              <a:spcBef>
                <a:spcPts val="0"/>
              </a:spcBef>
              <a:spcAft>
                <a:spcPts val="0"/>
              </a:spcAft>
              <a:buSzPts val="1200"/>
              <a:buFont typeface="Noto Sans Symbols"/>
              <a:buNone/>
            </a:pPr>
            <a:r>
              <a:rPr lang="nl-NL" sz="1800" dirty="0"/>
              <a:t>Antwoorde op die vrae sal as 'n klas bespreek word voor die einde van die les.</a:t>
            </a:r>
          </a:p>
        </p:txBody>
      </p:sp>
    </p:spTree>
    <p:extLst>
      <p:ext uri="{BB962C8B-B14F-4D97-AF65-F5344CB8AC3E}">
        <p14:creationId xmlns:p14="http://schemas.microsoft.com/office/powerpoint/2010/main" val="423228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 name="Google Shape;2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3"/>
        <p:cNvGrpSpPr/>
        <p:nvPr/>
      </p:nvGrpSpPr>
      <p:grpSpPr>
        <a:xfrm>
          <a:off x="0" y="0"/>
          <a:ext cx="0" cy="0"/>
          <a:chOff x="0" y="0"/>
          <a:chExt cx="0" cy="0"/>
        </a:xfrm>
      </p:grpSpPr>
      <p:sp>
        <p:nvSpPr>
          <p:cNvPr id="55" name="Google Shape;55;p1"/>
          <p:cNvSpPr txBox="1"/>
          <p:nvPr/>
        </p:nvSpPr>
        <p:spPr>
          <a:xfrm>
            <a:off x="1867163" y="1453369"/>
            <a:ext cx="5409600" cy="2398339"/>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100"/>
              <a:buFont typeface="Arial"/>
              <a:buNone/>
            </a:pPr>
            <a:r>
              <a:rPr lang="en-ZA" sz="2100" b="0" i="0" u="none" strike="noStrike" cap="none">
                <a:solidFill>
                  <a:srgbClr val="FFFFFF"/>
                </a:solidFill>
                <a:latin typeface="Raleway"/>
                <a:ea typeface="Raleway"/>
                <a:cs typeface="Raleway"/>
                <a:sym typeface="Raleway"/>
              </a:rPr>
              <a:t>DEMOCRACY AND HUMAN RIGHTS</a:t>
            </a:r>
            <a:endParaRPr sz="21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900"/>
              <a:buFont typeface="Arial"/>
              <a:buNone/>
            </a:pPr>
            <a:r>
              <a:rPr lang="en-ZA" sz="1900" b="0" i="0" u="none" strike="noStrike" cap="none">
                <a:solidFill>
                  <a:srgbClr val="FFFFFF"/>
                </a:solidFill>
                <a:latin typeface="Raleway"/>
                <a:ea typeface="Raleway"/>
                <a:cs typeface="Raleway"/>
                <a:sym typeface="Raleway"/>
              </a:rPr>
              <a:t>GRADE </a:t>
            </a:r>
            <a:r>
              <a:rPr lang="en-ZA" sz="2400" b="0" i="0" u="none" strike="noStrike" cap="none">
                <a:solidFill>
                  <a:srgbClr val="FFFFFF"/>
                </a:solidFill>
                <a:latin typeface="Raleway"/>
                <a:ea typeface="Raleway"/>
                <a:cs typeface="Raleway"/>
                <a:sym typeface="Raleway"/>
              </a:rPr>
              <a:t>12</a:t>
            </a:r>
            <a:endParaRPr sz="24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Raleway"/>
              <a:ea typeface="Raleway"/>
              <a:cs typeface="Raleway"/>
              <a:sym typeface="Raleway"/>
            </a:endParaRPr>
          </a:p>
          <a:p>
            <a:pPr marL="0" marR="0" lvl="0" indent="0" algn="ctr" rtl="0">
              <a:lnSpc>
                <a:spcPct val="100000"/>
              </a:lnSpc>
              <a:spcBef>
                <a:spcPts val="0"/>
              </a:spcBef>
              <a:spcAft>
                <a:spcPts val="0"/>
              </a:spcAft>
              <a:buClr>
                <a:srgbClr val="000000"/>
              </a:buClr>
              <a:buSzPts val="1900"/>
              <a:buFont typeface="Arial"/>
              <a:buNone/>
            </a:pPr>
            <a:r>
              <a:rPr lang="en-ZA" sz="1900" b="0" i="0" u="none" strike="noStrike" cap="none">
                <a:solidFill>
                  <a:srgbClr val="FFFFFF"/>
                </a:solidFill>
                <a:latin typeface="Raleway"/>
                <a:ea typeface="Raleway"/>
                <a:cs typeface="Raleway"/>
                <a:sym typeface="Raleway"/>
              </a:rPr>
              <a:t>LESSON THREE</a:t>
            </a:r>
            <a:endParaRPr sz="1900" b="0" i="0" u="none" strike="noStrike" cap="none">
              <a:solidFill>
                <a:srgbClr val="FFFFFF"/>
              </a:solidFill>
              <a:latin typeface="Raleway"/>
              <a:ea typeface="Raleway"/>
              <a:cs typeface="Raleway"/>
              <a:sym typeface="Raleway"/>
            </a:endParaRP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a:solidFill>
                <a:srgbClr val="FFFFFF"/>
              </a:solidFill>
              <a:latin typeface="Raleway"/>
              <a:ea typeface="Raleway"/>
              <a:cs typeface="Raleway"/>
              <a:sym typeface="Raleway"/>
            </a:endParaRPr>
          </a:p>
        </p:txBody>
      </p:sp>
      <p:sp>
        <p:nvSpPr>
          <p:cNvPr id="5" name="Google Shape;55;p1"/>
          <p:cNvSpPr txBox="1"/>
          <p:nvPr/>
        </p:nvSpPr>
        <p:spPr>
          <a:xfrm>
            <a:off x="1867163" y="1453369"/>
            <a:ext cx="5409600" cy="2644560"/>
          </a:xfrm>
          <a:prstGeom prst="rect">
            <a:avLst/>
          </a:prstGeom>
          <a:solidFill>
            <a:srgbClr val="000000"/>
          </a:solid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Raleway"/>
              <a:ea typeface="Raleway"/>
              <a:cs typeface="Raleway"/>
              <a:sym typeface="Raleway"/>
            </a:endParaRPr>
          </a:p>
          <a:p>
            <a:pPr lvl="0" algn="ctr">
              <a:buSzPts val="2800"/>
            </a:pPr>
            <a:r>
              <a:rPr lang="nl-NL" sz="2400" dirty="0">
                <a:solidFill>
                  <a:srgbClr val="FFFFFF"/>
                </a:solidFill>
                <a:latin typeface="Raleway"/>
                <a:ea typeface="Raleway"/>
                <a:cs typeface="Raleway"/>
                <a:sym typeface="Raleway"/>
              </a:rPr>
              <a:t>DEMOKRASIE EN MENSEREGTE</a:t>
            </a:r>
          </a:p>
          <a:p>
            <a:pPr lvl="0" algn="ctr">
              <a:buSzPts val="2800"/>
            </a:pPr>
            <a:endParaRPr lang="nl-NL" sz="2400" dirty="0">
              <a:solidFill>
                <a:srgbClr val="FFFFFF"/>
              </a:solidFill>
              <a:latin typeface="Raleway"/>
              <a:ea typeface="Raleway"/>
              <a:cs typeface="Raleway"/>
              <a:sym typeface="Raleway"/>
            </a:endParaRPr>
          </a:p>
          <a:p>
            <a:pPr lvl="0" algn="ctr">
              <a:buSzPts val="2500"/>
            </a:pPr>
            <a:r>
              <a:rPr lang="nl-NL" sz="2400" dirty="0">
                <a:solidFill>
                  <a:srgbClr val="FFFFFF"/>
                </a:solidFill>
                <a:latin typeface="Raleway"/>
                <a:ea typeface="Raleway"/>
                <a:cs typeface="Raleway"/>
                <a:sym typeface="Raleway"/>
              </a:rPr>
              <a:t>GRAAD 12 </a:t>
            </a:r>
          </a:p>
          <a:p>
            <a:pPr lvl="0" algn="ctr">
              <a:buSzPts val="2500"/>
            </a:pPr>
            <a:endParaRPr lang="nl-NL" sz="2400" dirty="0">
              <a:solidFill>
                <a:srgbClr val="FFFFFF"/>
              </a:solidFill>
              <a:latin typeface="Raleway"/>
              <a:ea typeface="Raleway"/>
              <a:cs typeface="Raleway"/>
              <a:sym typeface="Raleway"/>
            </a:endParaRPr>
          </a:p>
          <a:p>
            <a:pPr lvl="0" algn="ctr">
              <a:buSzPts val="2500"/>
            </a:pPr>
            <a:r>
              <a:rPr lang="nl-NL" sz="2400" dirty="0">
                <a:solidFill>
                  <a:srgbClr val="FFFFFF"/>
                </a:solidFill>
                <a:latin typeface="Raleway"/>
                <a:ea typeface="Raleway"/>
                <a:cs typeface="Raleway"/>
                <a:sym typeface="Raleway"/>
              </a:rPr>
              <a:t>LES VIER</a:t>
            </a:r>
          </a:p>
          <a:p>
            <a:pPr marL="0" marR="0" lvl="0" indent="0" algn="ctr" rtl="0">
              <a:lnSpc>
                <a:spcPct val="115000"/>
              </a:lnSpc>
              <a:spcBef>
                <a:spcPts val="0"/>
              </a:spcBef>
              <a:spcAft>
                <a:spcPts val="0"/>
              </a:spcAft>
              <a:buClr>
                <a:srgbClr val="000000"/>
              </a:buClr>
              <a:buSzPts val="1900"/>
              <a:buFont typeface="Arial"/>
              <a:buNone/>
            </a:pPr>
            <a:endParaRPr sz="1900" b="0" i="0" u="none" strike="noStrike" cap="none" dirty="0">
              <a:solidFill>
                <a:srgbClr val="FFFFFF"/>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A4106D0C-D089-D5EC-EEB8-451004BC3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0"/>
        <p:cNvGrpSpPr/>
        <p:nvPr/>
      </p:nvGrpSpPr>
      <p:grpSpPr>
        <a:xfrm>
          <a:off x="0" y="0"/>
          <a:ext cx="0" cy="0"/>
          <a:chOff x="0" y="0"/>
          <a:chExt cx="0" cy="0"/>
        </a:xfrm>
      </p:grpSpPr>
      <p:pic>
        <p:nvPicPr>
          <p:cNvPr id="63" name="Google Shape;63;p2"/>
          <p:cNvPicPr preferRelativeResize="0"/>
          <p:nvPr/>
        </p:nvPicPr>
        <p:blipFill rotWithShape="1">
          <a:blip r:embed="rId4">
            <a:alphaModFix/>
          </a:blip>
          <a:srcRect/>
          <a:stretch/>
        </p:blipFill>
        <p:spPr>
          <a:xfrm>
            <a:off x="0" y="-1"/>
            <a:ext cx="5367867" cy="5143501"/>
          </a:xfrm>
          <a:prstGeom prst="rect">
            <a:avLst/>
          </a:prstGeom>
          <a:noFill/>
          <a:ln>
            <a:noFill/>
          </a:ln>
        </p:spPr>
      </p:pic>
      <p:sp>
        <p:nvSpPr>
          <p:cNvPr id="64" name="Google Shape;64;p2"/>
          <p:cNvSpPr txBox="1"/>
          <p:nvPr/>
        </p:nvSpPr>
        <p:spPr>
          <a:xfrm>
            <a:off x="3496733" y="1355953"/>
            <a:ext cx="5647267" cy="2908478"/>
          </a:xfrm>
          <a:prstGeom prst="rect">
            <a:avLst/>
          </a:prstGeom>
          <a:solidFill>
            <a:srgbClr val="000000"/>
          </a:solidFill>
          <a:ln>
            <a:noFill/>
          </a:ln>
        </p:spPr>
        <p:txBody>
          <a:bodyPr spcFirstLastPara="1" wrap="square" lIns="68575" tIns="68575" rIns="68575" bIns="68575" anchor="t" anchorCtr="0">
            <a:spAutoFit/>
          </a:bodyPr>
          <a:lstStyle/>
          <a:p>
            <a:pPr lvl="0" algn="ctr">
              <a:buSzPts val="2000"/>
            </a:pPr>
            <a:r>
              <a:rPr lang="en-ZA" sz="2000" b="1" dirty="0">
                <a:solidFill>
                  <a:srgbClr val="FFFFFF"/>
                </a:solidFill>
                <a:latin typeface="Raleway"/>
                <a:ea typeface="Raleway"/>
                <a:cs typeface="Raleway"/>
                <a:sym typeface="Raleway"/>
              </a:rPr>
              <a:t>DEMOKRATIESE SAMELEWING</a:t>
            </a:r>
          </a:p>
          <a:p>
            <a:pPr lvl="0" algn="ctr">
              <a:buSzPts val="2000"/>
            </a:pPr>
            <a:r>
              <a:rPr lang="en-ZA" sz="2000" dirty="0">
                <a:solidFill>
                  <a:srgbClr val="FFFFFF"/>
                </a:solidFill>
                <a:latin typeface="Raleway"/>
                <a:ea typeface="Raleway"/>
                <a:cs typeface="Raleway"/>
                <a:sym typeface="Raleway"/>
              </a:rPr>
              <a:t>’n </a:t>
            </a:r>
            <a:r>
              <a:rPr lang="en-ZA" sz="2000" dirty="0" err="1">
                <a:solidFill>
                  <a:srgbClr val="FFFFFF"/>
                </a:solidFill>
                <a:latin typeface="Raleway"/>
                <a:ea typeface="Raleway"/>
                <a:cs typeface="Raleway"/>
                <a:sym typeface="Raleway"/>
              </a:rPr>
              <a:t>samelewing</a:t>
            </a:r>
            <a:r>
              <a:rPr lang="en-ZA" sz="2000" dirty="0">
                <a:solidFill>
                  <a:srgbClr val="FFFFFF"/>
                </a:solidFill>
                <a:latin typeface="Raleway"/>
                <a:ea typeface="Raleway"/>
                <a:cs typeface="Raleway"/>
                <a:sym typeface="Raleway"/>
              </a:rPr>
              <a:t> wat </a:t>
            </a:r>
            <a:r>
              <a:rPr lang="en-ZA" sz="2000" dirty="0" err="1">
                <a:solidFill>
                  <a:srgbClr val="FFFFFF"/>
                </a:solidFill>
                <a:latin typeface="Raleway"/>
                <a:ea typeface="Raleway"/>
                <a:cs typeface="Raleway"/>
                <a:sym typeface="Raleway"/>
              </a:rPr>
              <a:t>mense</a:t>
            </a:r>
            <a:r>
              <a:rPr lang="en-ZA" sz="2000" dirty="0">
                <a:solidFill>
                  <a:srgbClr val="FFFFFF"/>
                </a:solidFill>
                <a:latin typeface="Raleway"/>
                <a:ea typeface="Raleway"/>
                <a:cs typeface="Raleway"/>
                <a:sym typeface="Raleway"/>
              </a:rPr>
              <a:t> se </a:t>
            </a:r>
            <a:r>
              <a:rPr lang="en-ZA" sz="2000" dirty="0" err="1">
                <a:solidFill>
                  <a:srgbClr val="FFFFFF"/>
                </a:solidFill>
                <a:latin typeface="Raleway"/>
                <a:ea typeface="Raleway"/>
                <a:cs typeface="Raleway"/>
                <a:sym typeface="Raleway"/>
              </a:rPr>
              <a:t>menseregte</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en</a:t>
            </a:r>
            <a:r>
              <a:rPr lang="en-ZA" sz="2000" dirty="0">
                <a:solidFill>
                  <a:srgbClr val="FFFFFF"/>
                </a:solidFill>
                <a:latin typeface="Raleway"/>
                <a:ea typeface="Raleway"/>
                <a:cs typeface="Raleway"/>
                <a:sym typeface="Raleway"/>
              </a:rPr>
              <a:t> die </a:t>
            </a:r>
            <a:r>
              <a:rPr lang="en-ZA" sz="2000" dirty="0" err="1">
                <a:solidFill>
                  <a:srgbClr val="FFFFFF"/>
                </a:solidFill>
                <a:latin typeface="Raleway"/>
                <a:ea typeface="Raleway"/>
                <a:cs typeface="Raleway"/>
                <a:sym typeface="Raleway"/>
              </a:rPr>
              <a:t>waardes</a:t>
            </a:r>
            <a:r>
              <a:rPr lang="en-ZA" sz="2000" dirty="0">
                <a:solidFill>
                  <a:srgbClr val="FFFFFF"/>
                </a:solidFill>
                <a:latin typeface="Raleway"/>
                <a:ea typeface="Raleway"/>
                <a:cs typeface="Raleway"/>
                <a:sym typeface="Raleway"/>
              </a:rPr>
              <a:t> wat </a:t>
            </a:r>
            <a:r>
              <a:rPr lang="en-ZA" sz="2000" dirty="0" err="1">
                <a:solidFill>
                  <a:srgbClr val="FFFFFF"/>
                </a:solidFill>
                <a:latin typeface="Raleway"/>
                <a:ea typeface="Raleway"/>
                <a:cs typeface="Raleway"/>
                <a:sym typeface="Raleway"/>
              </a:rPr>
              <a:t>ons</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grondwet</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onderlê</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handhaaf</a:t>
            </a:r>
            <a:r>
              <a:rPr lang="en-ZA" sz="2000" dirty="0">
                <a:solidFill>
                  <a:srgbClr val="FFFFFF"/>
                </a:solidFill>
                <a:latin typeface="Raleway"/>
                <a:ea typeface="Raleway"/>
                <a:cs typeface="Raleway"/>
                <a:sym typeface="Raleway"/>
              </a:rPr>
              <a:t>.</a:t>
            </a:r>
          </a:p>
          <a:p>
            <a:pPr lvl="0" algn="ctr">
              <a:buSzPts val="2000"/>
            </a:pPr>
            <a:endParaRPr lang="en-ZA" sz="2000" b="1" dirty="0">
              <a:solidFill>
                <a:srgbClr val="FFFFFF"/>
              </a:solidFill>
              <a:latin typeface="Raleway"/>
              <a:ea typeface="Raleway"/>
              <a:cs typeface="Raleway"/>
              <a:sym typeface="Raleway"/>
            </a:endParaRPr>
          </a:p>
          <a:p>
            <a:pPr lvl="0" algn="ctr">
              <a:buSzPts val="2000"/>
            </a:pPr>
            <a:r>
              <a:rPr lang="en-ZA" sz="2000" b="1" dirty="0">
                <a:solidFill>
                  <a:srgbClr val="FFFFFF"/>
                </a:solidFill>
                <a:latin typeface="Raleway"/>
                <a:ea typeface="Raleway"/>
                <a:cs typeface="Raleway"/>
                <a:sym typeface="Raleway"/>
              </a:rPr>
              <a:t>MEDIA</a:t>
            </a:r>
          </a:p>
          <a:p>
            <a:pPr lvl="0" algn="ctr">
              <a:buSzPts val="2000"/>
            </a:pPr>
            <a:r>
              <a:rPr lang="en-ZA" sz="2000" dirty="0">
                <a:solidFill>
                  <a:srgbClr val="FFFFFF"/>
                </a:solidFill>
                <a:latin typeface="Raleway"/>
                <a:ea typeface="Raleway"/>
                <a:cs typeface="Raleway"/>
                <a:sym typeface="Raleway"/>
              </a:rPr>
              <a:t>'n term wat </a:t>
            </a:r>
            <a:r>
              <a:rPr lang="en-ZA" sz="2000" dirty="0" err="1">
                <a:solidFill>
                  <a:srgbClr val="FFFFFF"/>
                </a:solidFill>
                <a:latin typeface="Raleway"/>
                <a:ea typeface="Raleway"/>
                <a:cs typeface="Raleway"/>
                <a:sym typeface="Raleway"/>
              </a:rPr>
              <a:t>na</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massakommunikasiemiddels</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verwys</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en</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dit</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kan</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onder</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andere</a:t>
            </a:r>
            <a:r>
              <a:rPr lang="en-ZA" sz="2000" dirty="0">
                <a:solidFill>
                  <a:srgbClr val="FFFFFF"/>
                </a:solidFill>
                <a:latin typeface="Raleway"/>
                <a:ea typeface="Raleway"/>
                <a:cs typeface="Raleway"/>
                <a:sym typeface="Raleway"/>
              </a:rPr>
              <a:t>) in ‘n </a:t>
            </a:r>
            <a:r>
              <a:rPr lang="en-ZA" sz="2000" dirty="0" err="1">
                <a:solidFill>
                  <a:srgbClr val="FFFFFF"/>
                </a:solidFill>
                <a:latin typeface="Raleway"/>
                <a:ea typeface="Raleway"/>
                <a:cs typeface="Raleway"/>
                <a:sym typeface="Raleway"/>
              </a:rPr>
              <a:t>gedrukte</a:t>
            </a:r>
            <a:r>
              <a:rPr lang="en-ZA" sz="2000" dirty="0">
                <a:solidFill>
                  <a:srgbClr val="FFFFFF"/>
                </a:solidFill>
                <a:latin typeface="Raleway"/>
                <a:ea typeface="Raleway"/>
                <a:cs typeface="Raleway"/>
                <a:sym typeface="Raleway"/>
              </a:rPr>
              <a:t> of </a:t>
            </a:r>
            <a:r>
              <a:rPr lang="en-ZA" sz="2000" dirty="0" err="1">
                <a:solidFill>
                  <a:srgbClr val="FFFFFF"/>
                </a:solidFill>
                <a:latin typeface="Raleway"/>
                <a:ea typeface="Raleway"/>
                <a:cs typeface="Raleway"/>
                <a:sym typeface="Raleway"/>
              </a:rPr>
              <a:t>elektroniese</a:t>
            </a:r>
            <a:r>
              <a:rPr lang="en-ZA" sz="2000" dirty="0">
                <a:solidFill>
                  <a:srgbClr val="FFFFFF"/>
                </a:solidFill>
                <a:latin typeface="Raleway"/>
                <a:ea typeface="Raleway"/>
                <a:cs typeface="Raleway"/>
                <a:sym typeface="Raleway"/>
              </a:rPr>
              <a:t> </a:t>
            </a:r>
            <a:r>
              <a:rPr lang="en-ZA" sz="2000" dirty="0" err="1">
                <a:solidFill>
                  <a:srgbClr val="FFFFFF"/>
                </a:solidFill>
                <a:latin typeface="Raleway"/>
                <a:ea typeface="Raleway"/>
                <a:cs typeface="Raleway"/>
                <a:sym typeface="Raleway"/>
              </a:rPr>
              <a:t>vorm</a:t>
            </a:r>
            <a:r>
              <a:rPr lang="en-ZA" sz="2000" dirty="0">
                <a:solidFill>
                  <a:srgbClr val="FFFFFF"/>
                </a:solidFill>
                <a:latin typeface="Raleway"/>
                <a:ea typeface="Raleway"/>
                <a:cs typeface="Raleway"/>
                <a:sym typeface="Raleway"/>
              </a:rPr>
              <a:t> wees.</a:t>
            </a:r>
            <a:endParaRPr sz="2000" i="0" u="none" strike="noStrike" cap="none" dirty="0">
              <a:solidFill>
                <a:schemeClr val="lt1"/>
              </a:solidFill>
              <a:latin typeface="Raleway"/>
              <a:ea typeface="Raleway"/>
              <a:cs typeface="Raleway"/>
              <a:sym typeface="Raleway"/>
            </a:endParaRPr>
          </a:p>
        </p:txBody>
      </p:sp>
      <p:pic>
        <p:nvPicPr>
          <p:cNvPr id="2" name="Picture 1">
            <a:extLst>
              <a:ext uri="{FF2B5EF4-FFF2-40B4-BE49-F238E27FC236}">
                <a16:creationId xmlns:a16="http://schemas.microsoft.com/office/drawing/2014/main" id="{73AE6F3F-BD99-A002-521D-AC81C5E69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7"/>
          <p:cNvSpPr txBox="1"/>
          <p:nvPr/>
        </p:nvSpPr>
        <p:spPr>
          <a:xfrm>
            <a:off x="389746" y="2147325"/>
            <a:ext cx="8545930" cy="2996175"/>
          </a:xfrm>
          <a:prstGeom prst="rect">
            <a:avLst/>
          </a:prstGeom>
          <a:noFill/>
          <a:ln>
            <a:noFill/>
          </a:ln>
        </p:spPr>
        <p:txBody>
          <a:bodyPr spcFirstLastPara="1" wrap="square" lIns="91425" tIns="91425" rIns="91425" bIns="91425" anchor="t" anchorCtr="0">
            <a:spAutoFit/>
          </a:bodyPr>
          <a:lstStyle/>
          <a:p>
            <a:pPr lvl="0" indent="-1270" algn="ctr"/>
            <a:r>
              <a:rPr lang="nl-NL" sz="1800" b="1" dirty="0">
                <a:solidFill>
                  <a:schemeClr val="bg1"/>
                </a:solidFill>
                <a:latin typeface="Calibri"/>
                <a:ea typeface="Calibri"/>
                <a:cs typeface="Calibri"/>
                <a:sym typeface="Calibri"/>
              </a:rPr>
              <a:t>Daar is VIER faktore waarna ons sal kyk om te bepaal of media demokrasie weerspieël:</a:t>
            </a:r>
          </a:p>
          <a:p>
            <a:pPr lvl="0" indent="-1270" algn="ctr"/>
            <a:endParaRPr lang="nl-NL" sz="1800" b="1" dirty="0">
              <a:solidFill>
                <a:schemeClr val="bg1"/>
              </a:solidFill>
              <a:latin typeface="Calibri"/>
              <a:ea typeface="Calibri"/>
              <a:cs typeface="Calibri"/>
              <a:sym typeface="Calibri"/>
            </a:endParaRPr>
          </a:p>
          <a:p>
            <a:pPr lvl="0" indent="-1270" algn="ctr"/>
            <a:r>
              <a:rPr lang="nl-NL" sz="1800" b="1" dirty="0">
                <a:solidFill>
                  <a:schemeClr val="bg1"/>
                </a:solidFill>
                <a:latin typeface="Calibri"/>
                <a:ea typeface="Calibri"/>
                <a:cs typeface="Calibri"/>
                <a:sym typeface="Calibri"/>
              </a:rPr>
              <a:t>1. Die onderwerpe wat in 'n koerant/nuuswebwerf gedek word</a:t>
            </a:r>
          </a:p>
          <a:p>
            <a:pPr lvl="0" indent="-1270" algn="ctr"/>
            <a:endParaRPr lang="nl-NL" sz="1800" b="1" dirty="0">
              <a:solidFill>
                <a:schemeClr val="bg1"/>
              </a:solidFill>
              <a:latin typeface="Calibri"/>
              <a:ea typeface="Calibri"/>
              <a:cs typeface="Calibri"/>
              <a:sym typeface="Calibri"/>
            </a:endParaRPr>
          </a:p>
          <a:p>
            <a:pPr lvl="0" indent="-1270" algn="ctr"/>
            <a:r>
              <a:rPr lang="nl-NL" sz="1800" b="1" dirty="0">
                <a:solidFill>
                  <a:schemeClr val="bg1"/>
                </a:solidFill>
                <a:latin typeface="Calibri"/>
                <a:ea typeface="Calibri"/>
                <a:cs typeface="Calibri"/>
                <a:sym typeface="Calibri"/>
              </a:rPr>
              <a:t>2. Die standpunt/posisie wat die redakteur inneem</a:t>
            </a:r>
          </a:p>
          <a:p>
            <a:pPr lvl="0" indent="-1270" algn="ctr"/>
            <a:endParaRPr lang="nl-NL" sz="1800" b="1" dirty="0">
              <a:solidFill>
                <a:schemeClr val="bg1"/>
              </a:solidFill>
              <a:latin typeface="Calibri"/>
              <a:ea typeface="Calibri"/>
              <a:cs typeface="Calibri"/>
              <a:sym typeface="Calibri"/>
            </a:endParaRPr>
          </a:p>
          <a:p>
            <a:pPr lvl="0" indent="-1270" algn="ctr"/>
            <a:r>
              <a:rPr lang="nl-NL" sz="1800" b="1" dirty="0">
                <a:solidFill>
                  <a:schemeClr val="bg1"/>
                </a:solidFill>
                <a:latin typeface="Calibri"/>
                <a:ea typeface="Calibri"/>
                <a:cs typeface="Calibri"/>
                <a:sym typeface="Calibri"/>
              </a:rPr>
              <a:t>3. Die spasie wat aan 'n sekere onderwerpe toegestaan is</a:t>
            </a:r>
          </a:p>
          <a:p>
            <a:pPr lvl="0" indent="-1270" algn="ctr"/>
            <a:endParaRPr lang="nl-NL" sz="1800" b="1" dirty="0">
              <a:solidFill>
                <a:schemeClr val="bg1"/>
              </a:solidFill>
              <a:latin typeface="Calibri"/>
              <a:ea typeface="Calibri"/>
              <a:cs typeface="Calibri"/>
              <a:sym typeface="Calibri"/>
            </a:endParaRPr>
          </a:p>
          <a:p>
            <a:pPr lvl="0" indent="-1270" algn="ctr"/>
            <a:r>
              <a:rPr lang="nl-NL" sz="1800" b="1" dirty="0">
                <a:solidFill>
                  <a:schemeClr val="bg1"/>
                </a:solidFill>
                <a:latin typeface="Calibri"/>
                <a:ea typeface="Calibri"/>
                <a:cs typeface="Calibri"/>
                <a:sym typeface="Calibri"/>
              </a:rPr>
              <a:t>4. Die geografiese verspreiding van die nuus</a:t>
            </a:r>
            <a:endParaRPr lang="nl-NL" sz="1800" dirty="0">
              <a:solidFill>
                <a:schemeClr val="bg1"/>
              </a:solidFill>
            </a:endParaRPr>
          </a:p>
          <a:p>
            <a:pPr marL="0" marR="0" lvl="0" indent="0" algn="ctr" rtl="0">
              <a:lnSpc>
                <a:spcPct val="115000"/>
              </a:lnSpc>
              <a:spcBef>
                <a:spcPts val="0"/>
              </a:spcBef>
              <a:spcAft>
                <a:spcPts val="0"/>
              </a:spcAft>
              <a:buClr>
                <a:srgbClr val="000000"/>
              </a:buClr>
              <a:buSzPts val="1800"/>
              <a:buFont typeface="Arial"/>
              <a:buNone/>
            </a:pPr>
            <a:endParaRPr sz="1800" b="0" i="0" u="none" strike="noStrike" cap="none" dirty="0">
              <a:solidFill>
                <a:schemeClr val="dk1"/>
              </a:solidFill>
              <a:highlight>
                <a:srgbClr val="FFFF00"/>
              </a:highlight>
              <a:latin typeface="Raleway"/>
              <a:ea typeface="Raleway"/>
              <a:cs typeface="Raleway"/>
              <a:sym typeface="Raleway"/>
            </a:endParaRPr>
          </a:p>
        </p:txBody>
      </p:sp>
      <p:pic>
        <p:nvPicPr>
          <p:cNvPr id="1026" name="Picture 2" descr="Social Media, Marketing, Social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306" y="-46694"/>
            <a:ext cx="5842809" cy="27175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7A329-2CAF-A071-CE9D-876B747D9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59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p:nvPr/>
        </p:nvSpPr>
        <p:spPr>
          <a:xfrm>
            <a:off x="-219920" y="21879"/>
            <a:ext cx="4074289" cy="5032117"/>
          </a:xfrm>
          <a:prstGeom prst="rect">
            <a:avLst/>
          </a:prstGeom>
          <a:noFill/>
          <a:ln>
            <a:noFill/>
          </a:ln>
        </p:spPr>
        <p:txBody>
          <a:bodyPr spcFirstLastPara="1" wrap="square" lIns="91425" tIns="91425" rIns="91425" bIns="91425" anchor="t" anchorCtr="0">
            <a:spAutoFit/>
          </a:bodyPr>
          <a:lstStyle/>
          <a:p>
            <a:pPr marL="457200" lvl="0" algn="ctr">
              <a:spcBef>
                <a:spcPts val="600"/>
              </a:spcBef>
              <a:buSzPts val="2000"/>
            </a:pPr>
            <a:r>
              <a:rPr lang="nl-NL" sz="2000" b="1" dirty="0">
                <a:solidFill>
                  <a:srgbClr val="FFFFFF"/>
                </a:solidFill>
                <a:latin typeface="Raleway"/>
                <a:ea typeface="Raleway"/>
                <a:cs typeface="Raleway"/>
                <a:sym typeface="Raleway"/>
              </a:rPr>
              <a:t>Onderwerpe wat gedek word:</a:t>
            </a:r>
          </a:p>
          <a:p>
            <a:pPr marL="457200" lvl="0" algn="ctr">
              <a:spcBef>
                <a:spcPts val="600"/>
              </a:spcBef>
              <a:buSzPts val="2000"/>
            </a:pPr>
            <a:r>
              <a:rPr lang="nl-NL" sz="2000" dirty="0">
                <a:solidFill>
                  <a:srgbClr val="FFFFFF"/>
                </a:solidFill>
                <a:latin typeface="Raleway"/>
                <a:ea typeface="Raleway"/>
                <a:cs typeface="Raleway"/>
                <a:sym typeface="Raleway"/>
              </a:rPr>
              <a:t>Redakteurs, bestuurders en werkgewers kies die onderwerpe om in hul sosiale media te dek. Hierdie onderwerpe het nie noodwendig neutrale opinies nie, baie van hulle word gelei deur kommersiële belange.</a:t>
            </a:r>
          </a:p>
          <a:p>
            <a:pPr marL="457200" lvl="0" algn="ctr">
              <a:spcBef>
                <a:spcPts val="600"/>
              </a:spcBef>
              <a:buSzPts val="2000"/>
            </a:pPr>
            <a:r>
              <a:rPr lang="nl-NL" sz="2000" dirty="0">
                <a:solidFill>
                  <a:srgbClr val="FFFFFF"/>
                </a:solidFill>
                <a:latin typeface="Raleway"/>
                <a:ea typeface="Raleway"/>
                <a:cs typeface="Raleway"/>
                <a:sym typeface="Raleway"/>
              </a:rPr>
              <a:t>Die onderwerpe wat gedek word, word bepaal deur die nuuswaardigheid en vermaaklikheidswaarde daarvan.</a:t>
            </a:r>
            <a:endParaRPr sz="2000" i="0" u="none" strike="noStrike" cap="none" dirty="0">
              <a:solidFill>
                <a:srgbClr val="FFFFFF"/>
              </a:solidFill>
              <a:latin typeface="Raleway"/>
              <a:ea typeface="Raleway"/>
              <a:cs typeface="Raleway"/>
              <a:sym typeface="Raleway"/>
            </a:endParaRPr>
          </a:p>
        </p:txBody>
      </p:sp>
      <p:pic>
        <p:nvPicPr>
          <p:cNvPr id="3" name="Picture 2"/>
          <p:cNvPicPr>
            <a:picLocks noChangeAspect="1"/>
          </p:cNvPicPr>
          <p:nvPr/>
        </p:nvPicPr>
        <p:blipFill>
          <a:blip r:embed="rId3"/>
          <a:stretch>
            <a:fillRect/>
          </a:stretch>
        </p:blipFill>
        <p:spPr>
          <a:xfrm>
            <a:off x="4246820" y="920565"/>
            <a:ext cx="4628069" cy="3234747"/>
          </a:xfrm>
          <a:prstGeom prst="rect">
            <a:avLst/>
          </a:prstGeom>
        </p:spPr>
      </p:pic>
      <p:pic>
        <p:nvPicPr>
          <p:cNvPr id="2" name="Picture 1">
            <a:extLst>
              <a:ext uri="{FF2B5EF4-FFF2-40B4-BE49-F238E27FC236}">
                <a16:creationId xmlns:a16="http://schemas.microsoft.com/office/drawing/2014/main" id="{377A07C8-9A9E-D401-0D0F-58F482ED7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4"/>
          <p:cNvSpPr txBox="1"/>
          <p:nvPr/>
        </p:nvSpPr>
        <p:spPr>
          <a:xfrm>
            <a:off x="4534227" y="963020"/>
            <a:ext cx="4572000" cy="3493234"/>
          </a:xfrm>
          <a:prstGeom prst="rect">
            <a:avLst/>
          </a:prstGeom>
          <a:noFill/>
          <a:ln>
            <a:noFill/>
          </a:ln>
        </p:spPr>
        <p:txBody>
          <a:bodyPr spcFirstLastPara="1" wrap="square" lIns="91425" tIns="91425" rIns="91425" bIns="91425" anchor="t" anchorCtr="0">
            <a:spAutoFit/>
          </a:bodyPr>
          <a:lstStyle/>
          <a:p>
            <a:pPr lvl="0" indent="457200" algn="ctr">
              <a:spcBef>
                <a:spcPts val="600"/>
              </a:spcBef>
              <a:buSzPts val="2000"/>
            </a:pPr>
            <a:r>
              <a:rPr lang="nl-NL" sz="2000" b="1" dirty="0">
                <a:solidFill>
                  <a:srgbClr val="FFFFFF"/>
                </a:solidFill>
                <a:latin typeface="Raleway"/>
                <a:ea typeface="Raleway"/>
                <a:cs typeface="Raleway"/>
                <a:sym typeface="Raleway"/>
              </a:rPr>
              <a:t>Standpunte wat redakteurs inneem:</a:t>
            </a:r>
          </a:p>
          <a:p>
            <a:pPr lvl="0" indent="457200" algn="ctr">
              <a:spcBef>
                <a:spcPts val="600"/>
              </a:spcBef>
              <a:buSzPts val="2000"/>
            </a:pPr>
            <a:r>
              <a:rPr lang="nl-NL" sz="2000" dirty="0">
                <a:solidFill>
                  <a:srgbClr val="FFFFFF"/>
                </a:solidFill>
                <a:latin typeface="Raleway"/>
                <a:ea typeface="Raleway"/>
                <a:cs typeface="Raleway"/>
                <a:sym typeface="Raleway"/>
              </a:rPr>
              <a:t>Redakteurs het baie mag vanweë hul vermoë om hul menings in redakteursbriewe uit te druk.</a:t>
            </a:r>
          </a:p>
          <a:p>
            <a:pPr lvl="0" indent="457200" algn="ctr">
              <a:spcBef>
                <a:spcPts val="600"/>
              </a:spcBef>
              <a:buSzPts val="2000"/>
            </a:pPr>
            <a:r>
              <a:rPr lang="nl-NL" sz="2000" dirty="0">
                <a:solidFill>
                  <a:srgbClr val="FFFFFF"/>
                </a:solidFill>
                <a:latin typeface="Raleway"/>
                <a:ea typeface="Raleway"/>
                <a:cs typeface="Raleway"/>
                <a:sym typeface="Raleway"/>
              </a:rPr>
              <a:t>Die redakteur se posisie kan ook gesien word uit die tipe inhoud wat toegelaat word, spasie wat toegestaan is en die standpunt of fokus van die nuusberigte.</a:t>
            </a:r>
            <a:endParaRPr sz="2000" i="0" u="none" strike="noStrike" cap="none" dirty="0">
              <a:solidFill>
                <a:schemeClr val="dk1"/>
              </a:solidFill>
              <a:latin typeface="Raleway"/>
              <a:ea typeface="Raleway"/>
              <a:cs typeface="Raleway"/>
              <a:sym typeface="Raleway"/>
            </a:endParaRPr>
          </a:p>
        </p:txBody>
      </p:sp>
      <p:pic>
        <p:nvPicPr>
          <p:cNvPr id="3" name="Picture 2"/>
          <p:cNvPicPr>
            <a:picLocks noChangeAspect="1"/>
          </p:cNvPicPr>
          <p:nvPr/>
        </p:nvPicPr>
        <p:blipFill>
          <a:blip r:embed="rId3"/>
          <a:stretch>
            <a:fillRect/>
          </a:stretch>
        </p:blipFill>
        <p:spPr>
          <a:xfrm>
            <a:off x="172073" y="1369506"/>
            <a:ext cx="4362154" cy="2842308"/>
          </a:xfrm>
          <a:prstGeom prst="rect">
            <a:avLst/>
          </a:prstGeom>
        </p:spPr>
      </p:pic>
      <p:pic>
        <p:nvPicPr>
          <p:cNvPr id="2" name="Picture 1">
            <a:extLst>
              <a:ext uri="{FF2B5EF4-FFF2-40B4-BE49-F238E27FC236}">
                <a16:creationId xmlns:a16="http://schemas.microsoft.com/office/drawing/2014/main" id="{D9CBCFE6-F0C6-EDD0-3445-7F345C0B5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89" name="Google Shape;89;p5"/>
          <p:cNvSpPr txBox="1"/>
          <p:nvPr/>
        </p:nvSpPr>
        <p:spPr>
          <a:xfrm>
            <a:off x="798300" y="663550"/>
            <a:ext cx="7547400" cy="3816399"/>
          </a:xfrm>
          <a:prstGeom prst="rect">
            <a:avLst/>
          </a:prstGeom>
          <a:solidFill>
            <a:schemeClr val="bg2">
              <a:lumMod val="40000"/>
              <a:lumOff val="60000"/>
            </a:schemeClr>
          </a:solidFill>
          <a:ln>
            <a:noFill/>
          </a:ln>
        </p:spPr>
        <p:txBody>
          <a:bodyPr spcFirstLastPara="1" wrap="square" lIns="91425" tIns="91425" rIns="91425" bIns="91425" anchor="t" anchorCtr="0">
            <a:spAutoFit/>
          </a:bodyPr>
          <a:lstStyle/>
          <a:p>
            <a:pPr lvl="0" algn="ctr">
              <a:spcBef>
                <a:spcPts val="600"/>
              </a:spcBef>
              <a:buSzPts val="2000"/>
            </a:pPr>
            <a:r>
              <a:rPr lang="en-ZA" sz="1800" b="1" dirty="0" err="1">
                <a:solidFill>
                  <a:schemeClr val="tx1"/>
                </a:solidFill>
                <a:highlight>
                  <a:srgbClr val="C0C0C0"/>
                </a:highlight>
                <a:latin typeface="Raleway" panose="020B0604020202020204" charset="0"/>
              </a:rPr>
              <a:t>Spasie</a:t>
            </a:r>
            <a:r>
              <a:rPr lang="en-ZA" sz="1800" b="1" dirty="0">
                <a:solidFill>
                  <a:schemeClr val="tx1"/>
                </a:solidFill>
                <a:highlight>
                  <a:srgbClr val="C0C0C0"/>
                </a:highlight>
                <a:latin typeface="Raleway" panose="020B0604020202020204" charset="0"/>
              </a:rPr>
              <a:t> </a:t>
            </a:r>
            <a:r>
              <a:rPr lang="en-ZA" sz="1800" b="1" dirty="0" err="1">
                <a:solidFill>
                  <a:schemeClr val="tx1"/>
                </a:solidFill>
                <a:highlight>
                  <a:srgbClr val="C0C0C0"/>
                </a:highlight>
                <a:latin typeface="Raleway" panose="020B0604020202020204" charset="0"/>
              </a:rPr>
              <a:t>aan</a:t>
            </a:r>
            <a:r>
              <a:rPr lang="en-ZA" sz="1800" b="1" dirty="0">
                <a:solidFill>
                  <a:schemeClr val="tx1"/>
                </a:solidFill>
                <a:highlight>
                  <a:srgbClr val="C0C0C0"/>
                </a:highlight>
                <a:latin typeface="Raleway" panose="020B0604020202020204" charset="0"/>
              </a:rPr>
              <a:t> </a:t>
            </a:r>
            <a:r>
              <a:rPr lang="en-ZA" sz="1800" b="1" dirty="0" err="1">
                <a:solidFill>
                  <a:schemeClr val="tx1"/>
                </a:solidFill>
                <a:highlight>
                  <a:srgbClr val="C0C0C0"/>
                </a:highlight>
                <a:latin typeface="Raleway" panose="020B0604020202020204" charset="0"/>
              </a:rPr>
              <a:t>onderwerpe</a:t>
            </a:r>
            <a:r>
              <a:rPr lang="en-ZA" sz="1800" b="1" dirty="0">
                <a:solidFill>
                  <a:schemeClr val="tx1"/>
                </a:solidFill>
                <a:highlight>
                  <a:srgbClr val="C0C0C0"/>
                </a:highlight>
                <a:latin typeface="Raleway" panose="020B0604020202020204" charset="0"/>
              </a:rPr>
              <a:t> </a:t>
            </a:r>
            <a:r>
              <a:rPr lang="en-ZA" sz="1800" b="1" dirty="0" err="1">
                <a:solidFill>
                  <a:schemeClr val="tx1"/>
                </a:solidFill>
                <a:highlight>
                  <a:srgbClr val="C0C0C0"/>
                </a:highlight>
                <a:latin typeface="Raleway" panose="020B0604020202020204" charset="0"/>
              </a:rPr>
              <a:t>toegestaan</a:t>
            </a:r>
            <a:endParaRPr lang="en-ZA" sz="1800" b="1" dirty="0">
              <a:solidFill>
                <a:schemeClr val="tx1"/>
              </a:solidFill>
              <a:highlight>
                <a:srgbClr val="C0C0C0"/>
              </a:highlight>
              <a:latin typeface="Raleway" panose="020B0604020202020204" charset="0"/>
            </a:endParaRPr>
          </a:p>
          <a:p>
            <a:pPr lvl="0" algn="ctr">
              <a:spcBef>
                <a:spcPts val="600"/>
              </a:spcBef>
              <a:buSzPts val="2000"/>
            </a:pPr>
            <a:endParaRPr lang="en-ZA" sz="1800" dirty="0">
              <a:solidFill>
                <a:schemeClr val="tx1"/>
              </a:solidFill>
              <a:highlight>
                <a:srgbClr val="C0C0C0"/>
              </a:highlight>
              <a:latin typeface="Raleway" panose="020B0604020202020204" charset="0"/>
            </a:endParaRPr>
          </a:p>
          <a:p>
            <a:pPr lvl="0" algn="ctr">
              <a:spcBef>
                <a:spcPts val="600"/>
              </a:spcBef>
              <a:buSzPts val="2000"/>
            </a:pPr>
            <a:r>
              <a:rPr lang="nl-NL" sz="1800" dirty="0">
                <a:solidFill>
                  <a:schemeClr val="tx1"/>
                </a:solidFill>
                <a:highlight>
                  <a:srgbClr val="C0C0C0"/>
                </a:highlight>
                <a:latin typeface="Raleway" panose="020B0604020202020204" charset="0"/>
              </a:rPr>
              <a:t>Toegestaande spasie verwys na waar (op watter bladsy) 'n artikel in 'n koerant of tydskrif verskyn, hoeveel tyd daaraan gegee word in 'n TV- of radio-uitsending, of dit aan die begin of einde van 'n nuusberig verskyn, ens.</a:t>
            </a:r>
          </a:p>
          <a:p>
            <a:pPr lvl="0" algn="ctr">
              <a:spcBef>
                <a:spcPts val="600"/>
              </a:spcBef>
              <a:buSzPts val="2000"/>
            </a:pPr>
            <a:r>
              <a:rPr lang="nl-NL" sz="1800" dirty="0">
                <a:solidFill>
                  <a:schemeClr val="tx1"/>
                </a:solidFill>
                <a:highlight>
                  <a:srgbClr val="C0C0C0"/>
                </a:highlight>
                <a:latin typeface="Raleway" panose="020B0604020202020204" charset="0"/>
              </a:rPr>
              <a:t>Toegestaande spasie is nie altyd regverdig nie. Ontleders bestee baie tyd om te kyk watter stories op die internet die meeste trefslae of besoeke kry, waaroor die meeste getwiet word, ens. Hierdie inligting word gebruik om redakteurs in te lig oor toekomstige plektoewysing, aangesien hulle probeer meeding om produkte te skep wat aan die behoeftes van lesers, kykers en adverteerders voldoen.</a:t>
            </a:r>
          </a:p>
        </p:txBody>
      </p:sp>
      <p:pic>
        <p:nvPicPr>
          <p:cNvPr id="2" name="Picture 1">
            <a:extLst>
              <a:ext uri="{FF2B5EF4-FFF2-40B4-BE49-F238E27FC236}">
                <a16:creationId xmlns:a16="http://schemas.microsoft.com/office/drawing/2014/main" id="{4B357183-7123-CE0B-4CCB-54CE5DB81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1028" name="Picture 4" descr="Icon, Position, Map, Loca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2232" y="-97224"/>
            <a:ext cx="2314575" cy="3238501"/>
          </a:xfrm>
          <a:prstGeom prst="rect">
            <a:avLst/>
          </a:prstGeom>
          <a:noFill/>
          <a:extLst>
            <a:ext uri="{909E8E84-426E-40DD-AFC4-6F175D3DCCD1}">
              <a14:hiddenFill xmlns:a14="http://schemas.microsoft.com/office/drawing/2010/main">
                <a:solidFill>
                  <a:srgbClr val="FFFFFF"/>
                </a:solidFill>
              </a14:hiddenFill>
            </a:ext>
          </a:extLst>
        </p:spPr>
      </p:pic>
      <p:sp>
        <p:nvSpPr>
          <p:cNvPr id="96" name="Google Shape;96;p6"/>
          <p:cNvSpPr txBox="1"/>
          <p:nvPr/>
        </p:nvSpPr>
        <p:spPr>
          <a:xfrm>
            <a:off x="560507" y="2259776"/>
            <a:ext cx="8218026" cy="2646848"/>
          </a:xfrm>
          <a:prstGeom prst="rect">
            <a:avLst/>
          </a:prstGeom>
          <a:noFill/>
          <a:ln>
            <a:noFill/>
          </a:ln>
        </p:spPr>
        <p:txBody>
          <a:bodyPr spcFirstLastPara="1" wrap="square" lIns="91425" tIns="91425" rIns="91425" bIns="91425" anchor="t" anchorCtr="0">
            <a:spAutoFit/>
          </a:bodyPr>
          <a:lstStyle/>
          <a:p>
            <a:pPr marL="201295" lvl="0" algn="ctr">
              <a:spcBef>
                <a:spcPts val="600"/>
              </a:spcBef>
              <a:buSzPts val="2000"/>
            </a:pPr>
            <a:r>
              <a:rPr lang="en-ZA" sz="2000" dirty="0">
                <a:solidFill>
                  <a:schemeClr val="bg1"/>
                </a:solidFill>
              </a:rPr>
              <a:t/>
            </a:r>
            <a:br>
              <a:rPr lang="en-ZA" sz="2000" dirty="0">
                <a:solidFill>
                  <a:schemeClr val="bg1"/>
                </a:solidFill>
              </a:rPr>
            </a:br>
            <a:r>
              <a:rPr lang="en-ZA" sz="2000" b="1" dirty="0" err="1">
                <a:solidFill>
                  <a:schemeClr val="bg1"/>
                </a:solidFill>
              </a:rPr>
              <a:t>Geografiese</a:t>
            </a:r>
            <a:r>
              <a:rPr lang="en-ZA" sz="2000" b="1" dirty="0">
                <a:solidFill>
                  <a:schemeClr val="bg1"/>
                </a:solidFill>
              </a:rPr>
              <a:t> </a:t>
            </a:r>
            <a:r>
              <a:rPr lang="en-ZA" sz="2000" b="1" dirty="0" err="1">
                <a:solidFill>
                  <a:schemeClr val="bg1"/>
                </a:solidFill>
              </a:rPr>
              <a:t>verspreiding</a:t>
            </a:r>
            <a:r>
              <a:rPr lang="en-ZA" sz="2000" b="1" dirty="0">
                <a:solidFill>
                  <a:schemeClr val="bg1"/>
                </a:solidFill>
              </a:rPr>
              <a:t> </a:t>
            </a:r>
          </a:p>
          <a:p>
            <a:pPr marL="201295" lvl="0" algn="ctr">
              <a:spcBef>
                <a:spcPts val="600"/>
              </a:spcBef>
              <a:buSzPts val="2000"/>
            </a:pPr>
            <a:r>
              <a:rPr lang="en-ZA" sz="2000" dirty="0">
                <a:solidFill>
                  <a:schemeClr val="bg1"/>
                </a:solidFill>
              </a:rPr>
              <a:t>Die </a:t>
            </a:r>
            <a:r>
              <a:rPr lang="en-ZA" sz="2000" dirty="0" err="1">
                <a:solidFill>
                  <a:schemeClr val="bg1"/>
                </a:solidFill>
              </a:rPr>
              <a:t>toeganklikheid</a:t>
            </a:r>
            <a:r>
              <a:rPr lang="en-ZA" sz="2000" dirty="0">
                <a:solidFill>
                  <a:schemeClr val="bg1"/>
                </a:solidFill>
              </a:rPr>
              <a:t> van </a:t>
            </a:r>
            <a:r>
              <a:rPr lang="en-ZA" sz="2000" dirty="0" err="1">
                <a:solidFill>
                  <a:schemeClr val="bg1"/>
                </a:solidFill>
              </a:rPr>
              <a:t>inligting</a:t>
            </a:r>
            <a:r>
              <a:rPr lang="en-ZA" sz="2000" dirty="0">
                <a:solidFill>
                  <a:schemeClr val="bg1"/>
                </a:solidFill>
              </a:rPr>
              <a:t> </a:t>
            </a:r>
            <a:r>
              <a:rPr lang="en-ZA" sz="2000" dirty="0" err="1">
                <a:solidFill>
                  <a:schemeClr val="bg1"/>
                </a:solidFill>
              </a:rPr>
              <a:t>vir</a:t>
            </a:r>
            <a:r>
              <a:rPr lang="en-ZA" sz="2000" dirty="0">
                <a:solidFill>
                  <a:schemeClr val="bg1"/>
                </a:solidFill>
              </a:rPr>
              <a:t> </a:t>
            </a:r>
            <a:r>
              <a:rPr lang="en-ZA" sz="2000" dirty="0" err="1">
                <a:solidFill>
                  <a:schemeClr val="bg1"/>
                </a:solidFill>
              </a:rPr>
              <a:t>verskillende</a:t>
            </a:r>
            <a:r>
              <a:rPr lang="en-ZA" sz="2000" dirty="0">
                <a:solidFill>
                  <a:schemeClr val="bg1"/>
                </a:solidFill>
              </a:rPr>
              <a:t> </a:t>
            </a:r>
            <a:r>
              <a:rPr lang="en-ZA" sz="2000" dirty="0" err="1">
                <a:solidFill>
                  <a:schemeClr val="bg1"/>
                </a:solidFill>
              </a:rPr>
              <a:t>groepe</a:t>
            </a:r>
            <a:r>
              <a:rPr lang="en-ZA" sz="2000" dirty="0">
                <a:solidFill>
                  <a:schemeClr val="bg1"/>
                </a:solidFill>
              </a:rPr>
              <a:t> in SA is </a:t>
            </a:r>
            <a:r>
              <a:rPr lang="en-ZA" sz="2000" dirty="0" err="1">
                <a:solidFill>
                  <a:schemeClr val="bg1"/>
                </a:solidFill>
              </a:rPr>
              <a:t>nie</a:t>
            </a:r>
            <a:r>
              <a:rPr lang="en-ZA" sz="2000" dirty="0">
                <a:solidFill>
                  <a:schemeClr val="bg1"/>
                </a:solidFill>
              </a:rPr>
              <a:t> </a:t>
            </a:r>
            <a:r>
              <a:rPr lang="en-ZA" sz="2000" dirty="0" err="1">
                <a:solidFill>
                  <a:schemeClr val="bg1"/>
                </a:solidFill>
              </a:rPr>
              <a:t>gelyk</a:t>
            </a:r>
            <a:r>
              <a:rPr lang="en-ZA" sz="2000" dirty="0">
                <a:solidFill>
                  <a:schemeClr val="bg1"/>
                </a:solidFill>
              </a:rPr>
              <a:t> </a:t>
            </a:r>
            <a:r>
              <a:rPr lang="en-ZA" sz="2000" dirty="0" err="1">
                <a:solidFill>
                  <a:schemeClr val="bg1"/>
                </a:solidFill>
              </a:rPr>
              <a:t>nie</a:t>
            </a:r>
            <a:r>
              <a:rPr lang="en-ZA" sz="2000" dirty="0">
                <a:solidFill>
                  <a:schemeClr val="bg1"/>
                </a:solidFill>
              </a:rPr>
              <a:t> – </a:t>
            </a:r>
            <a:r>
              <a:rPr lang="en-ZA" sz="2000" dirty="0" err="1">
                <a:solidFill>
                  <a:schemeClr val="bg1"/>
                </a:solidFill>
              </a:rPr>
              <a:t>veral</a:t>
            </a:r>
            <a:r>
              <a:rPr lang="en-ZA" sz="2000" dirty="0">
                <a:solidFill>
                  <a:schemeClr val="bg1"/>
                </a:solidFill>
              </a:rPr>
              <a:t> in </a:t>
            </a:r>
            <a:r>
              <a:rPr lang="en-ZA" sz="2000" dirty="0" err="1">
                <a:solidFill>
                  <a:schemeClr val="bg1"/>
                </a:solidFill>
              </a:rPr>
              <a:t>landelike</a:t>
            </a:r>
            <a:r>
              <a:rPr lang="en-ZA" sz="2000" dirty="0">
                <a:solidFill>
                  <a:schemeClr val="bg1"/>
                </a:solidFill>
              </a:rPr>
              <a:t> </a:t>
            </a:r>
            <a:r>
              <a:rPr lang="en-ZA" sz="2000" dirty="0" err="1">
                <a:solidFill>
                  <a:schemeClr val="bg1"/>
                </a:solidFill>
              </a:rPr>
              <a:t>gebiede</a:t>
            </a:r>
            <a:r>
              <a:rPr lang="en-ZA" sz="2000" dirty="0">
                <a:solidFill>
                  <a:schemeClr val="bg1"/>
                </a:solidFill>
              </a:rPr>
              <a:t>. </a:t>
            </a:r>
          </a:p>
          <a:p>
            <a:pPr marL="201295" lvl="0" algn="ctr">
              <a:spcBef>
                <a:spcPts val="600"/>
              </a:spcBef>
              <a:buSzPts val="2000"/>
            </a:pPr>
            <a:endParaRPr lang="en-ZA" sz="2000" dirty="0">
              <a:solidFill>
                <a:schemeClr val="bg1"/>
              </a:solidFill>
            </a:endParaRPr>
          </a:p>
          <a:p>
            <a:pPr marL="201295" lvl="0" algn="ctr">
              <a:spcBef>
                <a:spcPts val="600"/>
              </a:spcBef>
              <a:buSzPts val="2000"/>
            </a:pPr>
            <a:r>
              <a:rPr lang="en-ZA" sz="2000" dirty="0" err="1">
                <a:solidFill>
                  <a:schemeClr val="bg1"/>
                </a:solidFill>
              </a:rPr>
              <a:t>Sosiale</a:t>
            </a:r>
            <a:r>
              <a:rPr lang="en-ZA" sz="2000" dirty="0">
                <a:solidFill>
                  <a:schemeClr val="bg1"/>
                </a:solidFill>
              </a:rPr>
              <a:t> media is </a:t>
            </a:r>
            <a:r>
              <a:rPr lang="en-ZA" sz="2000" dirty="0" err="1">
                <a:solidFill>
                  <a:schemeClr val="bg1"/>
                </a:solidFill>
              </a:rPr>
              <a:t>nie</a:t>
            </a:r>
            <a:r>
              <a:rPr lang="en-ZA" sz="2000" dirty="0">
                <a:solidFill>
                  <a:schemeClr val="bg1"/>
                </a:solidFill>
              </a:rPr>
              <a:t> </a:t>
            </a:r>
            <a:r>
              <a:rPr lang="en-ZA" sz="2000" dirty="0" err="1">
                <a:solidFill>
                  <a:schemeClr val="bg1"/>
                </a:solidFill>
              </a:rPr>
              <a:t>toeganklik</a:t>
            </a:r>
            <a:r>
              <a:rPr lang="en-ZA" sz="2000" dirty="0">
                <a:solidFill>
                  <a:schemeClr val="bg1"/>
                </a:solidFill>
              </a:rPr>
              <a:t> in </a:t>
            </a:r>
            <a:r>
              <a:rPr lang="en-ZA" sz="2000" dirty="0" err="1">
                <a:solidFill>
                  <a:schemeClr val="bg1"/>
                </a:solidFill>
              </a:rPr>
              <a:t>sommige</a:t>
            </a:r>
            <a:r>
              <a:rPr lang="en-ZA" sz="2000" dirty="0">
                <a:solidFill>
                  <a:schemeClr val="bg1"/>
                </a:solidFill>
              </a:rPr>
              <a:t> </a:t>
            </a:r>
            <a:r>
              <a:rPr lang="en-ZA" sz="2000" dirty="0" err="1">
                <a:solidFill>
                  <a:schemeClr val="bg1"/>
                </a:solidFill>
              </a:rPr>
              <a:t>landelike</a:t>
            </a:r>
            <a:r>
              <a:rPr lang="en-ZA" sz="2000" dirty="0">
                <a:solidFill>
                  <a:schemeClr val="bg1"/>
                </a:solidFill>
              </a:rPr>
              <a:t> </a:t>
            </a:r>
            <a:r>
              <a:rPr lang="en-ZA" sz="2000" dirty="0" err="1">
                <a:solidFill>
                  <a:schemeClr val="bg1"/>
                </a:solidFill>
              </a:rPr>
              <a:t>gebiede</a:t>
            </a:r>
            <a:r>
              <a:rPr lang="en-ZA" sz="2000" dirty="0">
                <a:solidFill>
                  <a:schemeClr val="bg1"/>
                </a:solidFill>
              </a:rPr>
              <a:t> </a:t>
            </a:r>
            <a:r>
              <a:rPr lang="en-ZA" sz="2000" dirty="0" err="1">
                <a:solidFill>
                  <a:schemeClr val="bg1"/>
                </a:solidFill>
              </a:rPr>
              <a:t>nie</a:t>
            </a:r>
            <a:r>
              <a:rPr lang="en-ZA" sz="2000" dirty="0">
                <a:solidFill>
                  <a:schemeClr val="bg1"/>
                </a:solidFill>
              </a:rPr>
              <a:t>, </a:t>
            </a:r>
            <a:r>
              <a:rPr lang="en-ZA" sz="2000" dirty="0" err="1">
                <a:solidFill>
                  <a:schemeClr val="bg1"/>
                </a:solidFill>
              </a:rPr>
              <a:t>aangesien</a:t>
            </a:r>
            <a:r>
              <a:rPr lang="en-ZA" sz="2000" dirty="0">
                <a:solidFill>
                  <a:schemeClr val="bg1"/>
                </a:solidFill>
              </a:rPr>
              <a:t> </a:t>
            </a:r>
            <a:r>
              <a:rPr lang="en-ZA" sz="2000" dirty="0" err="1">
                <a:solidFill>
                  <a:schemeClr val="bg1"/>
                </a:solidFill>
              </a:rPr>
              <a:t>mense</a:t>
            </a:r>
            <a:r>
              <a:rPr lang="en-ZA" sz="2000" dirty="0">
                <a:solidFill>
                  <a:schemeClr val="bg1"/>
                </a:solidFill>
              </a:rPr>
              <a:t> </a:t>
            </a:r>
            <a:r>
              <a:rPr lang="en-ZA" sz="2000" dirty="0" err="1">
                <a:solidFill>
                  <a:schemeClr val="bg1"/>
                </a:solidFill>
              </a:rPr>
              <a:t>nie</a:t>
            </a:r>
            <a:r>
              <a:rPr lang="en-ZA" sz="2000" dirty="0">
                <a:solidFill>
                  <a:schemeClr val="bg1"/>
                </a:solidFill>
              </a:rPr>
              <a:t> </a:t>
            </a:r>
            <a:r>
              <a:rPr lang="en-ZA" sz="2000" dirty="0" err="1">
                <a:solidFill>
                  <a:schemeClr val="bg1"/>
                </a:solidFill>
              </a:rPr>
              <a:t>effektiewe</a:t>
            </a:r>
            <a:r>
              <a:rPr lang="en-ZA" sz="2000" dirty="0">
                <a:solidFill>
                  <a:schemeClr val="bg1"/>
                </a:solidFill>
              </a:rPr>
              <a:t> sein </a:t>
            </a:r>
            <a:r>
              <a:rPr lang="en-ZA" sz="2000" dirty="0" err="1">
                <a:solidFill>
                  <a:schemeClr val="bg1"/>
                </a:solidFill>
              </a:rPr>
              <a:t>vir</a:t>
            </a:r>
            <a:r>
              <a:rPr lang="en-ZA" sz="2000" dirty="0">
                <a:solidFill>
                  <a:schemeClr val="bg1"/>
                </a:solidFill>
              </a:rPr>
              <a:t> </a:t>
            </a:r>
            <a:r>
              <a:rPr lang="en-ZA" sz="2000" dirty="0" err="1">
                <a:solidFill>
                  <a:schemeClr val="bg1"/>
                </a:solidFill>
              </a:rPr>
              <a:t>selfone</a:t>
            </a:r>
            <a:r>
              <a:rPr lang="en-ZA" sz="2000" dirty="0">
                <a:solidFill>
                  <a:schemeClr val="bg1"/>
                </a:solidFill>
              </a:rPr>
              <a:t> of </a:t>
            </a:r>
            <a:r>
              <a:rPr lang="en-ZA" sz="2000" dirty="0" err="1">
                <a:solidFill>
                  <a:schemeClr val="bg1"/>
                </a:solidFill>
              </a:rPr>
              <a:t>WiFi</a:t>
            </a:r>
            <a:r>
              <a:rPr lang="en-ZA" sz="2000" dirty="0">
                <a:solidFill>
                  <a:schemeClr val="bg1"/>
                </a:solidFill>
              </a:rPr>
              <a:t> het </a:t>
            </a:r>
            <a:r>
              <a:rPr lang="en-ZA" sz="2000" dirty="0" err="1">
                <a:solidFill>
                  <a:schemeClr val="bg1"/>
                </a:solidFill>
              </a:rPr>
              <a:t>nie</a:t>
            </a:r>
            <a:r>
              <a:rPr lang="en-ZA" sz="2000" dirty="0">
                <a:solidFill>
                  <a:schemeClr val="bg1"/>
                </a:solidFill>
              </a:rPr>
              <a:t>.</a:t>
            </a:r>
            <a:endParaRPr sz="2000" dirty="0">
              <a:solidFill>
                <a:schemeClr val="bg1"/>
              </a:solidFill>
              <a:highlight>
                <a:srgbClr val="C0C0C0"/>
              </a:highlight>
              <a:latin typeface="Calibri"/>
              <a:ea typeface="Calibri"/>
              <a:cs typeface="Calibri"/>
              <a:sym typeface="Calibri"/>
            </a:endParaRPr>
          </a:p>
        </p:txBody>
      </p:sp>
      <p:pic>
        <p:nvPicPr>
          <p:cNvPr id="2" name="Picture 1">
            <a:extLst>
              <a:ext uri="{FF2B5EF4-FFF2-40B4-BE49-F238E27FC236}">
                <a16:creationId xmlns:a16="http://schemas.microsoft.com/office/drawing/2014/main" id="{047F0907-6AAB-F0D1-4370-B61ABF26C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2" name="Google Shape;112;p8"/>
          <p:cNvSpPr txBox="1"/>
          <p:nvPr/>
        </p:nvSpPr>
        <p:spPr>
          <a:xfrm>
            <a:off x="6102985" y="1022664"/>
            <a:ext cx="3000000" cy="877133"/>
          </a:xfrm>
          <a:prstGeom prst="rect">
            <a:avLst/>
          </a:prstGeom>
          <a:noFill/>
          <a:ln>
            <a:noFill/>
          </a:ln>
        </p:spPr>
        <p:txBody>
          <a:bodyPr spcFirstLastPara="1" wrap="square" lIns="91425" tIns="91425" rIns="91425" bIns="91425" anchor="t" anchorCtr="0">
            <a:spAutoFit/>
          </a:bodyPr>
          <a:lstStyle/>
          <a:p>
            <a:pPr marL="201295" marR="0" lvl="0" indent="0" algn="ctr" rtl="0">
              <a:lnSpc>
                <a:spcPct val="100000"/>
              </a:lnSpc>
              <a:spcBef>
                <a:spcPts val="600"/>
              </a:spcBef>
              <a:spcAft>
                <a:spcPts val="0"/>
              </a:spcAft>
              <a:buClr>
                <a:srgbClr val="000000"/>
              </a:buClr>
              <a:buSzPts val="4000"/>
              <a:buFont typeface="Arial"/>
              <a:buNone/>
            </a:pPr>
            <a:endParaRPr sz="4000" b="0" i="0" u="none" strike="noStrike" cap="none" dirty="0">
              <a:solidFill>
                <a:schemeClr val="dk1"/>
              </a:solidFill>
              <a:highlight>
                <a:srgbClr val="C0C0C0"/>
              </a:highlight>
              <a:latin typeface="Calibri"/>
              <a:ea typeface="Calibri"/>
              <a:cs typeface="Calibri"/>
              <a:sym typeface="Calibri"/>
            </a:endParaRPr>
          </a:p>
        </p:txBody>
      </p:sp>
      <p:sp>
        <p:nvSpPr>
          <p:cNvPr id="2" name="Rectangle 1"/>
          <p:cNvSpPr>
            <a:spLocks noChangeArrowheads="1"/>
          </p:cNvSpPr>
          <p:nvPr/>
        </p:nvSpPr>
        <p:spPr bwMode="auto">
          <a:xfrm>
            <a:off x="3873660" y="620630"/>
            <a:ext cx="3258274"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f-ZA" altLang="en-US" sz="2100" b="1" i="0" u="none" strike="noStrike" cap="none" normalizeH="0" baseline="0" dirty="0">
                <a:ln>
                  <a:noFill/>
                </a:ln>
                <a:solidFill>
                  <a:srgbClr val="202124"/>
                </a:solidFill>
                <a:effectLst/>
                <a:latin typeface="Raleway" panose="020B0604020202020204" charset="0"/>
              </a:rPr>
              <a:t>AKTIWITEIT 1: Infografika</a:t>
            </a:r>
            <a:r>
              <a:rPr kumimoji="0" lang="af-ZA" altLang="en-US" sz="800" b="1" i="0" u="none" strike="noStrike" cap="none" normalizeH="0" baseline="0" dirty="0">
                <a:ln>
                  <a:noFill/>
                </a:ln>
                <a:solidFill>
                  <a:schemeClr val="tx1"/>
                </a:solidFill>
                <a:effectLst/>
                <a:latin typeface="Raleway" panose="020B0604020202020204" charset="0"/>
              </a:rPr>
              <a:t> </a:t>
            </a:r>
            <a:endParaRPr kumimoji="0" lang="af-ZA" altLang="en-US" sz="1800" b="1" i="0" u="none" strike="noStrike" cap="none" normalizeH="0" baseline="0" dirty="0">
              <a:ln>
                <a:noFill/>
              </a:ln>
              <a:solidFill>
                <a:schemeClr val="tx1"/>
              </a:solidFill>
              <a:effectLst/>
              <a:latin typeface="Raleway" panose="020B060402020202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94" y="0"/>
            <a:ext cx="2057400" cy="5143500"/>
          </a:xfrm>
          <a:prstGeom prst="rect">
            <a:avLst/>
          </a:prstGeom>
        </p:spPr>
      </p:pic>
      <p:sp>
        <p:nvSpPr>
          <p:cNvPr id="5" name="TextBox 4"/>
          <p:cNvSpPr txBox="1"/>
          <p:nvPr/>
        </p:nvSpPr>
        <p:spPr>
          <a:xfrm>
            <a:off x="3119376" y="1111170"/>
            <a:ext cx="4959753" cy="2092881"/>
          </a:xfrm>
          <a:prstGeom prst="rect">
            <a:avLst/>
          </a:prstGeom>
          <a:noFill/>
        </p:spPr>
        <p:txBody>
          <a:bodyPr wrap="square" rtlCol="0">
            <a:spAutoFit/>
          </a:bodyPr>
          <a:lstStyle/>
          <a:p>
            <a:pPr algn="ctr"/>
            <a:r>
              <a:rPr lang="en-ZA" b="1" dirty="0">
                <a:solidFill>
                  <a:schemeClr val="bg1"/>
                </a:solidFill>
                <a:latin typeface="Raleway" panose="020B0604020202020204" charset="0"/>
              </a:rPr>
              <a:t>Die </a:t>
            </a:r>
            <a:r>
              <a:rPr lang="en-ZA" b="1" dirty="0" err="1">
                <a:solidFill>
                  <a:schemeClr val="bg1"/>
                </a:solidFill>
                <a:latin typeface="Raleway" panose="020B0604020202020204" charset="0"/>
              </a:rPr>
              <a:t>mees</a:t>
            </a:r>
            <a:r>
              <a:rPr lang="en-ZA" b="1" dirty="0">
                <a:solidFill>
                  <a:schemeClr val="bg1"/>
                </a:solidFill>
                <a:latin typeface="Raleway" panose="020B0604020202020204" charset="0"/>
              </a:rPr>
              <a:t> </a:t>
            </a:r>
            <a:r>
              <a:rPr lang="en-ZA" b="1" dirty="0" err="1">
                <a:solidFill>
                  <a:schemeClr val="bg1"/>
                </a:solidFill>
                <a:latin typeface="Raleway" panose="020B0604020202020204" charset="0"/>
              </a:rPr>
              <a:t>populêre</a:t>
            </a:r>
            <a:r>
              <a:rPr lang="en-ZA" b="1" dirty="0">
                <a:solidFill>
                  <a:schemeClr val="bg1"/>
                </a:solidFill>
                <a:latin typeface="Raleway" panose="020B0604020202020204" charset="0"/>
              </a:rPr>
              <a:t> </a:t>
            </a:r>
            <a:r>
              <a:rPr lang="en-ZA" b="1" dirty="0" err="1">
                <a:solidFill>
                  <a:schemeClr val="bg1"/>
                </a:solidFill>
                <a:latin typeface="Raleway" panose="020B0604020202020204" charset="0"/>
              </a:rPr>
              <a:t>joernaliste</a:t>
            </a:r>
            <a:endParaRPr lang="en-ZA" b="1" dirty="0">
              <a:solidFill>
                <a:schemeClr val="bg1"/>
              </a:solidFill>
              <a:latin typeface="Raleway" panose="020B0604020202020204" charset="0"/>
            </a:endParaRPr>
          </a:p>
          <a:p>
            <a:pPr algn="ctr"/>
            <a:endParaRPr lang="en-ZA" b="1" dirty="0">
              <a:solidFill>
                <a:schemeClr val="bg1"/>
              </a:solidFill>
              <a:latin typeface="Raleway" panose="020B0604020202020204" charset="0"/>
            </a:endParaRPr>
          </a:p>
          <a:p>
            <a:pPr algn="just"/>
            <a:r>
              <a:rPr lang="en-ZA" sz="1100" b="1" dirty="0" err="1">
                <a:solidFill>
                  <a:schemeClr val="bg1"/>
                </a:solidFill>
                <a:latin typeface="Raleway" panose="020B0604020202020204" charset="0"/>
              </a:rPr>
              <a:t>Siphele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Dludla</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verskyn</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weereens</a:t>
            </a:r>
            <a:r>
              <a:rPr lang="en-ZA" sz="1100" b="1" dirty="0">
                <a:solidFill>
                  <a:schemeClr val="bg1"/>
                </a:solidFill>
                <a:latin typeface="Raleway" panose="020B0604020202020204" charset="0"/>
              </a:rPr>
              <a:t> in </a:t>
            </a:r>
            <a:r>
              <a:rPr lang="en-ZA" sz="1100" b="1" dirty="0" err="1">
                <a:solidFill>
                  <a:schemeClr val="bg1"/>
                </a:solidFill>
                <a:latin typeface="Raleway" panose="020B0604020202020204" charset="0"/>
              </a:rPr>
              <a:t>talle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ekonomiese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artikels</a:t>
            </a:r>
            <a:r>
              <a:rPr lang="en-ZA" sz="1100" b="1" dirty="0">
                <a:solidFill>
                  <a:schemeClr val="bg1"/>
                </a:solidFill>
                <a:latin typeface="Raleway" panose="020B0604020202020204" charset="0"/>
              </a:rPr>
              <a:t> in </a:t>
            </a:r>
            <a:r>
              <a:rPr lang="en-ZA" sz="1100" b="1" dirty="0" err="1">
                <a:solidFill>
                  <a:schemeClr val="bg1"/>
                </a:solidFill>
                <a:latin typeface="Raleway" panose="020B0604020202020204" charset="0"/>
              </a:rPr>
              <a:t>verskillende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weergawes</a:t>
            </a:r>
            <a:r>
              <a:rPr lang="en-ZA" sz="1100" b="1" dirty="0">
                <a:solidFill>
                  <a:schemeClr val="bg1"/>
                </a:solidFill>
                <a:latin typeface="Raleway" panose="020B0604020202020204" charset="0"/>
              </a:rPr>
              <a:t> van die </a:t>
            </a:r>
            <a:r>
              <a:rPr lang="en-ZA" sz="1100" b="1" i="1" dirty="0">
                <a:solidFill>
                  <a:schemeClr val="bg1"/>
                </a:solidFill>
                <a:latin typeface="Raleway" panose="020B0604020202020204" charset="0"/>
              </a:rPr>
              <a:t>Independent</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koerant</a:t>
            </a:r>
            <a:r>
              <a:rPr lang="en-ZA" sz="1100" b="1" dirty="0">
                <a:solidFill>
                  <a:schemeClr val="bg1"/>
                </a:solidFill>
                <a:latin typeface="Raleway" panose="020B0604020202020204" charset="0"/>
              </a:rPr>
              <a:t>.</a:t>
            </a:r>
          </a:p>
          <a:p>
            <a:pPr algn="just"/>
            <a:r>
              <a:rPr lang="en-ZA" sz="1100" b="1" i="1" dirty="0">
                <a:solidFill>
                  <a:schemeClr val="bg1"/>
                </a:solidFill>
                <a:latin typeface="Raleway" panose="020B0604020202020204" charset="0"/>
              </a:rPr>
              <a:t>Citi Press </a:t>
            </a:r>
            <a:r>
              <a:rPr lang="en-ZA" sz="1100" b="1" dirty="0">
                <a:solidFill>
                  <a:schemeClr val="bg1"/>
                </a:solidFill>
                <a:latin typeface="Raleway" panose="020B0604020202020204" charset="0"/>
              </a:rPr>
              <a:t>se </a:t>
            </a:r>
            <a:r>
              <a:rPr lang="en-ZA" sz="1100" b="1" dirty="0" err="1">
                <a:solidFill>
                  <a:schemeClr val="bg1"/>
                </a:solidFill>
                <a:latin typeface="Raleway" panose="020B0604020202020204" charset="0"/>
              </a:rPr>
              <a:t>Simnikiwe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Xabanisa</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fokus</a:t>
            </a:r>
            <a:r>
              <a:rPr lang="en-ZA" sz="1100" b="1" dirty="0">
                <a:solidFill>
                  <a:schemeClr val="bg1"/>
                </a:solidFill>
                <a:latin typeface="Raleway" panose="020B0604020202020204" charset="0"/>
              </a:rPr>
              <a:t> op die </a:t>
            </a:r>
            <a:r>
              <a:rPr lang="en-ZA" sz="1100" b="1" dirty="0" err="1">
                <a:solidFill>
                  <a:schemeClr val="bg1"/>
                </a:solidFill>
                <a:latin typeface="Raleway" panose="020B0604020202020204" charset="0"/>
              </a:rPr>
              <a:t>impak</a:t>
            </a:r>
            <a:r>
              <a:rPr lang="en-ZA" sz="1100" b="1" dirty="0">
                <a:solidFill>
                  <a:schemeClr val="bg1"/>
                </a:solidFill>
                <a:latin typeface="Raleway" panose="020B0604020202020204" charset="0"/>
              </a:rPr>
              <a:t> van COVID-19 op sport – </a:t>
            </a:r>
            <a:r>
              <a:rPr lang="en-ZA" sz="1100" b="1" dirty="0" err="1">
                <a:solidFill>
                  <a:schemeClr val="bg1"/>
                </a:solidFill>
                <a:latin typeface="Raleway" panose="020B0604020202020204" charset="0"/>
              </a:rPr>
              <a:t>meer</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spesifiek</a:t>
            </a:r>
            <a:r>
              <a:rPr lang="en-ZA" sz="1100" b="1" dirty="0">
                <a:solidFill>
                  <a:schemeClr val="bg1"/>
                </a:solidFill>
                <a:latin typeface="Raleway" panose="020B0604020202020204" charset="0"/>
              </a:rPr>
              <a:t> rugby. </a:t>
            </a:r>
            <a:r>
              <a:rPr lang="en-ZA" sz="1100" b="1" dirty="0" err="1">
                <a:solidFill>
                  <a:schemeClr val="bg1"/>
                </a:solidFill>
                <a:latin typeface="Raleway" panose="020B0604020202020204" charset="0"/>
              </a:rPr>
              <a:t>Sy</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kollega</a:t>
            </a:r>
            <a:r>
              <a:rPr lang="en-ZA" sz="1100" b="1" dirty="0">
                <a:solidFill>
                  <a:schemeClr val="bg1"/>
                </a:solidFill>
                <a:latin typeface="Raleway" panose="020B0604020202020204" charset="0"/>
              </a:rPr>
              <a:t>, Riana de Lange, </a:t>
            </a:r>
            <a:r>
              <a:rPr lang="en-ZA" sz="1100" b="1" dirty="0" err="1">
                <a:solidFill>
                  <a:schemeClr val="bg1"/>
                </a:solidFill>
                <a:latin typeface="Raleway" panose="020B0604020202020204" charset="0"/>
              </a:rPr>
              <a:t>kyk</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na</a:t>
            </a:r>
            <a:r>
              <a:rPr lang="en-ZA" sz="1100" b="1" dirty="0">
                <a:solidFill>
                  <a:schemeClr val="bg1"/>
                </a:solidFill>
                <a:latin typeface="Raleway" panose="020B0604020202020204" charset="0"/>
              </a:rPr>
              <a:t> die </a:t>
            </a:r>
            <a:r>
              <a:rPr lang="en-ZA" sz="1100" b="1" dirty="0" err="1">
                <a:solidFill>
                  <a:schemeClr val="bg1"/>
                </a:solidFill>
                <a:latin typeface="Raleway" panose="020B0604020202020204" charset="0"/>
              </a:rPr>
              <a:t>ekonomiese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impak</a:t>
            </a:r>
            <a:r>
              <a:rPr lang="en-ZA" sz="1100" b="1" dirty="0">
                <a:solidFill>
                  <a:schemeClr val="bg1"/>
                </a:solidFill>
                <a:latin typeface="Raleway" panose="020B0604020202020204" charset="0"/>
              </a:rPr>
              <a:t> van die virus in </a:t>
            </a:r>
            <a:r>
              <a:rPr lang="en-ZA" sz="1100" b="1" dirty="0" err="1">
                <a:solidFill>
                  <a:schemeClr val="bg1"/>
                </a:solidFill>
                <a:latin typeface="Raleway" panose="020B0604020202020204" charset="0"/>
              </a:rPr>
              <a:t>verskeie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streeksuitgawes</a:t>
            </a:r>
            <a:r>
              <a:rPr lang="en-ZA" sz="1100" b="1" dirty="0">
                <a:solidFill>
                  <a:schemeClr val="bg1"/>
                </a:solidFill>
                <a:latin typeface="Raleway" panose="020B0604020202020204" charset="0"/>
              </a:rPr>
              <a:t> van </a:t>
            </a:r>
            <a:r>
              <a:rPr lang="en-ZA" sz="1100" b="1" i="1" dirty="0">
                <a:solidFill>
                  <a:schemeClr val="bg1"/>
                </a:solidFill>
                <a:latin typeface="Raleway" panose="020B0604020202020204" charset="0"/>
              </a:rPr>
              <a:t>Citi Press Business</a:t>
            </a:r>
            <a:r>
              <a:rPr lang="en-ZA" sz="1100" b="1" dirty="0">
                <a:solidFill>
                  <a:schemeClr val="bg1"/>
                </a:solidFill>
                <a:latin typeface="Raleway" panose="020B0604020202020204" charset="0"/>
              </a:rPr>
              <a:t>.</a:t>
            </a:r>
          </a:p>
          <a:p>
            <a:pPr algn="just"/>
            <a:endParaRPr lang="en-ZA" sz="1100" b="1" dirty="0">
              <a:solidFill>
                <a:schemeClr val="bg1"/>
              </a:solidFill>
              <a:latin typeface="Raleway" panose="020B0604020202020204" charset="0"/>
            </a:endParaRPr>
          </a:p>
          <a:p>
            <a:pPr algn="just"/>
            <a:endParaRPr lang="en-ZA" sz="1100" b="1" dirty="0">
              <a:solidFill>
                <a:schemeClr val="bg1"/>
              </a:solidFill>
              <a:latin typeface="Raleway" panose="020B0604020202020204" charset="0"/>
            </a:endParaRPr>
          </a:p>
          <a:p>
            <a:endParaRPr lang="en-ZA" dirty="0">
              <a:solidFill>
                <a:schemeClr val="bg1"/>
              </a:solidFill>
              <a:latin typeface="Raleway" panose="020B060402020202020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04869795"/>
              </p:ext>
            </p:extLst>
          </p:nvPr>
        </p:nvGraphicFramePr>
        <p:xfrm>
          <a:off x="3134809" y="2798038"/>
          <a:ext cx="4735976" cy="1426720"/>
        </p:xfrm>
        <a:graphic>
          <a:graphicData uri="http://schemas.openxmlformats.org/drawingml/2006/table">
            <a:tbl>
              <a:tblPr firstRow="1" bandRow="1">
                <a:tableStyleId>{2D5ABB26-0587-4C30-8999-92F81FD0307C}</a:tableStyleId>
              </a:tblPr>
              <a:tblGrid>
                <a:gridCol w="1888602">
                  <a:extLst>
                    <a:ext uri="{9D8B030D-6E8A-4147-A177-3AD203B41FA5}">
                      <a16:colId xmlns:a16="http://schemas.microsoft.com/office/drawing/2014/main" val="20000"/>
                    </a:ext>
                  </a:extLst>
                </a:gridCol>
                <a:gridCol w="479386">
                  <a:extLst>
                    <a:ext uri="{9D8B030D-6E8A-4147-A177-3AD203B41FA5}">
                      <a16:colId xmlns:a16="http://schemas.microsoft.com/office/drawing/2014/main" val="20001"/>
                    </a:ext>
                  </a:extLst>
                </a:gridCol>
                <a:gridCol w="1928149">
                  <a:extLst>
                    <a:ext uri="{9D8B030D-6E8A-4147-A177-3AD203B41FA5}">
                      <a16:colId xmlns:a16="http://schemas.microsoft.com/office/drawing/2014/main" val="20002"/>
                    </a:ext>
                  </a:extLst>
                </a:gridCol>
                <a:gridCol w="439839">
                  <a:extLst>
                    <a:ext uri="{9D8B030D-6E8A-4147-A177-3AD203B41FA5}">
                      <a16:colId xmlns:a16="http://schemas.microsoft.com/office/drawing/2014/main" val="20003"/>
                    </a:ext>
                  </a:extLst>
                </a:gridCol>
              </a:tblGrid>
              <a:tr h="275533">
                <a:tc>
                  <a:txBody>
                    <a:bodyPr/>
                    <a:lstStyle/>
                    <a:p>
                      <a:r>
                        <a:rPr lang="en-ZA" sz="1100" b="1" dirty="0" err="1">
                          <a:solidFill>
                            <a:schemeClr val="bg1"/>
                          </a:solidFill>
                          <a:latin typeface="Raleway" panose="020B0604020202020204" charset="0"/>
                        </a:rPr>
                        <a:t>Siphelele</a:t>
                      </a:r>
                      <a:r>
                        <a:rPr lang="en-ZA" sz="1100" b="1" baseline="0" dirty="0">
                          <a:solidFill>
                            <a:schemeClr val="bg1"/>
                          </a:solidFill>
                          <a:latin typeface="Raleway" panose="020B0604020202020204" charset="0"/>
                        </a:rPr>
                        <a:t> </a:t>
                      </a:r>
                      <a:r>
                        <a:rPr lang="en-ZA" sz="1100" b="1" baseline="0" dirty="0" err="1">
                          <a:solidFill>
                            <a:schemeClr val="bg1"/>
                          </a:solidFill>
                          <a:latin typeface="Raleway" panose="020B0604020202020204" charset="0"/>
                        </a:rPr>
                        <a:t>Dludla</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18</a:t>
                      </a:r>
                    </a:p>
                  </a:txBody>
                  <a:tcPr/>
                </a:tc>
                <a:tc>
                  <a:txBody>
                    <a:bodyPr/>
                    <a:lstStyle/>
                    <a:p>
                      <a:r>
                        <a:rPr lang="en-ZA" sz="1100" b="1" dirty="0" err="1">
                          <a:solidFill>
                            <a:schemeClr val="bg1"/>
                          </a:solidFill>
                          <a:latin typeface="Raleway" panose="020B0604020202020204" charset="0"/>
                        </a:rPr>
                        <a:t>Cobus</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Claasen</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8</a:t>
                      </a:r>
                    </a:p>
                  </a:txBody>
                  <a:tcPr/>
                </a:tc>
                <a:extLst>
                  <a:ext uri="{0D108BD9-81ED-4DB2-BD59-A6C34878D82A}">
                    <a16:rowId xmlns:a16="http://schemas.microsoft.com/office/drawing/2014/main" val="10000"/>
                  </a:ext>
                </a:extLst>
              </a:tr>
              <a:tr h="268871">
                <a:tc>
                  <a:txBody>
                    <a:bodyPr/>
                    <a:lstStyle/>
                    <a:p>
                      <a:r>
                        <a:rPr lang="en-ZA" sz="1100" b="1" dirty="0" err="1">
                          <a:solidFill>
                            <a:schemeClr val="bg1"/>
                          </a:solidFill>
                          <a:latin typeface="Raleway" panose="020B0604020202020204" charset="0"/>
                        </a:rPr>
                        <a:t>Simnikiwe</a:t>
                      </a:r>
                      <a:r>
                        <a:rPr lang="en-ZA" sz="1100" b="1" baseline="0" dirty="0">
                          <a:solidFill>
                            <a:schemeClr val="bg1"/>
                          </a:solidFill>
                          <a:latin typeface="Raleway" panose="020B0604020202020204" charset="0"/>
                        </a:rPr>
                        <a:t> </a:t>
                      </a:r>
                      <a:r>
                        <a:rPr lang="en-ZA" sz="1100" b="1" baseline="0" dirty="0" err="1">
                          <a:solidFill>
                            <a:schemeClr val="bg1"/>
                          </a:solidFill>
                          <a:latin typeface="Raleway" panose="020B0604020202020204" charset="0"/>
                        </a:rPr>
                        <a:t>Xabanisa</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10</a:t>
                      </a:r>
                    </a:p>
                  </a:txBody>
                  <a:tcPr/>
                </a:tc>
                <a:tc>
                  <a:txBody>
                    <a:bodyPr/>
                    <a:lstStyle/>
                    <a:p>
                      <a:r>
                        <a:rPr lang="en-ZA" sz="1100" b="1" dirty="0" err="1">
                          <a:solidFill>
                            <a:schemeClr val="bg1"/>
                          </a:solidFill>
                          <a:latin typeface="Raleway" panose="020B0604020202020204" charset="0"/>
                        </a:rPr>
                        <a:t>Lise</a:t>
                      </a:r>
                      <a:r>
                        <a:rPr lang="en-ZA" sz="1100" b="1" dirty="0">
                          <a:solidFill>
                            <a:schemeClr val="bg1"/>
                          </a:solidFill>
                          <a:latin typeface="Raleway" panose="020B0604020202020204" charset="0"/>
                        </a:rPr>
                        <a:t> </a:t>
                      </a:r>
                      <a:r>
                        <a:rPr lang="en-ZA" sz="1100" b="1" dirty="0" err="1">
                          <a:solidFill>
                            <a:schemeClr val="bg1"/>
                          </a:solidFill>
                          <a:latin typeface="Raleway" panose="020B0604020202020204" charset="0"/>
                        </a:rPr>
                        <a:t>Beyers</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8</a:t>
                      </a:r>
                    </a:p>
                  </a:txBody>
                  <a:tcPr/>
                </a:tc>
                <a:extLst>
                  <a:ext uri="{0D108BD9-81ED-4DB2-BD59-A6C34878D82A}">
                    <a16:rowId xmlns:a16="http://schemas.microsoft.com/office/drawing/2014/main" val="10001"/>
                  </a:ext>
                </a:extLst>
              </a:tr>
              <a:tr h="268871">
                <a:tc>
                  <a:txBody>
                    <a:bodyPr/>
                    <a:lstStyle/>
                    <a:p>
                      <a:r>
                        <a:rPr lang="en-ZA" sz="1100" b="1" dirty="0">
                          <a:solidFill>
                            <a:schemeClr val="bg1"/>
                          </a:solidFill>
                          <a:latin typeface="Raleway" panose="020B0604020202020204" charset="0"/>
                        </a:rPr>
                        <a:t>Riana</a:t>
                      </a:r>
                      <a:r>
                        <a:rPr lang="en-ZA" sz="1100" b="1" baseline="0" dirty="0">
                          <a:solidFill>
                            <a:schemeClr val="bg1"/>
                          </a:solidFill>
                          <a:latin typeface="Raleway" panose="020B0604020202020204" charset="0"/>
                        </a:rPr>
                        <a:t> de Lange</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10</a:t>
                      </a:r>
                    </a:p>
                  </a:txBody>
                  <a:tcPr/>
                </a:tc>
                <a:tc>
                  <a:txBody>
                    <a:bodyPr/>
                    <a:lstStyle/>
                    <a:p>
                      <a:r>
                        <a:rPr lang="en-ZA" sz="1100" b="1" dirty="0">
                          <a:solidFill>
                            <a:schemeClr val="bg1"/>
                          </a:solidFill>
                          <a:latin typeface="Raleway" panose="020B0604020202020204" charset="0"/>
                        </a:rPr>
                        <a:t>Elvira Wood</a:t>
                      </a:r>
                    </a:p>
                  </a:txBody>
                  <a:tcPr/>
                </a:tc>
                <a:tc>
                  <a:txBody>
                    <a:bodyPr/>
                    <a:lstStyle/>
                    <a:p>
                      <a:r>
                        <a:rPr lang="en-ZA" sz="1100" b="1" dirty="0">
                          <a:solidFill>
                            <a:schemeClr val="bg1"/>
                          </a:solidFill>
                          <a:latin typeface="Raleway" panose="020B0604020202020204" charset="0"/>
                        </a:rPr>
                        <a:t>8</a:t>
                      </a:r>
                    </a:p>
                  </a:txBody>
                  <a:tcPr/>
                </a:tc>
                <a:extLst>
                  <a:ext uri="{0D108BD9-81ED-4DB2-BD59-A6C34878D82A}">
                    <a16:rowId xmlns:a16="http://schemas.microsoft.com/office/drawing/2014/main" val="10002"/>
                  </a:ext>
                </a:extLst>
              </a:tr>
              <a:tr h="268871">
                <a:tc>
                  <a:txBody>
                    <a:bodyPr/>
                    <a:lstStyle/>
                    <a:p>
                      <a:r>
                        <a:rPr lang="en-ZA" sz="1100" b="1" dirty="0">
                          <a:solidFill>
                            <a:schemeClr val="bg1"/>
                          </a:solidFill>
                          <a:latin typeface="Raleway" panose="020B0604020202020204" charset="0"/>
                        </a:rPr>
                        <a:t>Maya Fisher-French</a:t>
                      </a:r>
                    </a:p>
                  </a:txBody>
                  <a:tcPr/>
                </a:tc>
                <a:tc>
                  <a:txBody>
                    <a:bodyPr/>
                    <a:lstStyle/>
                    <a:p>
                      <a:r>
                        <a:rPr lang="en-ZA" sz="1100" b="1" dirty="0">
                          <a:solidFill>
                            <a:schemeClr val="bg1"/>
                          </a:solidFill>
                          <a:latin typeface="Raleway" panose="020B0604020202020204" charset="0"/>
                        </a:rPr>
                        <a:t>10</a:t>
                      </a:r>
                    </a:p>
                  </a:txBody>
                  <a:tcPr/>
                </a:tc>
                <a:tc>
                  <a:txBody>
                    <a:bodyPr/>
                    <a:lstStyle/>
                    <a:p>
                      <a:r>
                        <a:rPr lang="en-ZA" sz="1100" b="1" dirty="0">
                          <a:solidFill>
                            <a:schemeClr val="bg1"/>
                          </a:solidFill>
                          <a:latin typeface="Raleway" panose="020B0604020202020204" charset="0"/>
                        </a:rPr>
                        <a:t>Dirk</a:t>
                      </a:r>
                      <a:r>
                        <a:rPr lang="en-ZA" sz="1100" b="1" baseline="0" dirty="0">
                          <a:solidFill>
                            <a:schemeClr val="bg1"/>
                          </a:solidFill>
                          <a:latin typeface="Raleway" panose="020B0604020202020204" charset="0"/>
                        </a:rPr>
                        <a:t> Breytenbach</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7</a:t>
                      </a:r>
                    </a:p>
                  </a:txBody>
                  <a:tcPr/>
                </a:tc>
                <a:extLst>
                  <a:ext uri="{0D108BD9-81ED-4DB2-BD59-A6C34878D82A}">
                    <a16:rowId xmlns:a16="http://schemas.microsoft.com/office/drawing/2014/main" val="10003"/>
                  </a:ext>
                </a:extLst>
              </a:tr>
              <a:tr h="344574">
                <a:tc>
                  <a:txBody>
                    <a:bodyPr/>
                    <a:lstStyle/>
                    <a:p>
                      <a:r>
                        <a:rPr lang="en-ZA" sz="1100" b="1" dirty="0">
                          <a:solidFill>
                            <a:schemeClr val="bg1"/>
                          </a:solidFill>
                          <a:latin typeface="Raleway" panose="020B0604020202020204" charset="0"/>
                        </a:rPr>
                        <a:t>Edward West</a:t>
                      </a:r>
                    </a:p>
                  </a:txBody>
                  <a:tcPr/>
                </a:tc>
                <a:tc>
                  <a:txBody>
                    <a:bodyPr/>
                    <a:lstStyle/>
                    <a:p>
                      <a:r>
                        <a:rPr lang="en-ZA" sz="1100" b="1" dirty="0">
                          <a:solidFill>
                            <a:schemeClr val="bg1"/>
                          </a:solidFill>
                          <a:latin typeface="Raleway" panose="020B0604020202020204" charset="0"/>
                        </a:rPr>
                        <a:t>9</a:t>
                      </a:r>
                    </a:p>
                  </a:txBody>
                  <a:tcPr/>
                </a:tc>
                <a:tc>
                  <a:txBody>
                    <a:bodyPr/>
                    <a:lstStyle/>
                    <a:p>
                      <a:r>
                        <a:rPr lang="en-ZA" sz="1100" b="1" dirty="0" err="1">
                          <a:solidFill>
                            <a:schemeClr val="bg1"/>
                          </a:solidFill>
                          <a:latin typeface="Raleway" panose="020B0604020202020204" charset="0"/>
                        </a:rPr>
                        <a:t>Sthembile</a:t>
                      </a:r>
                      <a:r>
                        <a:rPr lang="en-ZA" sz="1100" b="1" baseline="0" dirty="0">
                          <a:solidFill>
                            <a:schemeClr val="bg1"/>
                          </a:solidFill>
                          <a:latin typeface="Raleway" panose="020B0604020202020204" charset="0"/>
                        </a:rPr>
                        <a:t> </a:t>
                      </a:r>
                      <a:r>
                        <a:rPr lang="en-ZA" sz="1100" b="1" baseline="0" dirty="0" err="1">
                          <a:solidFill>
                            <a:schemeClr val="bg1"/>
                          </a:solidFill>
                          <a:latin typeface="Raleway" panose="020B0604020202020204" charset="0"/>
                        </a:rPr>
                        <a:t>Cele</a:t>
                      </a:r>
                      <a:endParaRPr lang="en-ZA" sz="1100" b="1" dirty="0">
                        <a:solidFill>
                          <a:schemeClr val="bg1"/>
                        </a:solidFill>
                        <a:latin typeface="Raleway" panose="020B0604020202020204" charset="0"/>
                      </a:endParaRPr>
                    </a:p>
                  </a:txBody>
                  <a:tcPr/>
                </a:tc>
                <a:tc>
                  <a:txBody>
                    <a:bodyPr/>
                    <a:lstStyle/>
                    <a:p>
                      <a:r>
                        <a:rPr lang="en-ZA" sz="1100" b="1" dirty="0">
                          <a:solidFill>
                            <a:schemeClr val="bg1"/>
                          </a:solidFill>
                          <a:latin typeface="Raleway" panose="020B0604020202020204" charset="0"/>
                        </a:rPr>
                        <a:t>7</a:t>
                      </a:r>
                    </a:p>
                  </a:txBody>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B74CE711-7A77-A4F9-4DD0-17A479B8D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0"/>
          <p:cNvPicPr preferRelativeResize="0"/>
          <p:nvPr/>
        </p:nvPicPr>
        <p:blipFill rotWithShape="1">
          <a:blip r:embed="rId3">
            <a:alphaModFix/>
          </a:blip>
          <a:srcRect/>
          <a:stretch/>
        </p:blipFill>
        <p:spPr>
          <a:xfrm>
            <a:off x="0" y="-7598"/>
            <a:ext cx="9143999" cy="5158696"/>
          </a:xfrm>
          <a:prstGeom prst="rect">
            <a:avLst/>
          </a:prstGeom>
          <a:noFill/>
          <a:ln>
            <a:noFill/>
          </a:ln>
        </p:spPr>
      </p:pic>
      <p:sp>
        <p:nvSpPr>
          <p:cNvPr id="4" name="TextBox 3"/>
          <p:cNvSpPr txBox="1"/>
          <p:nvPr/>
        </p:nvSpPr>
        <p:spPr>
          <a:xfrm>
            <a:off x="894521" y="3737113"/>
            <a:ext cx="7354956" cy="523220"/>
          </a:xfrm>
          <a:prstGeom prst="rect">
            <a:avLst/>
          </a:prstGeom>
          <a:solidFill>
            <a:schemeClr val="tx1"/>
          </a:solidFill>
        </p:spPr>
        <p:txBody>
          <a:bodyPr wrap="square" rtlCol="0">
            <a:spAutoFit/>
          </a:bodyPr>
          <a:lstStyle/>
          <a:p>
            <a:pPr algn="ctr"/>
            <a:r>
              <a:rPr lang="en-ZA" sz="2800" b="1" dirty="0">
                <a:solidFill>
                  <a:schemeClr val="bg1"/>
                </a:solidFill>
                <a:latin typeface="Raleway" panose="020B0604020202020204" charset="0"/>
              </a:rPr>
              <a:t>INFORMELE ASSESSERINGSAKTIWITEIT</a:t>
            </a:r>
          </a:p>
        </p:txBody>
      </p:sp>
      <p:pic>
        <p:nvPicPr>
          <p:cNvPr id="2" name="Picture 1">
            <a:extLst>
              <a:ext uri="{FF2B5EF4-FFF2-40B4-BE49-F238E27FC236}">
                <a16:creationId xmlns:a16="http://schemas.microsoft.com/office/drawing/2014/main" id="{FBC92965-27EE-83F1-E361-62D53AE09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72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956</Words>
  <Application>Microsoft Office PowerPoint</Application>
  <PresentationFormat>On-screen Show (16:9)</PresentationFormat>
  <Paragraphs>92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Calibri</vt:lpstr>
      <vt:lpstr>Noto Sans Symbols</vt:lpstr>
      <vt:lpstr>Raleway</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Johrita Hanekom</dc:creator>
  <cp:lastModifiedBy>Andrea Hufkie</cp:lastModifiedBy>
  <cp:revision>30</cp:revision>
  <dcterms:modified xsi:type="dcterms:W3CDTF">2023-04-10T16:42:25Z</dcterms:modified>
</cp:coreProperties>
</file>