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6" r:id="rId3"/>
    <p:sldId id="258" r:id="rId4"/>
    <p:sldId id="259" r:id="rId5"/>
    <p:sldId id="261" r:id="rId6"/>
    <p:sldId id="260"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0635" autoAdjust="0"/>
  </p:normalViewPr>
  <p:slideViewPr>
    <p:cSldViewPr snapToGrid="0">
      <p:cViewPr varScale="1">
        <p:scale>
          <a:sx n="69" d="100"/>
          <a:sy n="69" d="100"/>
        </p:scale>
        <p:origin x="21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188B7-EDD1-407F-8AA0-1E516CECC061}" type="datetimeFigureOut">
              <a:rPr lang="en-ZA" smtClean="0"/>
              <a:t>2022/10/27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20993-0C0E-40D8-A1FD-737A8B25C2A7}" type="slidenum">
              <a:rPr lang="en-ZA" smtClean="0"/>
              <a:t>‹#›</a:t>
            </a:fld>
            <a:endParaRPr lang="en-ZA"/>
          </a:p>
        </p:txBody>
      </p:sp>
    </p:spTree>
    <p:extLst>
      <p:ext uri="{BB962C8B-B14F-4D97-AF65-F5344CB8AC3E}">
        <p14:creationId xmlns:p14="http://schemas.microsoft.com/office/powerpoint/2010/main" val="347567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 &amp; 2: 5min</a:t>
            </a:r>
          </a:p>
          <a:p>
            <a:endParaRPr lang="en-ZA" dirty="0"/>
          </a:p>
          <a:p>
            <a:r>
              <a:rPr lang="en-ZA" dirty="0"/>
              <a:t>This is our lesson on this series on Careers and Career choices. I hope you have learnt enough to be able to apply to a tertiary institution after researching a career you are interested in. </a:t>
            </a:r>
            <a:r>
              <a:rPr lang="en-ZA" sz="1800" dirty="0">
                <a:solidFill>
                  <a:srgbClr val="595959"/>
                </a:solidFill>
                <a:effectLst/>
                <a:latin typeface="Arial" panose="020B0604020202020204" pitchFamily="34" charset="0"/>
                <a:ea typeface="Arial" panose="020B0604020202020204" pitchFamily="34" charset="0"/>
              </a:rPr>
              <a:t>You should now have some skills to help find a job and start in the job market and include volunteering and other ways to gain skills and counteract unemployment.</a:t>
            </a:r>
            <a:br>
              <a:rPr lang="en-ZA" sz="1800" dirty="0">
                <a:solidFill>
                  <a:srgbClr val="595959"/>
                </a:solidFill>
                <a:effectLst/>
                <a:latin typeface="Arial" panose="020B0604020202020204" pitchFamily="34" charset="0"/>
                <a:ea typeface="Arial" panose="020B0604020202020204" pitchFamily="34" charset="0"/>
              </a:rPr>
            </a:br>
            <a:endParaRPr lang="en-ZA" dirty="0"/>
          </a:p>
          <a:p>
            <a:r>
              <a:rPr lang="en-ZA" dirty="0"/>
              <a:t>In a world where people are working and earning an income and money is moving in and out of companies and government, unfortunately South Africa is riddled with stories of corruption. Corruption impacts you and me as citizens and this country and especially those struggling in poverty.</a:t>
            </a:r>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1</a:t>
            </a:fld>
            <a:endParaRPr lang="en-ZA"/>
          </a:p>
        </p:txBody>
      </p:sp>
    </p:spTree>
    <p:extLst>
      <p:ext uri="{BB962C8B-B14F-4D97-AF65-F5344CB8AC3E}">
        <p14:creationId xmlns:p14="http://schemas.microsoft.com/office/powerpoint/2010/main" val="168135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2:</a:t>
            </a:r>
          </a:p>
          <a:p>
            <a:endParaRPr lang="en-ZA" dirty="0"/>
          </a:p>
          <a:p>
            <a:r>
              <a:rPr lang="en-ZA" dirty="0"/>
              <a:t>Let’s start by familiarising ourselves with some terminology around corruption. Listen carefully to these definitions and then see if you can complete </a:t>
            </a:r>
            <a:r>
              <a:rPr lang="en-ZA" b="1" dirty="0"/>
              <a:t>Activity 1 </a:t>
            </a:r>
            <a:r>
              <a:rPr lang="en-ZA" dirty="0"/>
              <a:t>on your </a:t>
            </a:r>
            <a:r>
              <a:rPr lang="en-ZA" sz="1800" b="1" i="1" u="sng" dirty="0">
                <a:solidFill>
                  <a:srgbClr val="595959"/>
                </a:solidFill>
                <a:effectLst/>
                <a:latin typeface="Arial" panose="020B0604020202020204" pitchFamily="34" charset="0"/>
                <a:ea typeface="Arial" panose="020B0604020202020204" pitchFamily="34" charset="0"/>
              </a:rPr>
              <a:t>Lesson 4 – Worksheet</a:t>
            </a:r>
            <a:r>
              <a:rPr lang="en-ZA" sz="1800" dirty="0">
                <a:solidFill>
                  <a:srgbClr val="595959"/>
                </a:solidFill>
                <a:effectLst/>
                <a:latin typeface="Arial" panose="020B0604020202020204" pitchFamily="34" charset="0"/>
                <a:ea typeface="Arial" panose="020B0604020202020204" pitchFamily="34" charset="0"/>
              </a:rPr>
              <a:t>.</a:t>
            </a:r>
            <a:br>
              <a:rPr lang="en-ZA" sz="1800" dirty="0">
                <a:solidFill>
                  <a:srgbClr val="595959"/>
                </a:solidFill>
                <a:effectLst/>
                <a:latin typeface="Arial" panose="020B0604020202020204" pitchFamily="34" charset="0"/>
                <a:ea typeface="Arial" panose="020B0604020202020204" pitchFamily="34" charset="0"/>
              </a:rPr>
            </a:br>
            <a:endParaRPr lang="en-ZA" dirty="0"/>
          </a:p>
          <a:p>
            <a:r>
              <a:rPr lang="en-ZA" i="1" dirty="0"/>
              <a:t>Corruption-</a:t>
            </a:r>
            <a:r>
              <a:rPr lang="en-ZA" dirty="0"/>
              <a:t> is the misuse of public power and money for private gain.</a:t>
            </a:r>
          </a:p>
          <a:p>
            <a:r>
              <a:rPr lang="en-ZA" i="1" dirty="0"/>
              <a:t>Fraud-</a:t>
            </a:r>
            <a:r>
              <a:rPr lang="en-ZA" dirty="0"/>
              <a:t> refers to when someone steals money from others through a scam, cheating or deceiving them</a:t>
            </a:r>
          </a:p>
          <a:p>
            <a:r>
              <a:rPr lang="en-ZA" i="1" dirty="0"/>
              <a:t>Cronyism-</a:t>
            </a:r>
            <a:r>
              <a:rPr lang="en-ZA" dirty="0"/>
              <a:t> refers to the favouritism shown to friends regardless of their qualifications</a:t>
            </a:r>
          </a:p>
          <a:p>
            <a:r>
              <a:rPr lang="en-ZA" i="1" dirty="0"/>
              <a:t>Bribery-</a:t>
            </a:r>
            <a:r>
              <a:rPr lang="en-ZA" dirty="0"/>
              <a:t> is to pay for an illegal favour.</a:t>
            </a:r>
          </a:p>
          <a:p>
            <a:r>
              <a:rPr lang="en-ZA" i="1" dirty="0"/>
              <a:t>Extortion-</a:t>
            </a:r>
            <a:r>
              <a:rPr lang="en-ZA" dirty="0"/>
              <a:t> is to obtain money or favours through threats</a:t>
            </a:r>
          </a:p>
          <a:p>
            <a:r>
              <a:rPr lang="en-ZA" i="1" dirty="0"/>
              <a:t>Influence peddling- </a:t>
            </a:r>
            <a:r>
              <a:rPr lang="en-ZA" dirty="0"/>
              <a:t>the illegal practice of using your influence in government or connections with persons in authority to receive information or benefits.</a:t>
            </a:r>
          </a:p>
          <a:p>
            <a:r>
              <a:rPr lang="en-ZA" i="1" dirty="0"/>
              <a:t>Nepotism</a:t>
            </a:r>
            <a:r>
              <a:rPr lang="en-ZA" dirty="0"/>
              <a:t>- </a:t>
            </a:r>
            <a:r>
              <a:rPr lang="en-GB" b="0" i="0" dirty="0">
                <a:solidFill>
                  <a:srgbClr val="202124"/>
                </a:solidFill>
                <a:effectLst/>
                <a:latin typeface="arial" panose="020B0604020202020204" pitchFamily="34" charset="0"/>
              </a:rPr>
              <a:t>the practice among those with power or influence of favouring relatives or friends, especially by giving them jobs.</a:t>
            </a:r>
          </a:p>
          <a:p>
            <a:r>
              <a:rPr lang="en-GB" b="0" i="1" dirty="0">
                <a:solidFill>
                  <a:srgbClr val="202124"/>
                </a:solidFill>
                <a:effectLst/>
                <a:latin typeface="arial" panose="020B0604020202020204" pitchFamily="34" charset="0"/>
              </a:rPr>
              <a:t>Embezzlement-</a:t>
            </a:r>
            <a:r>
              <a:rPr lang="en-GB" b="0" i="0" dirty="0">
                <a:solidFill>
                  <a:srgbClr val="202124"/>
                </a:solidFill>
                <a:effectLst/>
                <a:latin typeface="arial" panose="020B0604020202020204" pitchFamily="34" charset="0"/>
              </a:rPr>
              <a:t> </a:t>
            </a:r>
            <a:r>
              <a:rPr lang="en-GB" b="0" i="0" dirty="0">
                <a:solidFill>
                  <a:srgbClr val="111111"/>
                </a:solidFill>
                <a:effectLst/>
                <a:latin typeface="Roboto" pitchFamily="2" charset="0"/>
              </a:rPr>
              <a:t>theft or misappropriation of funds placed in one's trust or belonging to one's employer.</a:t>
            </a:r>
            <a:endParaRPr lang="en-ZA" dirty="0"/>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2</a:t>
            </a:fld>
            <a:endParaRPr lang="en-ZA"/>
          </a:p>
        </p:txBody>
      </p:sp>
    </p:spTree>
    <p:extLst>
      <p:ext uri="{BB962C8B-B14F-4D97-AF65-F5344CB8AC3E}">
        <p14:creationId xmlns:p14="http://schemas.microsoft.com/office/powerpoint/2010/main" val="117285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3 - 6: 15 min</a:t>
            </a:r>
          </a:p>
          <a:p>
            <a:endParaRPr lang="en-ZA" dirty="0"/>
          </a:p>
          <a:p>
            <a:r>
              <a:rPr lang="en-ZA" dirty="0"/>
              <a:t>(Encourage learners to write a key phrase from these descriptions onto their </a:t>
            </a:r>
            <a:r>
              <a:rPr lang="en-ZA" sz="1800" b="1" i="1" u="sng" dirty="0">
                <a:solidFill>
                  <a:srgbClr val="595959"/>
                </a:solidFill>
                <a:effectLst/>
                <a:latin typeface="Arial" panose="020B0604020202020204" pitchFamily="34" charset="0"/>
                <a:ea typeface="Arial" panose="020B0604020202020204" pitchFamily="34" charset="0"/>
              </a:rPr>
              <a:t>Lesson 4 – Worksheets</a:t>
            </a:r>
            <a:r>
              <a:rPr lang="en-ZA" dirty="0"/>
              <a:t>.)</a:t>
            </a:r>
          </a:p>
          <a:p>
            <a:endParaRPr lang="en-ZA" dirty="0"/>
          </a:p>
          <a:p>
            <a:r>
              <a:rPr lang="en-ZA" dirty="0"/>
              <a:t>As we mentioned early corruption impacts everyone, but it corrupts the poor </a:t>
            </a:r>
            <a:r>
              <a:rPr lang="en-ZA" b="1" dirty="0"/>
              <a:t>individual</a:t>
            </a:r>
            <a:r>
              <a:rPr lang="en-ZA" dirty="0"/>
              <a:t> in the community the most. With the increase of corruption in society the cost of living increases as the cost of public services increase and the poor feel these increases the most. E.g. The poor using public hospitals and struggling to get help whereas those with money have medical aid and better healthcare benefits. The result is that hopelessness settles in because it seems as though unfair advantages are given to those who have money.</a:t>
            </a:r>
          </a:p>
          <a:p>
            <a:endParaRPr lang="en-ZA" dirty="0"/>
          </a:p>
          <a:p>
            <a:r>
              <a:rPr lang="en-ZA" dirty="0"/>
              <a:t>People within a </a:t>
            </a:r>
            <a:r>
              <a:rPr lang="en-ZA" b="1" dirty="0"/>
              <a:t>company</a:t>
            </a:r>
            <a:r>
              <a:rPr lang="en-ZA" dirty="0"/>
              <a:t> start to mistrust one another. The company or government gets a bad name. The company might have to spend a lot of money just to put measures in place to stop corruption. This money could have been better spent on improving social responsibility programs.</a:t>
            </a:r>
          </a:p>
          <a:p>
            <a:endParaRPr lang="en-ZA" dirty="0"/>
          </a:p>
          <a:p>
            <a:r>
              <a:rPr lang="en-ZA" b="1" dirty="0"/>
              <a:t>Communities</a:t>
            </a:r>
            <a:r>
              <a:rPr lang="en-ZA" dirty="0"/>
              <a:t> are also hugely affected when corruption is prevalent. Many believe the only way to access services is through bribery or even threats. If bribery becomes common, others begin to believe this is a way of life and corruption is normal when you want to get something. E.g. a community member bribes someone else to push their name up on the waiting list for housing. The result could be a breakdown in community relations.</a:t>
            </a:r>
          </a:p>
          <a:p>
            <a:endParaRPr lang="en-ZA" dirty="0"/>
          </a:p>
          <a:p>
            <a:r>
              <a:rPr lang="en-ZA" dirty="0"/>
              <a:t>When a </a:t>
            </a:r>
            <a:r>
              <a:rPr lang="en-ZA" b="1" dirty="0"/>
              <a:t>country</a:t>
            </a:r>
            <a:r>
              <a:rPr lang="en-ZA" dirty="0"/>
              <a:t> is corrupt everyone is impacted, taxes increase and service deliveries fall apart. Money that was set apart for infrastructure improvement is used for something else where individuals benefit rather than the country. An example would be money given to companies run by friends to build roads. Roads are built of poor quality using cheap materials that are not acceptable, resulting in the roads falling apart in very little time.</a:t>
            </a:r>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3</a:t>
            </a:fld>
            <a:endParaRPr lang="en-ZA"/>
          </a:p>
        </p:txBody>
      </p:sp>
    </p:spTree>
    <p:extLst>
      <p:ext uri="{BB962C8B-B14F-4D97-AF65-F5344CB8AC3E}">
        <p14:creationId xmlns:p14="http://schemas.microsoft.com/office/powerpoint/2010/main" val="333608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Arial" panose="020B0604020202020204" pitchFamily="34" charset="0"/>
              </a:rPr>
              <a:t> </a:t>
            </a:r>
            <a:r>
              <a:rPr lang="en-ZA" sz="1800" dirty="0"/>
              <a:t>Slide 4-6</a:t>
            </a:r>
          </a:p>
          <a:p>
            <a:endParaRPr lang="en-ZA" sz="1800" dirty="0"/>
          </a:p>
          <a:p>
            <a:r>
              <a:rPr lang="en-ZA" sz="1800" dirty="0"/>
              <a:t>Study the following images on the slides and answer the questions on your Activity sheet. A copy of the questions from the </a:t>
            </a:r>
            <a:r>
              <a:rPr lang="en-ZA" sz="1800" b="1" i="1" u="sng" dirty="0">
                <a:solidFill>
                  <a:srgbClr val="595959"/>
                </a:solidFill>
                <a:effectLst/>
                <a:latin typeface="Arial" panose="020B0604020202020204" pitchFamily="34" charset="0"/>
                <a:ea typeface="Arial" panose="020B0604020202020204" pitchFamily="34" charset="0"/>
              </a:rPr>
              <a:t>Lesson 4 – Worksheet</a:t>
            </a:r>
            <a:r>
              <a:rPr lang="en-ZA" sz="1800" dirty="0">
                <a:solidFill>
                  <a:srgbClr val="595959"/>
                </a:solidFill>
                <a:effectLst/>
                <a:latin typeface="Arial" panose="020B0604020202020204" pitchFamily="34" charset="0"/>
                <a:ea typeface="Arial" panose="020B0604020202020204" pitchFamily="34" charset="0"/>
              </a:rPr>
              <a:t> </a:t>
            </a:r>
            <a:r>
              <a:rPr lang="en-ZA" sz="1800" dirty="0"/>
              <a:t>can be found below:</a:t>
            </a:r>
          </a:p>
          <a:p>
            <a:endParaRPr lang="en-ZA" sz="1800" dirty="0"/>
          </a:p>
          <a:p>
            <a:pPr>
              <a:lnSpc>
                <a:spcPct val="115000"/>
              </a:lnSpc>
              <a:spcBef>
                <a:spcPts val="275"/>
              </a:spcBef>
            </a:pPr>
            <a:r>
              <a:rPr lang="en-US" sz="1800" dirty="0">
                <a:effectLst/>
                <a:latin typeface="Arial" panose="020B0604020202020204" pitchFamily="34" charset="0"/>
                <a:ea typeface="Arial" panose="020B0604020202020204" pitchFamily="34" charset="0"/>
              </a:rPr>
              <a:t>Slide 4:</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1.2.1 Identify the FIVE public sectors in which corruption was investigated:</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1.2.2 Which public sector used bribery the most?</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1.2.3 Give an example of what bribery could look like in a school environment.</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1.2.4 Discuss TWO strategies that government could implement to curb bribery in the public sector.</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4</a:t>
            </a:fld>
            <a:endParaRPr lang="en-ZA"/>
          </a:p>
        </p:txBody>
      </p:sp>
    </p:spTree>
    <p:extLst>
      <p:ext uri="{BB962C8B-B14F-4D97-AF65-F5344CB8AC3E}">
        <p14:creationId xmlns:p14="http://schemas.microsoft.com/office/powerpoint/2010/main" val="99727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5:</a:t>
            </a:r>
          </a:p>
          <a:p>
            <a:endParaRPr lang="en-ZA" dirty="0"/>
          </a:p>
          <a:p>
            <a:r>
              <a:rPr lang="en-ZA" dirty="0"/>
              <a:t>Worksheet Activity continues. A copy of the questions from the </a:t>
            </a:r>
            <a:r>
              <a:rPr lang="en-ZA" sz="1200" b="1" i="1" u="sng" dirty="0">
                <a:solidFill>
                  <a:srgbClr val="595959"/>
                </a:solidFill>
                <a:effectLst/>
                <a:latin typeface="Arial" panose="020B0604020202020204" pitchFamily="34" charset="0"/>
                <a:ea typeface="Arial" panose="020B0604020202020204" pitchFamily="34" charset="0"/>
              </a:rPr>
              <a:t>Lesson 4 – Worksheet</a:t>
            </a:r>
            <a:r>
              <a:rPr lang="en-ZA" sz="1200" dirty="0">
                <a:solidFill>
                  <a:srgbClr val="595959"/>
                </a:solidFill>
                <a:effectLst/>
                <a:latin typeface="Arial" panose="020B0604020202020204" pitchFamily="34" charset="0"/>
                <a:ea typeface="Arial" panose="020B0604020202020204" pitchFamily="34" charset="0"/>
              </a:rPr>
              <a:t> </a:t>
            </a:r>
            <a:r>
              <a:rPr lang="en-ZA" dirty="0"/>
              <a:t>can be found below:</a:t>
            </a:r>
          </a:p>
          <a:p>
            <a:endParaRPr lang="en-ZA" dirty="0"/>
          </a:p>
          <a:p>
            <a:pPr>
              <a:lnSpc>
                <a:spcPct val="115000"/>
              </a:lnSpc>
              <a:spcBef>
                <a:spcPts val="275"/>
              </a:spcBef>
            </a:pPr>
            <a:r>
              <a:rPr lang="en-US" sz="1200" dirty="0">
                <a:effectLst/>
                <a:latin typeface="Arial" panose="020B0604020202020204" pitchFamily="34" charset="0"/>
                <a:ea typeface="Arial" panose="020B0604020202020204" pitchFamily="34" charset="0"/>
              </a:rPr>
              <a:t>Slide 5:</a:t>
            </a:r>
            <a:endParaRPr lang="en-ZA" sz="1200" dirty="0">
              <a:effectLst/>
              <a:latin typeface="Arial" panose="020B0604020202020204" pitchFamily="34" charset="0"/>
              <a:ea typeface="Arial" panose="020B0604020202020204" pitchFamily="34" charset="0"/>
            </a:endParaRPr>
          </a:p>
          <a:p>
            <a:pPr>
              <a:lnSpc>
                <a:spcPct val="115000"/>
              </a:lnSpc>
              <a:spcBef>
                <a:spcPts val="275"/>
              </a:spcBef>
            </a:pPr>
            <a:r>
              <a:rPr lang="en-US" sz="1200" dirty="0">
                <a:effectLst/>
                <a:latin typeface="Arial" panose="020B0604020202020204" pitchFamily="34" charset="0"/>
                <a:ea typeface="Arial" panose="020B0604020202020204" pitchFamily="34" charset="0"/>
              </a:rPr>
              <a:t>1.2.6 How many people took part in this survey?</a:t>
            </a:r>
            <a:endParaRPr lang="en-ZA" sz="1200" dirty="0">
              <a:effectLst/>
              <a:latin typeface="Arial" panose="020B0604020202020204" pitchFamily="34" charset="0"/>
              <a:ea typeface="Arial" panose="020B0604020202020204" pitchFamily="34" charset="0"/>
            </a:endParaRPr>
          </a:p>
          <a:p>
            <a:pPr>
              <a:lnSpc>
                <a:spcPct val="115000"/>
              </a:lnSpc>
              <a:spcBef>
                <a:spcPts val="275"/>
              </a:spcBef>
            </a:pPr>
            <a:r>
              <a:rPr lang="en-US" sz="1200" dirty="0">
                <a:effectLst/>
                <a:latin typeface="Arial" panose="020B0604020202020204" pitchFamily="34" charset="0"/>
                <a:ea typeface="Arial" panose="020B0604020202020204" pitchFamily="34" charset="0"/>
              </a:rPr>
              <a:t>1.2.7 Based on the barometer statistics below, which sector saw the least increase in corruption?</a:t>
            </a:r>
            <a:endParaRPr lang="en-ZA" sz="1200" dirty="0">
              <a:effectLst/>
              <a:latin typeface="Arial" panose="020B0604020202020204" pitchFamily="34" charset="0"/>
              <a:ea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5</a:t>
            </a:fld>
            <a:endParaRPr lang="en-ZA"/>
          </a:p>
        </p:txBody>
      </p:sp>
    </p:spTree>
    <p:extLst>
      <p:ext uri="{BB962C8B-B14F-4D97-AF65-F5344CB8AC3E}">
        <p14:creationId xmlns:p14="http://schemas.microsoft.com/office/powerpoint/2010/main" val="416650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Arial" panose="020B0604020202020204" pitchFamily="34" charset="0"/>
              </a:rPr>
              <a:t> </a:t>
            </a:r>
            <a:r>
              <a:rPr lang="en-ZA" sz="1800" dirty="0"/>
              <a:t>Slide 6: </a:t>
            </a:r>
          </a:p>
          <a:p>
            <a:endParaRPr lang="en-ZA" sz="1800" dirty="0">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1.2.8 </a:t>
            </a:r>
            <a:r>
              <a:rPr lang="en-US" sz="1800" dirty="0">
                <a:solidFill>
                  <a:srgbClr val="595959"/>
                </a:solidFill>
                <a:effectLst/>
                <a:latin typeface="Arial" panose="020B0604020202020204" pitchFamily="34" charset="0"/>
                <a:ea typeface="Times New Roman" panose="02020603050405020304" pitchFamily="18" charset="0"/>
              </a:rPr>
              <a:t>There has been a noted decrease in ID document and Drivers licenses corruption since 2011. Discuss the strategies government implemented that lead to this decrease in corruption in these sectors?</a:t>
            </a:r>
            <a:endParaRPr lang="en-ZA" sz="18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pPr>
              <a:lnSpc>
                <a:spcPct val="115000"/>
              </a:lnSpc>
              <a:spcBef>
                <a:spcPts val="275"/>
              </a:spcBef>
            </a:pPr>
            <a:r>
              <a:rPr lang="en-US" sz="1800" dirty="0">
                <a:effectLst/>
                <a:latin typeface="Arial" panose="020B0604020202020204" pitchFamily="34" charset="0"/>
                <a:ea typeface="Arial" panose="020B0604020202020204" pitchFamily="34" charset="0"/>
              </a:rPr>
              <a:t> </a:t>
            </a:r>
            <a:endParaRPr lang="en-ZA" sz="1800" dirty="0">
              <a:effectLst/>
              <a:latin typeface="Arial" panose="020B0604020202020204" pitchFamily="34" charset="0"/>
              <a:ea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6</a:t>
            </a:fld>
            <a:endParaRPr lang="en-ZA"/>
          </a:p>
        </p:txBody>
      </p:sp>
    </p:spTree>
    <p:extLst>
      <p:ext uri="{BB962C8B-B14F-4D97-AF65-F5344CB8AC3E}">
        <p14:creationId xmlns:p14="http://schemas.microsoft.com/office/powerpoint/2010/main" val="252109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7: 15min</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(Although this activity is discussed as a group, you could adjust the activity so learners complete their own poster in their notebooks. Should learners complete it as a group rather, then make arrangements for the posters to be copied and placed in their notebook to study from.)</a:t>
            </a:r>
            <a:endParaRPr lang="en-ZA" sz="1800" u="none" strike="noStrike" dirty="0">
              <a:effectLst/>
              <a:latin typeface="Times New Roman" panose="02020603050405020304" pitchFamily="18" charset="0"/>
              <a:ea typeface="Times New Roman" panose="02020603050405020304" pitchFamily="18" charset="0"/>
            </a:endParaRPr>
          </a:p>
          <a:p>
            <a:endParaRPr lang="en-ZA" dirty="0"/>
          </a:p>
          <a:p>
            <a:endParaRPr lang="en-ZA" dirty="0"/>
          </a:p>
          <a:p>
            <a:r>
              <a:rPr lang="en-ZA" dirty="0"/>
              <a:t>Encourage learners to get creative with this activity. They can use different coloured markers, illustrate some of their examples. Encourage them to place a heading at the top: Corruption in South Africa (causes and prevention)</a:t>
            </a:r>
          </a:p>
          <a:p>
            <a:endParaRPr lang="en-ZA" dirty="0"/>
          </a:p>
          <a:p>
            <a:r>
              <a:rPr lang="en-ZA" dirty="0"/>
              <a:t>Firstly learners should brainstorm these TWO questions in their groups: </a:t>
            </a:r>
          </a:p>
          <a:p>
            <a:r>
              <a:rPr lang="en-ZA" dirty="0"/>
              <a:t>Why do we have a problem with corruption and fraud in South Africa?</a:t>
            </a:r>
          </a:p>
          <a:p>
            <a:r>
              <a:rPr lang="en-ZA" dirty="0"/>
              <a:t>Strategies to prevent corruption. What can you do? What can government do? What can your community do?</a:t>
            </a:r>
          </a:p>
          <a:p>
            <a:endParaRPr lang="en-ZA" dirty="0"/>
          </a:p>
          <a:p>
            <a:r>
              <a:rPr lang="en-ZA" dirty="0"/>
              <a:t>Then use this information to create a poster on </a:t>
            </a:r>
            <a:r>
              <a:rPr lang="en-ZA" b="1" i="1" dirty="0"/>
              <a:t>Corruption in South Africa </a:t>
            </a:r>
            <a:r>
              <a:rPr lang="en-ZA" dirty="0"/>
              <a:t>and what we can do to deal with it? Create one poster as a group to illustrate your major points. This poster in the slide (Slide 7) is an example. Let’s see what each group comes up with.</a:t>
            </a:r>
          </a:p>
          <a:p>
            <a:endParaRPr lang="en-ZA" dirty="0"/>
          </a:p>
          <a:p>
            <a:r>
              <a:rPr lang="en-ZA" dirty="0"/>
              <a:t>Once everyone is finished, opportunity will be given to give feedback to the class.</a:t>
            </a:r>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7</a:t>
            </a:fld>
            <a:endParaRPr lang="en-ZA"/>
          </a:p>
        </p:txBody>
      </p:sp>
    </p:spTree>
    <p:extLst>
      <p:ext uri="{BB962C8B-B14F-4D97-AF65-F5344CB8AC3E}">
        <p14:creationId xmlns:p14="http://schemas.microsoft.com/office/powerpoint/2010/main" val="91818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8: 5min </a:t>
            </a:r>
          </a:p>
          <a:p>
            <a:endParaRPr lang="en-ZA" dirty="0"/>
          </a:p>
          <a:p>
            <a:r>
              <a:rPr lang="en-ZA" dirty="0"/>
              <a:t>Allow 5min to </a:t>
            </a:r>
            <a:r>
              <a:rPr lang="en-ZA" sz="1200" kern="1200" dirty="0">
                <a:solidFill>
                  <a:schemeClr val="tx1"/>
                </a:solidFill>
                <a:effectLst/>
                <a:latin typeface="+mn-lt"/>
                <a:ea typeface="+mn-ea"/>
                <a:cs typeface="+mn-cs"/>
              </a:rPr>
              <a:t>take a moment to reflect on what they have learnt about themselves and their community today.</a:t>
            </a:r>
          </a:p>
          <a:p>
            <a:r>
              <a:rPr lang="en-ZA" sz="1200" kern="1200" dirty="0">
                <a:solidFill>
                  <a:schemeClr val="tx1"/>
                </a:solidFill>
                <a:effectLst/>
                <a:latin typeface="+mn-lt"/>
                <a:ea typeface="+mn-ea"/>
                <a:cs typeface="+mn-cs"/>
              </a:rPr>
              <a:t>Answer the following questions:</a:t>
            </a:r>
          </a:p>
          <a:p>
            <a:pPr marL="0" lvl="0" indent="0" fontAlgn="base">
              <a:buFont typeface="Symbol" panose="05050102010706020507" pitchFamily="18" charset="2"/>
              <a:buNone/>
            </a:pPr>
            <a:r>
              <a:rPr lang="en-ZA" dirty="0"/>
              <a:t>   * </a:t>
            </a:r>
            <a:r>
              <a:rPr lang="en-ZA" sz="18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Why do you think teenagers avoid reporting corruption when they see it amongst their peers - like selling drugs?</a:t>
            </a:r>
            <a:endParaRPr lang="en-ZA" sz="1800" u="none" strike="noStrike" dirty="0">
              <a:solidFill>
                <a:srgbClr val="000000"/>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en-ZA" sz="18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   * How could you become a leader / activist who says NO to corruption amongst his / her peers and people in the local community?</a:t>
            </a:r>
            <a:br>
              <a:rPr lang="en-ZA" sz="1800" u="none" strike="noStrike" dirty="0">
                <a:solidFill>
                  <a:srgbClr val="595959"/>
                </a:solidFill>
                <a:effectLst/>
                <a:highlight>
                  <a:srgbClr val="FFFFFF"/>
                </a:highlight>
                <a:latin typeface="Arial" panose="020B0604020202020204" pitchFamily="34" charset="0"/>
                <a:ea typeface="Times New Roman" panose="02020603050405020304" pitchFamily="18" charset="0"/>
              </a:rPr>
            </a:br>
            <a:endParaRPr lang="en-ZA" sz="1800" u="none" strike="noStrike" dirty="0">
              <a:solidFill>
                <a:srgbClr val="000000"/>
              </a:solidFill>
              <a:effectLst/>
              <a:latin typeface="Times New Roman" panose="02020603050405020304" pitchFamily="18" charset="0"/>
              <a:ea typeface="Times New Roman" panose="02020603050405020304" pitchFamily="18" charset="0"/>
            </a:endParaRPr>
          </a:p>
          <a:p>
            <a:r>
              <a:rPr lang="en-ZA" sz="1200" kern="1200" dirty="0">
                <a:solidFill>
                  <a:schemeClr val="tx1"/>
                </a:solidFill>
                <a:effectLst/>
                <a:latin typeface="+mn-lt"/>
                <a:ea typeface="+mn-ea"/>
                <a:cs typeface="+mn-cs"/>
              </a:rPr>
              <a:t>There are no memo answers to these questions. </a:t>
            </a:r>
            <a:r>
              <a:rPr lang="af-ZA" baseline="0" dirty="0"/>
              <a:t>Make sure in this time the class is quiet. You can even play an instrumental song to encourage a quieting down and reflecting.</a:t>
            </a:r>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8</a:t>
            </a:fld>
            <a:endParaRPr lang="en-ZA"/>
          </a:p>
        </p:txBody>
      </p:sp>
    </p:spTree>
    <p:extLst>
      <p:ext uri="{BB962C8B-B14F-4D97-AF65-F5344CB8AC3E}">
        <p14:creationId xmlns:p14="http://schemas.microsoft.com/office/powerpoint/2010/main" val="349151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0D70-B463-4DFE-96AF-BC0283306B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195852CF-9C8D-4C49-9B29-FAAB7A0F5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ADDD8EE2-F61E-41F0-B694-E78FE80BCB0E}"/>
              </a:ext>
            </a:extLst>
          </p:cNvPr>
          <p:cNvSpPr>
            <a:spLocks noGrp="1"/>
          </p:cNvSpPr>
          <p:nvPr>
            <p:ph type="dt" sz="half" idx="10"/>
          </p:nvPr>
        </p:nvSpPr>
        <p:spPr/>
        <p:txBody>
          <a:bodyPr/>
          <a:lstStyle/>
          <a:p>
            <a:fld id="{D44B134C-26FC-48F2-B7DD-EC829F163CDB}" type="datetimeFigureOut">
              <a:rPr lang="en-ZA" smtClean="0"/>
              <a:t>2022/10/27</a:t>
            </a:fld>
            <a:endParaRPr lang="en-ZA"/>
          </a:p>
        </p:txBody>
      </p:sp>
      <p:sp>
        <p:nvSpPr>
          <p:cNvPr id="5" name="Footer Placeholder 4">
            <a:extLst>
              <a:ext uri="{FF2B5EF4-FFF2-40B4-BE49-F238E27FC236}">
                <a16:creationId xmlns:a16="http://schemas.microsoft.com/office/drawing/2014/main" id="{76B08254-CF30-4545-AD7A-761B68E20E7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B07E572-DEBA-4354-A720-48B0DB4E7794}"/>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52923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E1D6-EACB-4D72-B7D2-F1BBCEE6DC6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C89E640-8D93-4030-AFB0-523485B967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2DB8507-5D9D-4BBB-8E6A-336D5D17864C}"/>
              </a:ext>
            </a:extLst>
          </p:cNvPr>
          <p:cNvSpPr>
            <a:spLocks noGrp="1"/>
          </p:cNvSpPr>
          <p:nvPr>
            <p:ph type="dt" sz="half" idx="10"/>
          </p:nvPr>
        </p:nvSpPr>
        <p:spPr/>
        <p:txBody>
          <a:bodyPr/>
          <a:lstStyle/>
          <a:p>
            <a:fld id="{D44B134C-26FC-48F2-B7DD-EC829F163CDB}" type="datetimeFigureOut">
              <a:rPr lang="en-ZA" smtClean="0"/>
              <a:t>2022/10/27</a:t>
            </a:fld>
            <a:endParaRPr lang="en-ZA"/>
          </a:p>
        </p:txBody>
      </p:sp>
      <p:sp>
        <p:nvSpPr>
          <p:cNvPr id="5" name="Footer Placeholder 4">
            <a:extLst>
              <a:ext uri="{FF2B5EF4-FFF2-40B4-BE49-F238E27FC236}">
                <a16:creationId xmlns:a16="http://schemas.microsoft.com/office/drawing/2014/main" id="{C2602992-079D-446F-B86C-12E5CB3C13F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F450F1C-6555-41F2-B718-3AAB7D95E01F}"/>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13835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AA7F47-C424-4C8F-8E62-C9DE98CD5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CCAA17C-19FB-453D-A584-038D28BCB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AB4EC5F-4B33-41EA-935B-F62FFF64222B}"/>
              </a:ext>
            </a:extLst>
          </p:cNvPr>
          <p:cNvSpPr>
            <a:spLocks noGrp="1"/>
          </p:cNvSpPr>
          <p:nvPr>
            <p:ph type="dt" sz="half" idx="10"/>
          </p:nvPr>
        </p:nvSpPr>
        <p:spPr/>
        <p:txBody>
          <a:bodyPr/>
          <a:lstStyle/>
          <a:p>
            <a:fld id="{D44B134C-26FC-48F2-B7DD-EC829F163CDB}" type="datetimeFigureOut">
              <a:rPr lang="en-ZA" smtClean="0"/>
              <a:t>2022/10/27</a:t>
            </a:fld>
            <a:endParaRPr lang="en-ZA"/>
          </a:p>
        </p:txBody>
      </p:sp>
      <p:sp>
        <p:nvSpPr>
          <p:cNvPr id="5" name="Footer Placeholder 4">
            <a:extLst>
              <a:ext uri="{FF2B5EF4-FFF2-40B4-BE49-F238E27FC236}">
                <a16:creationId xmlns:a16="http://schemas.microsoft.com/office/drawing/2014/main" id="{495B6DAA-4CE1-4BE7-AC49-4BC8E0BDB58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C9F3599-862A-49B0-8643-D10E657E925E}"/>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1451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ADFF-6DD4-471C-A4F3-3F13E6E0C29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55AEDDA-B2AB-4BC4-8004-C5B4E1167E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FD9C2B4-E5D4-420A-BE9A-B68C672CB84C}"/>
              </a:ext>
            </a:extLst>
          </p:cNvPr>
          <p:cNvSpPr>
            <a:spLocks noGrp="1"/>
          </p:cNvSpPr>
          <p:nvPr>
            <p:ph type="dt" sz="half" idx="10"/>
          </p:nvPr>
        </p:nvSpPr>
        <p:spPr/>
        <p:txBody>
          <a:bodyPr/>
          <a:lstStyle/>
          <a:p>
            <a:fld id="{D44B134C-26FC-48F2-B7DD-EC829F163CDB}" type="datetimeFigureOut">
              <a:rPr lang="en-ZA" smtClean="0"/>
              <a:t>2022/10/27</a:t>
            </a:fld>
            <a:endParaRPr lang="en-ZA"/>
          </a:p>
        </p:txBody>
      </p:sp>
      <p:sp>
        <p:nvSpPr>
          <p:cNvPr id="5" name="Footer Placeholder 4">
            <a:extLst>
              <a:ext uri="{FF2B5EF4-FFF2-40B4-BE49-F238E27FC236}">
                <a16:creationId xmlns:a16="http://schemas.microsoft.com/office/drawing/2014/main" id="{1F1AB8C6-23FD-4A86-A079-4429DA100A2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43EC114-F93A-4854-8833-FCDAADA544A7}"/>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158760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2F35-A5F9-4F26-8576-EF7506211D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F277AE9-7255-48A1-93A8-B33AC6F32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9B8E7A-08DC-4AD1-91A8-9B5F265CC37D}"/>
              </a:ext>
            </a:extLst>
          </p:cNvPr>
          <p:cNvSpPr>
            <a:spLocks noGrp="1"/>
          </p:cNvSpPr>
          <p:nvPr>
            <p:ph type="dt" sz="half" idx="10"/>
          </p:nvPr>
        </p:nvSpPr>
        <p:spPr/>
        <p:txBody>
          <a:bodyPr/>
          <a:lstStyle/>
          <a:p>
            <a:fld id="{D44B134C-26FC-48F2-B7DD-EC829F163CDB}" type="datetimeFigureOut">
              <a:rPr lang="en-ZA" smtClean="0"/>
              <a:t>2022/10/27</a:t>
            </a:fld>
            <a:endParaRPr lang="en-ZA"/>
          </a:p>
        </p:txBody>
      </p:sp>
      <p:sp>
        <p:nvSpPr>
          <p:cNvPr id="5" name="Footer Placeholder 4">
            <a:extLst>
              <a:ext uri="{FF2B5EF4-FFF2-40B4-BE49-F238E27FC236}">
                <a16:creationId xmlns:a16="http://schemas.microsoft.com/office/drawing/2014/main" id="{E5424C3A-F547-4C80-9545-0F4C8DC48FA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56D50B4-222A-4FBB-A227-5F7222D8641E}"/>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148160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579D-75CA-4EC5-BCBE-02A8FEB46BB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DA887E5-503F-418F-BFAB-FCC50C9655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D14E153-741E-4820-A82B-8E64BA1D42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BD81ED0-8A4C-4E95-BE70-9F4EA35CCA5B}"/>
              </a:ext>
            </a:extLst>
          </p:cNvPr>
          <p:cNvSpPr>
            <a:spLocks noGrp="1"/>
          </p:cNvSpPr>
          <p:nvPr>
            <p:ph type="dt" sz="half" idx="10"/>
          </p:nvPr>
        </p:nvSpPr>
        <p:spPr/>
        <p:txBody>
          <a:bodyPr/>
          <a:lstStyle/>
          <a:p>
            <a:fld id="{D44B134C-26FC-48F2-B7DD-EC829F163CDB}" type="datetimeFigureOut">
              <a:rPr lang="en-ZA" smtClean="0"/>
              <a:t>2022/10/27</a:t>
            </a:fld>
            <a:endParaRPr lang="en-ZA"/>
          </a:p>
        </p:txBody>
      </p:sp>
      <p:sp>
        <p:nvSpPr>
          <p:cNvPr id="6" name="Footer Placeholder 5">
            <a:extLst>
              <a:ext uri="{FF2B5EF4-FFF2-40B4-BE49-F238E27FC236}">
                <a16:creationId xmlns:a16="http://schemas.microsoft.com/office/drawing/2014/main" id="{EFF78039-F8C6-40A3-8379-E1EEE39830D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4ED4810-855C-4FF9-8F92-4FA7721BAA52}"/>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61608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0F16-926D-464B-A59C-45A1271E79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43BCFD7-D9A8-4F38-B35F-E71982CB9D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A99249-FC14-493B-AB85-381E7E8DB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324C77F-7C8A-4021-B50C-4514C7E5C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396038-CAF3-4394-A456-E39ABF674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C9B6C68-3E68-478D-9608-572D1F4160CF}"/>
              </a:ext>
            </a:extLst>
          </p:cNvPr>
          <p:cNvSpPr>
            <a:spLocks noGrp="1"/>
          </p:cNvSpPr>
          <p:nvPr>
            <p:ph type="dt" sz="half" idx="10"/>
          </p:nvPr>
        </p:nvSpPr>
        <p:spPr/>
        <p:txBody>
          <a:bodyPr/>
          <a:lstStyle/>
          <a:p>
            <a:fld id="{D44B134C-26FC-48F2-B7DD-EC829F163CDB}" type="datetimeFigureOut">
              <a:rPr lang="en-ZA" smtClean="0"/>
              <a:t>2022/10/27</a:t>
            </a:fld>
            <a:endParaRPr lang="en-ZA"/>
          </a:p>
        </p:txBody>
      </p:sp>
      <p:sp>
        <p:nvSpPr>
          <p:cNvPr id="8" name="Footer Placeholder 7">
            <a:extLst>
              <a:ext uri="{FF2B5EF4-FFF2-40B4-BE49-F238E27FC236}">
                <a16:creationId xmlns:a16="http://schemas.microsoft.com/office/drawing/2014/main" id="{F0515327-BA97-44F9-905F-20785BDC74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16FCDE31-255C-478D-B98F-E438A738273D}"/>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20446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9EDE-60B9-4EBE-BEA6-81FAC63D699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DD79E30-08FB-4DB3-BD0B-E3711C4F08DD}"/>
              </a:ext>
            </a:extLst>
          </p:cNvPr>
          <p:cNvSpPr>
            <a:spLocks noGrp="1"/>
          </p:cNvSpPr>
          <p:nvPr>
            <p:ph type="dt" sz="half" idx="10"/>
          </p:nvPr>
        </p:nvSpPr>
        <p:spPr/>
        <p:txBody>
          <a:bodyPr/>
          <a:lstStyle/>
          <a:p>
            <a:fld id="{D44B134C-26FC-48F2-B7DD-EC829F163CDB}" type="datetimeFigureOut">
              <a:rPr lang="en-ZA" smtClean="0"/>
              <a:t>2022/10/27</a:t>
            </a:fld>
            <a:endParaRPr lang="en-ZA"/>
          </a:p>
        </p:txBody>
      </p:sp>
      <p:sp>
        <p:nvSpPr>
          <p:cNvPr id="4" name="Footer Placeholder 3">
            <a:extLst>
              <a:ext uri="{FF2B5EF4-FFF2-40B4-BE49-F238E27FC236}">
                <a16:creationId xmlns:a16="http://schemas.microsoft.com/office/drawing/2014/main" id="{83733ADA-0670-4F65-9A51-C36A4B20A1D4}"/>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FD1A6CF-29C8-4501-88F1-D4FB10370F7E}"/>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89419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439581-D12E-4697-A370-AF17C96340FC}"/>
              </a:ext>
            </a:extLst>
          </p:cNvPr>
          <p:cNvSpPr>
            <a:spLocks noGrp="1"/>
          </p:cNvSpPr>
          <p:nvPr>
            <p:ph type="dt" sz="half" idx="10"/>
          </p:nvPr>
        </p:nvSpPr>
        <p:spPr/>
        <p:txBody>
          <a:bodyPr/>
          <a:lstStyle/>
          <a:p>
            <a:fld id="{D44B134C-26FC-48F2-B7DD-EC829F163CDB}" type="datetimeFigureOut">
              <a:rPr lang="en-ZA" smtClean="0"/>
              <a:t>2022/10/27</a:t>
            </a:fld>
            <a:endParaRPr lang="en-ZA"/>
          </a:p>
        </p:txBody>
      </p:sp>
      <p:sp>
        <p:nvSpPr>
          <p:cNvPr id="3" name="Footer Placeholder 2">
            <a:extLst>
              <a:ext uri="{FF2B5EF4-FFF2-40B4-BE49-F238E27FC236}">
                <a16:creationId xmlns:a16="http://schemas.microsoft.com/office/drawing/2014/main" id="{01554014-2312-46C4-8F81-89806A0CDE3A}"/>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1F718F18-4F8F-4A4B-A868-44C681DE0085}"/>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25396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36B9-76B5-4443-A502-6ACF6ABD2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9173A20-5449-467F-8DAF-A2E313B48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BA5F4F-72C7-4DBF-91CC-F5FFB42C4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A6A4D-1544-4883-ACD5-B345F91CE076}"/>
              </a:ext>
            </a:extLst>
          </p:cNvPr>
          <p:cNvSpPr>
            <a:spLocks noGrp="1"/>
          </p:cNvSpPr>
          <p:nvPr>
            <p:ph type="dt" sz="half" idx="10"/>
          </p:nvPr>
        </p:nvSpPr>
        <p:spPr/>
        <p:txBody>
          <a:bodyPr/>
          <a:lstStyle/>
          <a:p>
            <a:fld id="{D44B134C-26FC-48F2-B7DD-EC829F163CDB}" type="datetimeFigureOut">
              <a:rPr lang="en-ZA" smtClean="0"/>
              <a:t>2022/10/27</a:t>
            </a:fld>
            <a:endParaRPr lang="en-ZA"/>
          </a:p>
        </p:txBody>
      </p:sp>
      <p:sp>
        <p:nvSpPr>
          <p:cNvPr id="6" name="Footer Placeholder 5">
            <a:extLst>
              <a:ext uri="{FF2B5EF4-FFF2-40B4-BE49-F238E27FC236}">
                <a16:creationId xmlns:a16="http://schemas.microsoft.com/office/drawing/2014/main" id="{59F1C4D1-3E29-454D-8CB1-50D0E5E9EF6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8C40EE2-B9DC-423F-B8FB-C343E7B16601}"/>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00606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5465-FFBB-4FCB-96CC-16E0CFFA7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C7B823E-6AC9-47BF-A693-3FA660A12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2106DEDA-D34E-4CF7-A26E-9848316D6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3F411-F299-4E64-B83B-E132F4FCA34A}"/>
              </a:ext>
            </a:extLst>
          </p:cNvPr>
          <p:cNvSpPr>
            <a:spLocks noGrp="1"/>
          </p:cNvSpPr>
          <p:nvPr>
            <p:ph type="dt" sz="half" idx="10"/>
          </p:nvPr>
        </p:nvSpPr>
        <p:spPr/>
        <p:txBody>
          <a:bodyPr/>
          <a:lstStyle/>
          <a:p>
            <a:fld id="{D44B134C-26FC-48F2-B7DD-EC829F163CDB}" type="datetimeFigureOut">
              <a:rPr lang="en-ZA" smtClean="0"/>
              <a:t>2022/10/27</a:t>
            </a:fld>
            <a:endParaRPr lang="en-ZA"/>
          </a:p>
        </p:txBody>
      </p:sp>
      <p:sp>
        <p:nvSpPr>
          <p:cNvPr id="6" name="Footer Placeholder 5">
            <a:extLst>
              <a:ext uri="{FF2B5EF4-FFF2-40B4-BE49-F238E27FC236}">
                <a16:creationId xmlns:a16="http://schemas.microsoft.com/office/drawing/2014/main" id="{9C6BD795-A9B3-4AC5-8142-3BC39314360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33BCE8F-D316-4192-8A19-578DDC260404}"/>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406981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F0918A-6CA4-4437-BC58-3C0FBFB68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09D4C58-7AF8-4B5F-8C44-E383A4E52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6EA376E-D834-44F1-87A6-91DF2DECAA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B134C-26FC-48F2-B7DD-EC829F163CDB}" type="datetimeFigureOut">
              <a:rPr lang="en-ZA" smtClean="0"/>
              <a:t>2022/10/27</a:t>
            </a:fld>
            <a:endParaRPr lang="en-ZA"/>
          </a:p>
        </p:txBody>
      </p:sp>
      <p:sp>
        <p:nvSpPr>
          <p:cNvPr id="5" name="Footer Placeholder 4">
            <a:extLst>
              <a:ext uri="{FF2B5EF4-FFF2-40B4-BE49-F238E27FC236}">
                <a16:creationId xmlns:a16="http://schemas.microsoft.com/office/drawing/2014/main" id="{D050DEC2-E0EB-42DF-8A91-3D3358BB0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D6A21D4-81CF-4CFF-A02A-5DB24850A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54B23-C250-409E-A87C-4CF71A1F3484}" type="slidenum">
              <a:rPr lang="en-ZA" smtClean="0"/>
              <a:t>‹#›</a:t>
            </a:fld>
            <a:endParaRPr lang="en-ZA"/>
          </a:p>
        </p:txBody>
      </p:sp>
    </p:spTree>
    <p:extLst>
      <p:ext uri="{BB962C8B-B14F-4D97-AF65-F5344CB8AC3E}">
        <p14:creationId xmlns:p14="http://schemas.microsoft.com/office/powerpoint/2010/main" val="143312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Content Placeholder 18" descr="A picture containing text&#10;&#10;Description automatically generated">
            <a:extLst>
              <a:ext uri="{FF2B5EF4-FFF2-40B4-BE49-F238E27FC236}">
                <a16:creationId xmlns:a16="http://schemas.microsoft.com/office/drawing/2014/main" id="{475E2B5A-A474-4796-82BC-1A1D0DE1144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3452"/>
          <a:stretch/>
        </p:blipFill>
        <p:spPr>
          <a:xfrm>
            <a:off x="20" y="1282"/>
            <a:ext cx="12191980" cy="6856718"/>
          </a:xfrm>
          <a:prstGeom prst="rect">
            <a:avLst/>
          </a:prstGeom>
        </p:spPr>
      </p:pic>
      <p:pic>
        <p:nvPicPr>
          <p:cNvPr id="4" name="image2.jpg" descr="Teenactive-logo">
            <a:extLst>
              <a:ext uri="{FF2B5EF4-FFF2-40B4-BE49-F238E27FC236}">
                <a16:creationId xmlns:a16="http://schemas.microsoft.com/office/drawing/2014/main" id="{AEC9AE75-53CB-45A4-957D-E3CF6A02AA9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0400" y="0"/>
            <a:ext cx="1371600" cy="482600"/>
          </a:xfrm>
          <a:prstGeom prst="rect">
            <a:avLst/>
          </a:prstGeom>
          <a:noFill/>
        </p:spPr>
      </p:pic>
      <p:pic>
        <p:nvPicPr>
          <p:cNvPr id="2" name="Picture 2">
            <a:extLst>
              <a:ext uri="{FF2B5EF4-FFF2-40B4-BE49-F238E27FC236}">
                <a16:creationId xmlns:a16="http://schemas.microsoft.com/office/drawing/2014/main" id="{051E675E-DE57-4927-4C17-1F9FBF4E0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82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5A3965C1-6020-4F6C-98A4-34244EBC6807}"/>
              </a:ext>
            </a:extLst>
          </p:cNvPr>
          <p:cNvSpPr>
            <a:spLocks noGrp="1"/>
          </p:cNvSpPr>
          <p:nvPr>
            <p:ph type="subTitle" idx="1"/>
          </p:nvPr>
        </p:nvSpPr>
        <p:spPr/>
        <p:txBody>
          <a:bodyPr/>
          <a:lstStyle/>
          <a:p>
            <a:endParaRPr lang="en-ZA"/>
          </a:p>
        </p:txBody>
      </p:sp>
      <p:pic>
        <p:nvPicPr>
          <p:cNvPr id="5" name="Picture 4" descr="Text&#10;&#10;Description automatically generated">
            <a:extLst>
              <a:ext uri="{FF2B5EF4-FFF2-40B4-BE49-F238E27FC236}">
                <a16:creationId xmlns:a16="http://schemas.microsoft.com/office/drawing/2014/main" id="{C78DED97-D9B2-47F2-854E-81853821D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pic>
        <p:nvPicPr>
          <p:cNvPr id="4" name="Picture 2">
            <a:extLst>
              <a:ext uri="{FF2B5EF4-FFF2-40B4-BE49-F238E27FC236}">
                <a16:creationId xmlns:a16="http://schemas.microsoft.com/office/drawing/2014/main" id="{EDC04A72-0F82-9993-B432-DA3EEE628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84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a:xfrm>
            <a:off x="1524000" y="252248"/>
            <a:ext cx="9144000" cy="987480"/>
          </a:xfrm>
        </p:spPr>
        <p:txBody>
          <a:bodyPr/>
          <a:lstStyle/>
          <a:p>
            <a:r>
              <a:rPr lang="en-ZA" dirty="0"/>
              <a:t>Corruption impacts:</a:t>
            </a:r>
          </a:p>
        </p:txBody>
      </p:sp>
      <p:sp>
        <p:nvSpPr>
          <p:cNvPr id="4" name="Rectangle: Beveled 3">
            <a:extLst>
              <a:ext uri="{FF2B5EF4-FFF2-40B4-BE49-F238E27FC236}">
                <a16:creationId xmlns:a16="http://schemas.microsoft.com/office/drawing/2014/main" id="{B92B6AC0-A0DE-45FB-A698-49BDEC944429}"/>
              </a:ext>
            </a:extLst>
          </p:cNvPr>
          <p:cNvSpPr/>
          <p:nvPr/>
        </p:nvSpPr>
        <p:spPr>
          <a:xfrm>
            <a:off x="472965" y="1481959"/>
            <a:ext cx="3216165" cy="236482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solidFill>
                  <a:schemeClr val="bg1"/>
                </a:solidFill>
              </a:rPr>
              <a:t>Individuals</a:t>
            </a:r>
          </a:p>
        </p:txBody>
      </p:sp>
      <p:sp>
        <p:nvSpPr>
          <p:cNvPr id="5" name="Rectangle: Beveled 4">
            <a:extLst>
              <a:ext uri="{FF2B5EF4-FFF2-40B4-BE49-F238E27FC236}">
                <a16:creationId xmlns:a16="http://schemas.microsoft.com/office/drawing/2014/main" id="{BAFDF902-AD44-4E99-8408-443D090DA8EF}"/>
              </a:ext>
            </a:extLst>
          </p:cNvPr>
          <p:cNvSpPr/>
          <p:nvPr/>
        </p:nvSpPr>
        <p:spPr>
          <a:xfrm>
            <a:off x="4125310" y="1539766"/>
            <a:ext cx="3216165" cy="236482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solidFill>
                  <a:schemeClr val="bg1"/>
                </a:solidFill>
              </a:rPr>
              <a:t>Companies</a:t>
            </a:r>
          </a:p>
        </p:txBody>
      </p:sp>
      <p:sp>
        <p:nvSpPr>
          <p:cNvPr id="6" name="Rectangle: Beveled 5">
            <a:extLst>
              <a:ext uri="{FF2B5EF4-FFF2-40B4-BE49-F238E27FC236}">
                <a16:creationId xmlns:a16="http://schemas.microsoft.com/office/drawing/2014/main" id="{740B42D1-FB77-4533-88F0-C0D4382FD1F2}"/>
              </a:ext>
            </a:extLst>
          </p:cNvPr>
          <p:cNvSpPr/>
          <p:nvPr/>
        </p:nvSpPr>
        <p:spPr>
          <a:xfrm>
            <a:off x="8061434" y="1539766"/>
            <a:ext cx="3216165" cy="236482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solidFill>
                  <a:schemeClr val="bg1"/>
                </a:solidFill>
              </a:rPr>
              <a:t>Communities</a:t>
            </a:r>
          </a:p>
        </p:txBody>
      </p:sp>
      <p:sp>
        <p:nvSpPr>
          <p:cNvPr id="7" name="Rectangle: Beveled 6">
            <a:extLst>
              <a:ext uri="{FF2B5EF4-FFF2-40B4-BE49-F238E27FC236}">
                <a16:creationId xmlns:a16="http://schemas.microsoft.com/office/drawing/2014/main" id="{C9EA3C2D-AAE5-4589-8B84-6F090F629785}"/>
              </a:ext>
            </a:extLst>
          </p:cNvPr>
          <p:cNvSpPr/>
          <p:nvPr/>
        </p:nvSpPr>
        <p:spPr>
          <a:xfrm>
            <a:off x="4125309" y="4204631"/>
            <a:ext cx="3216165" cy="134532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solidFill>
                  <a:schemeClr val="bg1"/>
                </a:solidFill>
              </a:rPr>
              <a:t>Country</a:t>
            </a:r>
          </a:p>
        </p:txBody>
      </p:sp>
      <p:pic>
        <p:nvPicPr>
          <p:cNvPr id="3" name="Picture 2">
            <a:extLst>
              <a:ext uri="{FF2B5EF4-FFF2-40B4-BE49-F238E27FC236}">
                <a16:creationId xmlns:a16="http://schemas.microsoft.com/office/drawing/2014/main" id="{36F5A988-17DC-C642-A62E-5E6B92946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14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5A3965C1-6020-4F6C-98A4-34244EBC6807}"/>
              </a:ext>
            </a:extLst>
          </p:cNvPr>
          <p:cNvSpPr>
            <a:spLocks noGrp="1"/>
          </p:cNvSpPr>
          <p:nvPr>
            <p:ph type="subTitle" idx="1"/>
          </p:nvPr>
        </p:nvSpPr>
        <p:spPr/>
        <p:txBody>
          <a:bodyPr/>
          <a:lstStyle/>
          <a:p>
            <a:endParaRPr lang="en-ZA"/>
          </a:p>
        </p:txBody>
      </p:sp>
      <p:pic>
        <p:nvPicPr>
          <p:cNvPr id="1026" name="Picture 2">
            <a:extLst>
              <a:ext uri="{FF2B5EF4-FFF2-40B4-BE49-F238E27FC236}">
                <a16:creationId xmlns:a16="http://schemas.microsoft.com/office/drawing/2014/main" id="{94065A6A-E8F3-407B-868C-2DD603E76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8CD2896-B99C-13AC-2912-2D02B4A5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37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5A3965C1-6020-4F6C-98A4-34244EBC6807}"/>
              </a:ext>
            </a:extLst>
          </p:cNvPr>
          <p:cNvSpPr>
            <a:spLocks noGrp="1"/>
          </p:cNvSpPr>
          <p:nvPr>
            <p:ph type="subTitle" idx="1"/>
          </p:nvPr>
        </p:nvSpPr>
        <p:spPr/>
        <p:txBody>
          <a:bodyPr/>
          <a:lstStyle/>
          <a:p>
            <a:endParaRPr lang="en-ZA"/>
          </a:p>
        </p:txBody>
      </p:sp>
      <p:pic>
        <p:nvPicPr>
          <p:cNvPr id="2050" name="Picture 2">
            <a:extLst>
              <a:ext uri="{FF2B5EF4-FFF2-40B4-BE49-F238E27FC236}">
                <a16:creationId xmlns:a16="http://schemas.microsoft.com/office/drawing/2014/main" id="{26E6A05C-7A23-4341-9F9A-D7F4E2FED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00FCF87-05E5-4D6C-10C1-E6F6A42761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20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5A3965C1-6020-4F6C-98A4-34244EBC6807}"/>
              </a:ext>
            </a:extLst>
          </p:cNvPr>
          <p:cNvSpPr>
            <a:spLocks noGrp="1"/>
          </p:cNvSpPr>
          <p:nvPr>
            <p:ph type="subTitle" idx="1"/>
          </p:nvPr>
        </p:nvSpPr>
        <p:spPr/>
        <p:txBody>
          <a:bodyPr/>
          <a:lstStyle/>
          <a:p>
            <a:endParaRPr lang="en-ZA"/>
          </a:p>
        </p:txBody>
      </p:sp>
      <p:pic>
        <p:nvPicPr>
          <p:cNvPr id="4" name="Picture 3">
            <a:extLst>
              <a:ext uri="{FF2B5EF4-FFF2-40B4-BE49-F238E27FC236}">
                <a16:creationId xmlns:a16="http://schemas.microsoft.com/office/drawing/2014/main" id="{B9D1D3C9-B664-4806-A9C2-15BB187A0742}"/>
              </a:ext>
            </a:extLst>
          </p:cNvPr>
          <p:cNvPicPr>
            <a:picLocks noChangeAspect="1"/>
          </p:cNvPicPr>
          <p:nvPr/>
        </p:nvPicPr>
        <p:blipFill>
          <a:blip r:embed="rId4"/>
          <a:stretch>
            <a:fillRect/>
          </a:stretch>
        </p:blipFill>
        <p:spPr>
          <a:xfrm>
            <a:off x="1" y="0"/>
            <a:ext cx="12192000" cy="6858000"/>
          </a:xfrm>
          <a:prstGeom prst="rect">
            <a:avLst/>
          </a:prstGeom>
        </p:spPr>
      </p:pic>
      <p:pic>
        <p:nvPicPr>
          <p:cNvPr id="6" name="Picture 2">
            <a:extLst>
              <a:ext uri="{FF2B5EF4-FFF2-40B4-BE49-F238E27FC236}">
                <a16:creationId xmlns:a16="http://schemas.microsoft.com/office/drawing/2014/main" id="{E4BB56D4-0333-777B-A580-3184F02BB2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8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727E-0671-4307-9C78-A0A21CEDD441}"/>
              </a:ext>
            </a:extLst>
          </p:cNvPr>
          <p:cNvSpPr>
            <a:spLocks noGrp="1"/>
          </p:cNvSpPr>
          <p:nvPr>
            <p:ph type="title"/>
          </p:nvPr>
        </p:nvSpPr>
        <p:spPr>
          <a:xfrm>
            <a:off x="4910078" y="282381"/>
            <a:ext cx="3791416" cy="2266563"/>
          </a:xfrm>
          <a:solidFill>
            <a:schemeClr val="accent2">
              <a:lumMod val="60000"/>
              <a:lumOff val="40000"/>
            </a:schemeClr>
          </a:solidFill>
        </p:spPr>
        <p:txBody>
          <a:bodyPr/>
          <a:lstStyle/>
          <a:p>
            <a:pPr algn="ctr"/>
            <a:r>
              <a:rPr lang="en-ZA" dirty="0"/>
              <a:t>Corruption in South Africa</a:t>
            </a:r>
          </a:p>
        </p:txBody>
      </p:sp>
      <p:pic>
        <p:nvPicPr>
          <p:cNvPr id="3076" name="Picture 4" descr="Corruption infographics set Free Vector">
            <a:extLst>
              <a:ext uri="{FF2B5EF4-FFF2-40B4-BE49-F238E27FC236}">
                <a16:creationId xmlns:a16="http://schemas.microsoft.com/office/drawing/2014/main" id="{EB30E4F3-FF68-47DA-B44B-40A963EC3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19" y="282381"/>
            <a:ext cx="4195490" cy="62932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5 steps to prevent corruption in your municipality - Guide To Corruption-Free  Local Government UNDP">
            <a:extLst>
              <a:ext uri="{FF2B5EF4-FFF2-40B4-BE49-F238E27FC236}">
                <a16:creationId xmlns:a16="http://schemas.microsoft.com/office/drawing/2014/main" id="{51EF1EF4-2B3B-4AEF-8283-C93BA5519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0890" y="141191"/>
            <a:ext cx="2832691" cy="6575618"/>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F980C5B5-BE42-4861-90D7-1E9AD9ABED94}"/>
              </a:ext>
            </a:extLst>
          </p:cNvPr>
          <p:cNvSpPr/>
          <p:nvPr/>
        </p:nvSpPr>
        <p:spPr>
          <a:xfrm rot="18925275">
            <a:off x="4403282" y="3345364"/>
            <a:ext cx="2230244" cy="140505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a:t>The Problem…</a:t>
            </a:r>
          </a:p>
        </p:txBody>
      </p:sp>
      <p:sp>
        <p:nvSpPr>
          <p:cNvPr id="7" name="Arrow: Right 6">
            <a:extLst>
              <a:ext uri="{FF2B5EF4-FFF2-40B4-BE49-F238E27FC236}">
                <a16:creationId xmlns:a16="http://schemas.microsoft.com/office/drawing/2014/main" id="{959A2415-D35E-4725-97FC-25B739FAA871}"/>
              </a:ext>
            </a:extLst>
          </p:cNvPr>
          <p:cNvSpPr/>
          <p:nvPr/>
        </p:nvSpPr>
        <p:spPr>
          <a:xfrm rot="14339590">
            <a:off x="6649485" y="3454149"/>
            <a:ext cx="2230244" cy="140505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a:t>The Solution…</a:t>
            </a:r>
          </a:p>
        </p:txBody>
      </p:sp>
      <p:pic>
        <p:nvPicPr>
          <p:cNvPr id="8" name="image2.jpg" descr="Teenactive-logo">
            <a:extLst>
              <a:ext uri="{FF2B5EF4-FFF2-40B4-BE49-F238E27FC236}">
                <a16:creationId xmlns:a16="http://schemas.microsoft.com/office/drawing/2014/main" id="{46206870-A2C7-4F9D-A180-3C48EBCB78F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71600" cy="482600"/>
          </a:xfrm>
          <a:prstGeom prst="rect">
            <a:avLst/>
          </a:prstGeom>
          <a:noFill/>
        </p:spPr>
      </p:pic>
    </p:spTree>
    <p:extLst>
      <p:ext uri="{BB962C8B-B14F-4D97-AF65-F5344CB8AC3E}">
        <p14:creationId xmlns:p14="http://schemas.microsoft.com/office/powerpoint/2010/main" val="316056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FF5F5-63F9-471A-8D35-BAB3124BD32F}"/>
              </a:ext>
            </a:extLst>
          </p:cNvPr>
          <p:cNvSpPr>
            <a:spLocks noGrp="1"/>
          </p:cNvSpPr>
          <p:nvPr>
            <p:ph idx="1"/>
          </p:nvPr>
        </p:nvSpPr>
        <p:spPr>
          <a:xfrm>
            <a:off x="7424928" y="1499917"/>
            <a:ext cx="4331208" cy="4677046"/>
          </a:xfrm>
        </p:spPr>
        <p:txBody>
          <a:bodyPr>
            <a:normAutofit/>
          </a:bodyPr>
          <a:lstStyle/>
          <a:p>
            <a:pPr marL="0" indent="0">
              <a:buNone/>
            </a:pPr>
            <a:r>
              <a:rPr lang="en-GB" dirty="0"/>
              <a:t>* Why do you think teenagers avoid reporting corruption when they see it amongst their peers - like selling drugs?</a:t>
            </a:r>
            <a:br>
              <a:rPr lang="en-GB" dirty="0"/>
            </a:br>
            <a:endParaRPr lang="en-GB" dirty="0"/>
          </a:p>
          <a:p>
            <a:pPr marL="0" indent="0">
              <a:buNone/>
            </a:pPr>
            <a:r>
              <a:rPr lang="en-GB" dirty="0"/>
              <a:t>* How could you become a leader / activist who says NO to corruption amongst his / her peers and people in the local community?</a:t>
            </a:r>
          </a:p>
        </p:txBody>
      </p:sp>
      <p:pic>
        <p:nvPicPr>
          <p:cNvPr id="2050" name="Picture 2" descr="End of year reflections — Catalyst 14 - Coaching and Mindfulness in London">
            <a:extLst>
              <a:ext uri="{FF2B5EF4-FFF2-40B4-BE49-F238E27FC236}">
                <a16:creationId xmlns:a16="http://schemas.microsoft.com/office/drawing/2014/main" id="{B5944D7A-9247-4B37-A550-C6E67A911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99917"/>
            <a:ext cx="7022592" cy="4677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9EE05CAD-90A8-8492-3649-0290FE8A3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680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1220</Words>
  <Application>Microsoft Office PowerPoint</Application>
  <PresentationFormat>Widescreen</PresentationFormat>
  <Paragraphs>105</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vt:lpstr>
      <vt:lpstr>Calibri</vt:lpstr>
      <vt:lpstr>Calibri Light</vt:lpstr>
      <vt:lpstr>Roboto</vt:lpstr>
      <vt:lpstr>Symbol</vt:lpstr>
      <vt:lpstr>Times New Roman</vt:lpstr>
      <vt:lpstr>Office Theme</vt:lpstr>
      <vt:lpstr>PowerPoint Presentation</vt:lpstr>
      <vt:lpstr>PowerPoint Presentation</vt:lpstr>
      <vt:lpstr>Corruption impacts:</vt:lpstr>
      <vt:lpstr>PowerPoint Presentation</vt:lpstr>
      <vt:lpstr>PowerPoint Presentation</vt:lpstr>
      <vt:lpstr>PowerPoint Presentation</vt:lpstr>
      <vt:lpstr>Corruption in South Africa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52</cp:revision>
  <dcterms:created xsi:type="dcterms:W3CDTF">2021-02-27T11:19:06Z</dcterms:created>
  <dcterms:modified xsi:type="dcterms:W3CDTF">2022-10-27T03:25:25Z</dcterms:modified>
</cp:coreProperties>
</file>