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72" r:id="rId2"/>
    <p:sldId id="264" r:id="rId3"/>
    <p:sldId id="265" r:id="rId4"/>
    <p:sldId id="266" r:id="rId5"/>
    <p:sldId id="284" r:id="rId6"/>
    <p:sldId id="285" r:id="rId7"/>
    <p:sldId id="286" r:id="rId8"/>
    <p:sldId id="28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9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5" autoAdjust="0"/>
    <p:restoredTop sz="74868" autoAdjust="0"/>
  </p:normalViewPr>
  <p:slideViewPr>
    <p:cSldViewPr snapToGrid="0">
      <p:cViewPr varScale="1">
        <p:scale>
          <a:sx n="85" d="100"/>
          <a:sy n="85" d="100"/>
        </p:scale>
        <p:origin x="1590" y="11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10/27/2022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10/27/2022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1-2 </a:t>
            </a:r>
            <a:r>
              <a:rPr lang="en-ZA" dirty="0" err="1"/>
              <a:t>Inleiding</a:t>
            </a:r>
            <a:r>
              <a:rPr lang="en-ZA" baseline="0" dirty="0"/>
              <a:t> </a:t>
            </a:r>
            <a:r>
              <a:rPr lang="en-ZA" dirty="0"/>
              <a:t>– 5 min</a:t>
            </a:r>
          </a:p>
          <a:p>
            <a:endParaRPr lang="en-ZA" dirty="0"/>
          </a:p>
          <a:p>
            <a:r>
              <a:rPr lang="af-ZA" dirty="0"/>
              <a:t>Welkom terug by die klas. Ons het verlede week die veranderinge wat plaasvind in jou lewe ná skool,</a:t>
            </a:r>
            <a:r>
              <a:rPr lang="af-ZA" baseline="0" dirty="0"/>
              <a:t> </a:t>
            </a:r>
            <a:r>
              <a:rPr lang="af-ZA" dirty="0"/>
              <a:t>wat vriendskappe betref, aangeraak. Vandag gaan ons kyk na 'n paar verdere veranderinge wat</a:t>
            </a:r>
            <a:r>
              <a:rPr lang="af-ZA" baseline="0" dirty="0"/>
              <a:t> jy kan</a:t>
            </a:r>
            <a:r>
              <a:rPr lang="af-ZA" dirty="0"/>
              <a:t> verwag.</a:t>
            </a:r>
          </a:p>
          <a:p>
            <a:endParaRPr lang="af-ZA" dirty="0"/>
          </a:p>
          <a:p>
            <a:r>
              <a:rPr lang="af-ZA" dirty="0"/>
              <a:t>Kom</a:t>
            </a:r>
            <a:r>
              <a:rPr lang="af-ZA" baseline="0" dirty="0"/>
              <a:t> ons begin!</a:t>
            </a:r>
            <a:endParaRPr lang="en-ZA" dirty="0"/>
          </a:p>
          <a:p>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1</a:t>
            </a:fld>
            <a:endParaRPr lang="en-ZA"/>
          </a:p>
        </p:txBody>
      </p:sp>
    </p:spTree>
    <p:extLst>
      <p:ext uri="{BB962C8B-B14F-4D97-AF65-F5344CB8AC3E}">
        <p14:creationId xmlns:p14="http://schemas.microsoft.com/office/powerpoint/2010/main" val="353057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2 -</a:t>
            </a:r>
            <a:r>
              <a:rPr lang="en-ZA" baseline="0" dirty="0"/>
              <a:t> </a:t>
            </a:r>
            <a:r>
              <a:rPr lang="en-ZA" dirty="0"/>
              <a:t>8 min</a:t>
            </a:r>
          </a:p>
          <a:p>
            <a:endParaRPr lang="en-ZA" dirty="0"/>
          </a:p>
          <a:p>
            <a:r>
              <a:rPr lang="af-ZA" dirty="0"/>
              <a:t>Kom ons begin deur bloot 'n paar opsies te gee van hoe ons toekoms kan lyk. Moenie bang wees om groot te droom nie, al kan jy nie sien hoe daardie drome nou waar kan word nie. Voltooi die breinkaart in </a:t>
            </a:r>
            <a:r>
              <a:rPr lang="af-ZA" b="1" i="1" u="sng" dirty="0"/>
              <a:t>Les 4</a:t>
            </a:r>
            <a:r>
              <a:rPr lang="af-ZA" b="1" i="1" u="sng" baseline="0" dirty="0"/>
              <a:t> – Werkkaart </a:t>
            </a:r>
            <a:r>
              <a:rPr lang="af-ZA" b="1" i="1" u="sng" dirty="0"/>
              <a:t>Aktiwiteit 1</a:t>
            </a:r>
            <a:r>
              <a:rPr lang="af-ZA" dirty="0"/>
              <a:t>. Laat 5min toe. </a:t>
            </a:r>
          </a:p>
          <a:p>
            <a:endParaRPr lang="af-ZA" dirty="0"/>
          </a:p>
          <a:p>
            <a:r>
              <a:rPr lang="af-ZA" dirty="0"/>
              <a:t>Hoe voel jy wanneer jy na hierdie breinkaart kyk?</a:t>
            </a:r>
            <a:r>
              <a:rPr lang="af-ZA" baseline="0" dirty="0"/>
              <a:t> </a:t>
            </a:r>
            <a:r>
              <a:rPr lang="af-ZA" dirty="0"/>
              <a:t>Voel jy opgewonde? Bang? Hoe voel jy oor verandering? Sê in EEN sin vir die persoon langs jou hoe jy oor die toekoms voel.</a:t>
            </a:r>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2</a:t>
            </a:fld>
            <a:endParaRPr lang="en-ZA"/>
          </a:p>
        </p:txBody>
      </p:sp>
    </p:spTree>
    <p:extLst>
      <p:ext uri="{BB962C8B-B14F-4D97-AF65-F5344CB8AC3E}">
        <p14:creationId xmlns:p14="http://schemas.microsoft.com/office/powerpoint/2010/main" val="184722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3</a:t>
            </a:r>
            <a:r>
              <a:rPr lang="en-ZA" baseline="0" dirty="0"/>
              <a:t> - </a:t>
            </a:r>
            <a:r>
              <a:rPr lang="en-ZA" dirty="0"/>
              <a:t>8 min</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af-ZA" dirty="0"/>
              <a:t>Sommige mense hou van verandering en ander haat dit, maar verandering is deel van die lewe en ons moet leer om aan te pas sodat ons as individue deur hierdie oorgangsperiodes kan groei. Oorgang is die term wat verwys na die beweging van skool na 'n ander bestemming; bv. universiteit of die werksplek. Verandering kan ook as gevolg van gebeure of omstandighede in jou lewe wees. Byvoorbeeld, baie gesinne is ekonomies deur COVID-19 geraak en dit sal hul planne vir die toekoms beïnvloed.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af-ZA"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af-ZA" dirty="0"/>
              <a:t>Deel TWEE maniere waarop COVID-19 jou drome en doelwitte vir die toekoms beïnvloed het.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af-ZA" dirty="0"/>
          </a:p>
          <a:p>
            <a:pPr marL="0" marR="0" lvl="0" indent="0" algn="l" defTabSz="914400" rtl="0" eaLnBrk="1" fontAlgn="auto" latinLnBrk="0" hangingPunct="1">
              <a:lnSpc>
                <a:spcPct val="100000"/>
              </a:lnSpc>
              <a:spcBef>
                <a:spcPts val="0"/>
              </a:spcBef>
              <a:spcAft>
                <a:spcPts val="0"/>
              </a:spcAft>
              <a:buClrTx/>
              <a:buSzTx/>
              <a:buFontTx/>
              <a:buNone/>
              <a:tabLst/>
              <a:defRPr/>
            </a:pPr>
            <a:r>
              <a:rPr lang="af-ZA" dirty="0"/>
              <a:t>Dit kan 'n sosiale impak insluit, bv. die verlies van 'n familielid, ekonomiese impak - ouers wat werk verloor en jou familie onder meer finansiële druk plaas en nou moet 'n leerder moontlik addisionele werk kry om sy/haar gesin te help onderhou.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af-ZA" dirty="0"/>
          </a:p>
          <a:p>
            <a:pPr marL="228600" marR="0" lvl="0" indent="-228600" algn="l" defTabSz="914400" rtl="0" eaLnBrk="1" fontAlgn="auto" latinLnBrk="0" hangingPunct="1">
              <a:lnSpc>
                <a:spcPct val="100000"/>
              </a:lnSpc>
              <a:spcBef>
                <a:spcPts val="0"/>
              </a:spcBef>
              <a:spcAft>
                <a:spcPts val="0"/>
              </a:spcAft>
              <a:buClrTx/>
              <a:buSzTx/>
              <a:buFontTx/>
              <a:buAutoNum type="arabicParenR" startAt="2"/>
              <a:tabLst/>
              <a:defRPr/>
            </a:pPr>
            <a:r>
              <a:rPr lang="af-ZA" dirty="0"/>
              <a:t>Hoe, dink jy, sal die lewe volgende jaar anders wees as jou ervaring van skool? Bespreek VYF verskille in groepe van VIER en gee terugvoer aan die klas. Hier is 'n paar ander moontlikhede: </a:t>
            </a:r>
          </a:p>
          <a:p>
            <a:pPr marL="228600" marR="0" lvl="0" indent="-228600" algn="l" defTabSz="914400" rtl="0" eaLnBrk="1" fontAlgn="auto" latinLnBrk="0" hangingPunct="1">
              <a:lnSpc>
                <a:spcPct val="100000"/>
              </a:lnSpc>
              <a:spcBef>
                <a:spcPts val="0"/>
              </a:spcBef>
              <a:spcAft>
                <a:spcPts val="0"/>
              </a:spcAft>
              <a:buClrTx/>
              <a:buSzTx/>
              <a:buFontTx/>
              <a:buAutoNum type="arabicParenR" startAt="2"/>
              <a:tabLst/>
              <a:defRPr/>
            </a:pPr>
            <a:endParaRPr lang="af-ZA" dirty="0"/>
          </a:p>
          <a:p>
            <a:pPr marL="0" marR="0" lvl="0" indent="0" algn="l" defTabSz="914400" rtl="0" eaLnBrk="1" fontAlgn="auto" latinLnBrk="0" hangingPunct="1">
              <a:lnSpc>
                <a:spcPct val="100000"/>
              </a:lnSpc>
              <a:spcBef>
                <a:spcPts val="0"/>
              </a:spcBef>
              <a:spcAft>
                <a:spcPts val="0"/>
              </a:spcAft>
              <a:buClrTx/>
              <a:buSzTx/>
              <a:buFontTx/>
              <a:buNone/>
              <a:tabLst/>
              <a:defRPr/>
            </a:pPr>
            <a:r>
              <a:rPr lang="af-ZA" dirty="0"/>
              <a:t>Skool - onderwysers volg</a:t>
            </a:r>
            <a:r>
              <a:rPr lang="af-ZA" baseline="0" dirty="0"/>
              <a:t> op</a:t>
            </a:r>
            <a:r>
              <a:rPr lang="af-ZA" dirty="0"/>
              <a:t> wanneer jy skool mis, maar op universiteit volg niemand op as jy lesings mis nie; werksomgewing – jy sal 'n mediese sertifikaat nodig hê of geld byderhand</a:t>
            </a:r>
            <a:r>
              <a:rPr lang="af-ZA" baseline="0" dirty="0"/>
              <a:t> moet hê</a:t>
            </a:r>
            <a:r>
              <a:rPr lang="af-Z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af-ZA" dirty="0"/>
              <a:t>Skool - daar ord</a:t>
            </a:r>
            <a:r>
              <a:rPr lang="af-ZA" baseline="0" dirty="0"/>
              <a:t> van jou verwag om </a:t>
            </a:r>
            <a:r>
              <a:rPr lang="af-ZA" dirty="0"/>
              <a:t>'n unieform te dra; universiteit- jy kan dra wat jy wil; werk- volg 'n kleredragkode vir die werksomgewing </a:t>
            </a:r>
          </a:p>
          <a:p>
            <a:pPr marL="0" marR="0" lvl="0" indent="0" algn="l" defTabSz="914400" rtl="0" eaLnBrk="1" fontAlgn="auto" latinLnBrk="0" hangingPunct="1">
              <a:lnSpc>
                <a:spcPct val="100000"/>
              </a:lnSpc>
              <a:spcBef>
                <a:spcPts val="0"/>
              </a:spcBef>
              <a:spcAft>
                <a:spcPts val="0"/>
              </a:spcAft>
              <a:buClrTx/>
              <a:buSzTx/>
              <a:buFontTx/>
              <a:buNone/>
              <a:tabLst/>
              <a:defRPr/>
            </a:pPr>
            <a:r>
              <a:rPr lang="af-ZA" dirty="0"/>
              <a:t>Skool</a:t>
            </a:r>
            <a:r>
              <a:rPr lang="af-ZA" baseline="0" dirty="0"/>
              <a:t> – jou familie voorsien gewoonlik kos</a:t>
            </a:r>
            <a:r>
              <a:rPr lang="af-ZA" dirty="0"/>
              <a:t>, klere en wasgoed;</a:t>
            </a:r>
            <a:r>
              <a:rPr lang="af-ZA" baseline="0" dirty="0"/>
              <a:t> u</a:t>
            </a:r>
            <a:r>
              <a:rPr lang="af-ZA" dirty="0"/>
              <a:t>niversiteit en werk – jyvoorsien</a:t>
            </a:r>
            <a:r>
              <a:rPr lang="af-ZA" baseline="0" dirty="0"/>
              <a:t> hierdie noodsaaklikhede.</a:t>
            </a: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3</a:t>
            </a:fld>
            <a:endParaRPr lang="en-ZA"/>
          </a:p>
        </p:txBody>
      </p:sp>
    </p:spTree>
    <p:extLst>
      <p:ext uri="{BB962C8B-B14F-4D97-AF65-F5344CB8AC3E}">
        <p14:creationId xmlns:p14="http://schemas.microsoft.com/office/powerpoint/2010/main" val="364717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4-5</a:t>
            </a:r>
            <a:r>
              <a:rPr lang="en-ZA" baseline="0" dirty="0"/>
              <a:t> -</a:t>
            </a:r>
            <a:r>
              <a:rPr lang="en-ZA" dirty="0"/>
              <a:t> 12 min</a:t>
            </a:r>
          </a:p>
          <a:p>
            <a:endParaRPr lang="en-ZA" dirty="0"/>
          </a:p>
          <a:p>
            <a:r>
              <a:rPr lang="af-ZA" dirty="0"/>
              <a:t>Verandering kan positief en negatief wees...</a:t>
            </a:r>
            <a:r>
              <a:rPr lang="nl-NL" dirty="0"/>
              <a:t> Dit kan jou laat stres, maar ook opgewonde laat voel oor die veranderinge wat kom. Dit is belangrik dat jy jouself ken om te weet hoe jy op verandering reageer om beter voor te berei vir die veranderinge wat voorlê.</a:t>
            </a:r>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ZA" smtClean="0"/>
              <a:t>4</a:t>
            </a:fld>
            <a:endParaRPr lang="en-ZA"/>
          </a:p>
        </p:txBody>
      </p:sp>
    </p:spTree>
    <p:extLst>
      <p:ext uri="{BB962C8B-B14F-4D97-AF65-F5344CB8AC3E}">
        <p14:creationId xmlns:p14="http://schemas.microsoft.com/office/powerpoint/2010/main" val="250505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5</a:t>
            </a:r>
          </a:p>
          <a:p>
            <a:endParaRPr lang="en-ZA" dirty="0"/>
          </a:p>
          <a:p>
            <a:r>
              <a:rPr lang="nl-NL" sz="1200" dirty="0">
                <a:solidFill>
                  <a:schemeClr val="bg1"/>
                </a:solidFill>
              </a:rPr>
              <a:t>Skryf 'n brief aan jouself wat jy van plan is om oor TWEE jaar oop te maak. Gebruik die templaat in </a:t>
            </a:r>
            <a:r>
              <a:rPr lang="nl-NL" sz="1200" b="1" i="1" u="sng" dirty="0">
                <a:solidFill>
                  <a:schemeClr val="bg1"/>
                </a:solidFill>
              </a:rPr>
              <a:t>Les 4 – Werkkaart</a:t>
            </a:r>
            <a:r>
              <a:rPr lang="nl-NL" sz="1200" b="1" i="1" u="sng" baseline="0" dirty="0">
                <a:solidFill>
                  <a:schemeClr val="bg1"/>
                </a:solidFill>
              </a:rPr>
              <a:t> Aktiwiteit 2</a:t>
            </a:r>
            <a:r>
              <a:rPr lang="nl-NL" sz="1200" b="1" i="1" u="sng" dirty="0">
                <a:solidFill>
                  <a:schemeClr val="bg1"/>
                </a:solidFill>
              </a:rPr>
              <a:t>. </a:t>
            </a:r>
          </a:p>
          <a:p>
            <a:endParaRPr lang="nl-NL" sz="1200" dirty="0">
              <a:solidFill>
                <a:schemeClr val="bg1"/>
              </a:solidFill>
            </a:endParaRPr>
          </a:p>
          <a:p>
            <a:r>
              <a:rPr lang="nl-NL" sz="1200" dirty="0">
                <a:solidFill>
                  <a:schemeClr val="bg1"/>
                </a:solidFill>
              </a:rPr>
              <a:t>Sluit in hierdie brief wat jy hoop om binne die volgende twee jaar te bereik; sowel as sekere doelwitte wat jy het vir jou fisiese, sosiale, emosionele en geestelike welstand. Sluit verder in jou brief hoe jy gaan voorberei vir die veranderinge wat voorlê. Hou jou brief positief.</a:t>
            </a:r>
            <a:endParaRPr lang="en-ZA" sz="1200" dirty="0">
              <a:solidFill>
                <a:schemeClr val="bg1"/>
              </a:solidFill>
            </a:endParaRPr>
          </a:p>
          <a:p>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5</a:t>
            </a:fld>
            <a:endParaRPr lang="en-ZA"/>
          </a:p>
        </p:txBody>
      </p:sp>
    </p:spTree>
    <p:extLst>
      <p:ext uri="{BB962C8B-B14F-4D97-AF65-F5344CB8AC3E}">
        <p14:creationId xmlns:p14="http://schemas.microsoft.com/office/powerpoint/2010/main" val="3569820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6-7: 10 min</a:t>
            </a:r>
          </a:p>
          <a:p>
            <a:endParaRPr lang="en-ZA" dirty="0"/>
          </a:p>
          <a:p>
            <a:r>
              <a:rPr lang="nl-NL" sz="1200" b="0" i="0" kern="1200" dirty="0">
                <a:solidFill>
                  <a:schemeClr val="tx1"/>
                </a:solidFill>
                <a:effectLst/>
                <a:latin typeface="+mn-lt"/>
                <a:ea typeface="+mn-ea"/>
                <a:cs typeface="+mn-cs"/>
              </a:rPr>
              <a:t>Daar is</a:t>
            </a:r>
            <a:r>
              <a:rPr lang="nl-NL" sz="1200" b="0" i="0" kern="1200" baseline="0" dirty="0">
                <a:solidFill>
                  <a:schemeClr val="tx1"/>
                </a:solidFill>
                <a:effectLst/>
                <a:latin typeface="+mn-lt"/>
                <a:ea typeface="+mn-ea"/>
                <a:cs typeface="+mn-cs"/>
              </a:rPr>
              <a:t> </a:t>
            </a:r>
            <a:r>
              <a:rPr lang="nl-NL" sz="1200" b="0" i="0" kern="1200" dirty="0">
                <a:solidFill>
                  <a:schemeClr val="tx1"/>
                </a:solidFill>
                <a:effectLst/>
                <a:latin typeface="+mn-lt"/>
                <a:ea typeface="+mn-ea"/>
                <a:cs typeface="+mn-cs"/>
              </a:rPr>
              <a:t>baie verskillende nasionaliteite met verskillende kulture en tradisionele gebruike in ons land. Selfs in ons klaskamer kom ons uit verskillende huise en glo verskillende dinge. Alhoewel die vroeë stadiums van ontwikkeling vir ons almal dieselfde sal wees, sal die oorgang van jeug na volwassenheid anders wees. Dit sluit rituele (tradisioneel aanvaarde praktyke),</a:t>
            </a:r>
            <a:r>
              <a:rPr lang="nl-NL" sz="1200" b="0" i="0" kern="1200" baseline="0" dirty="0">
                <a:solidFill>
                  <a:schemeClr val="tx1"/>
                </a:solidFill>
                <a:effectLst/>
                <a:latin typeface="+mn-lt"/>
                <a:ea typeface="+mn-ea"/>
                <a:cs typeface="+mn-cs"/>
              </a:rPr>
              <a:t> </a:t>
            </a:r>
            <a:r>
              <a:rPr lang="nl-NL" sz="1200" b="0" i="0" kern="1200" dirty="0">
                <a:solidFill>
                  <a:schemeClr val="tx1"/>
                </a:solidFill>
                <a:effectLst/>
                <a:latin typeface="+mn-lt"/>
                <a:ea typeface="+mn-ea"/>
                <a:cs typeface="+mn-cs"/>
              </a:rPr>
              <a:t>wat oorgangsrituele genoem word, in. Oorgangsrituele vind plaas op verskillende stadiums van die lewe. Ons moet mekaar respekteer, ongeag hierdie verskille. Kom ons kyk na 'n paar voorbeelde van die oorgangsritte van Suid-Afrikaanse seuns en meisies tot volwassenheid.</a:t>
            </a:r>
          </a:p>
          <a:p>
            <a:br>
              <a:rPr lang="nl-NL" sz="1200" b="0" i="0" kern="1200" dirty="0">
                <a:solidFill>
                  <a:schemeClr val="tx1"/>
                </a:solidFill>
                <a:effectLst/>
                <a:latin typeface="+mn-lt"/>
                <a:ea typeface="+mn-ea"/>
                <a:cs typeface="+mn-cs"/>
              </a:rPr>
            </a:br>
            <a:endParaRPr lang="en-ZA" dirty="0"/>
          </a:p>
          <a:p>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6</a:t>
            </a:fld>
            <a:endParaRPr lang="en-ZA"/>
          </a:p>
        </p:txBody>
      </p:sp>
    </p:spTree>
    <p:extLst>
      <p:ext uri="{BB962C8B-B14F-4D97-AF65-F5344CB8AC3E}">
        <p14:creationId xmlns:p14="http://schemas.microsoft.com/office/powerpoint/2010/main" val="2748301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7 </a:t>
            </a:r>
          </a:p>
          <a:p>
            <a:endParaRPr lang="en-ZA" dirty="0"/>
          </a:p>
          <a:p>
            <a:r>
              <a:rPr lang="en-ZA" dirty="0"/>
              <a:t>XHOSA: </a:t>
            </a:r>
            <a:r>
              <a:rPr lang="nl-NL" dirty="0">
                <a:solidFill>
                  <a:srgbClr val="4D5156"/>
                </a:solidFill>
                <a:latin typeface="arial" panose="020B0604020202020204" pitchFamily="34" charset="0"/>
              </a:rPr>
              <a:t>Onder amaXhosa word die oorgang na manlikheid vir seuns gekenmerk deur 'n ritueel genaamd </a:t>
            </a:r>
            <a:r>
              <a:rPr lang="nl-NL" i="1" dirty="0">
                <a:solidFill>
                  <a:srgbClr val="4D5156"/>
                </a:solidFill>
                <a:latin typeface="arial" panose="020B0604020202020204" pitchFamily="34" charset="0"/>
              </a:rPr>
              <a:t>ulwaluko</a:t>
            </a:r>
            <a:r>
              <a:rPr lang="nl-NL" dirty="0">
                <a:solidFill>
                  <a:srgbClr val="4D5156"/>
                </a:solidFill>
                <a:latin typeface="arial" panose="020B0604020202020204" pitchFamily="34" charset="0"/>
              </a:rPr>
              <a:t>, ook bekend as tradisionele manlike inisiasie. Die handeling van besnydenis is slegs een van verskeie aktiwiteite wat in die proses van inisiasie ingesluit word. Seuns ondergaan gewoonlik hierdie ritueel tussen die ouderdomme van 16 en 26.</a:t>
            </a:r>
          </a:p>
          <a:p>
            <a:r>
              <a:rPr lang="en-GB" b="0" i="0" dirty="0">
                <a:solidFill>
                  <a:srgbClr val="4D5156"/>
                </a:solidFill>
                <a:effectLst/>
                <a:latin typeface="arial" panose="020B0604020202020204" pitchFamily="34" charset="0"/>
              </a:rPr>
              <a:t>ZULU: </a:t>
            </a:r>
            <a:r>
              <a:rPr lang="en-GB" i="1" dirty="0">
                <a:solidFill>
                  <a:srgbClr val="4D5156"/>
                </a:solidFill>
                <a:latin typeface="arial" panose="020B0604020202020204" pitchFamily="34" charset="0"/>
              </a:rPr>
              <a:t>Umhlanga</a:t>
            </a:r>
            <a:r>
              <a:rPr lang="en-GB" dirty="0">
                <a:solidFill>
                  <a:srgbClr val="4D5156"/>
                </a:solidFill>
                <a:latin typeface="arial" panose="020B0604020202020204" pitchFamily="34" charset="0"/>
              </a:rPr>
              <a:t>, of die </a:t>
            </a:r>
            <a:r>
              <a:rPr lang="en-GB" dirty="0" err="1">
                <a:solidFill>
                  <a:srgbClr val="4D5156"/>
                </a:solidFill>
                <a:latin typeface="arial" panose="020B0604020202020204" pitchFamily="34" charset="0"/>
              </a:rPr>
              <a:t>Rietdans-seremonie</a:t>
            </a:r>
            <a:r>
              <a:rPr lang="en-GB" dirty="0">
                <a:solidFill>
                  <a:srgbClr val="4D5156"/>
                </a:solidFill>
                <a:latin typeface="arial" panose="020B0604020202020204" pitchFamily="34" charset="0"/>
              </a:rPr>
              <a:t>, is 'n </a:t>
            </a:r>
            <a:r>
              <a:rPr lang="en-GB" dirty="0" err="1">
                <a:solidFill>
                  <a:srgbClr val="4D5156"/>
                </a:solidFill>
                <a:latin typeface="arial" panose="020B0604020202020204" pitchFamily="34" charset="0"/>
              </a:rPr>
              <a:t>jaarlikse</a:t>
            </a:r>
            <a:r>
              <a:rPr lang="en-GB" dirty="0">
                <a:solidFill>
                  <a:srgbClr val="4D5156"/>
                </a:solidFill>
                <a:latin typeface="arial" panose="020B0604020202020204" pitchFamily="34" charset="0"/>
              </a:rPr>
              <a:t> Swazi- </a:t>
            </a:r>
            <a:r>
              <a:rPr lang="en-GB" dirty="0" err="1">
                <a:solidFill>
                  <a:srgbClr val="4D5156"/>
                </a:solidFill>
                <a:latin typeface="arial" panose="020B0604020202020204" pitchFamily="34" charset="0"/>
              </a:rPr>
              <a:t>en</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Zoeloegeleentheid</a:t>
            </a:r>
            <a:r>
              <a:rPr lang="en-GB" dirty="0">
                <a:solidFill>
                  <a:srgbClr val="4D5156"/>
                </a:solidFill>
                <a:latin typeface="arial" panose="020B0604020202020204" pitchFamily="34" charset="0"/>
              </a:rPr>
              <a:t>. In </a:t>
            </a:r>
            <a:r>
              <a:rPr lang="en-GB" dirty="0" err="1">
                <a:solidFill>
                  <a:srgbClr val="4D5156"/>
                </a:solidFill>
                <a:latin typeface="arial" panose="020B0604020202020204" pitchFamily="34" charset="0"/>
              </a:rPr>
              <a:t>Eswatini</a:t>
            </a:r>
            <a:r>
              <a:rPr lang="en-GB" dirty="0">
                <a:solidFill>
                  <a:srgbClr val="4D5156"/>
                </a:solidFill>
                <a:latin typeface="arial" panose="020B0604020202020204" pitchFamily="34" charset="0"/>
              </a:rPr>
              <a:t> reis </a:t>
            </a:r>
            <a:r>
              <a:rPr lang="en-GB" dirty="0" err="1">
                <a:solidFill>
                  <a:srgbClr val="4D5156"/>
                </a:solidFill>
                <a:latin typeface="arial" panose="020B0604020202020204" pitchFamily="34" charset="0"/>
              </a:rPr>
              <a:t>tienduisende</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ongetroude</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en</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kinderlose</a:t>
            </a:r>
            <a:r>
              <a:rPr lang="en-GB" dirty="0">
                <a:solidFill>
                  <a:srgbClr val="4D5156"/>
                </a:solidFill>
                <a:latin typeface="arial" panose="020B0604020202020204" pitchFamily="34" charset="0"/>
              </a:rPr>
              <a:t> Swazi-</a:t>
            </a:r>
            <a:r>
              <a:rPr lang="en-GB" dirty="0" err="1">
                <a:solidFill>
                  <a:srgbClr val="4D5156"/>
                </a:solidFill>
                <a:latin typeface="arial" panose="020B0604020202020204" pitchFamily="34" charset="0"/>
              </a:rPr>
              <a:t>meisies</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en</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vroue</a:t>
            </a:r>
            <a:r>
              <a:rPr lang="en-GB" dirty="0">
                <a:solidFill>
                  <a:srgbClr val="4D5156"/>
                </a:solidFill>
                <a:latin typeface="arial" panose="020B0604020202020204" pitchFamily="34" charset="0"/>
              </a:rPr>
              <a:t> om </a:t>
            </a:r>
            <a:r>
              <a:rPr lang="en-GB" dirty="0" err="1">
                <a:solidFill>
                  <a:srgbClr val="4D5156"/>
                </a:solidFill>
                <a:latin typeface="arial" panose="020B0604020202020204" pitchFamily="34" charset="0"/>
              </a:rPr>
              <a:t>aan</a:t>
            </a:r>
            <a:r>
              <a:rPr lang="en-GB" dirty="0">
                <a:solidFill>
                  <a:srgbClr val="4D5156"/>
                </a:solidFill>
                <a:latin typeface="arial" panose="020B0604020202020204" pitchFamily="34" charset="0"/>
              </a:rPr>
              <a:t> die </a:t>
            </a:r>
            <a:r>
              <a:rPr lang="en-GB" dirty="0" err="1">
                <a:solidFill>
                  <a:srgbClr val="4D5156"/>
                </a:solidFill>
                <a:latin typeface="arial" panose="020B0604020202020204" pitchFamily="34" charset="0"/>
              </a:rPr>
              <a:t>agt</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dae</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lange</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byeenkoms</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deel</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te</a:t>
            </a:r>
            <a:r>
              <a:rPr lang="en-GB" dirty="0">
                <a:solidFill>
                  <a:srgbClr val="4D5156"/>
                </a:solidFill>
                <a:latin typeface="arial" panose="020B0604020202020204" pitchFamily="34" charset="0"/>
              </a:rPr>
              <a:t> neem. </a:t>
            </a:r>
            <a:r>
              <a:rPr lang="en-GB" dirty="0" err="1">
                <a:solidFill>
                  <a:srgbClr val="4D5156"/>
                </a:solidFill>
                <a:latin typeface="arial" panose="020B0604020202020204" pitchFamily="34" charset="0"/>
              </a:rPr>
              <a:t>Vir</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baie</a:t>
            </a:r>
            <a:r>
              <a:rPr lang="en-GB" dirty="0">
                <a:solidFill>
                  <a:srgbClr val="4D5156"/>
                </a:solidFill>
                <a:latin typeface="arial" panose="020B0604020202020204" pitchFamily="34" charset="0"/>
              </a:rPr>
              <a:t> van </a:t>
            </a:r>
            <a:r>
              <a:rPr lang="en-GB" dirty="0" err="1">
                <a:solidFill>
                  <a:srgbClr val="4D5156"/>
                </a:solidFill>
                <a:latin typeface="arial" panose="020B0604020202020204" pitchFamily="34" charset="0"/>
              </a:rPr>
              <a:t>hierdie</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jong</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meisies</a:t>
            </a:r>
            <a:r>
              <a:rPr lang="en-GB" dirty="0">
                <a:solidFill>
                  <a:srgbClr val="4D5156"/>
                </a:solidFill>
                <a:latin typeface="arial" panose="020B0604020202020204" pitchFamily="34" charset="0"/>
              </a:rPr>
              <a:t> is </a:t>
            </a:r>
            <a:r>
              <a:rPr lang="en-GB" dirty="0" err="1">
                <a:solidFill>
                  <a:srgbClr val="4D5156"/>
                </a:solidFill>
                <a:latin typeface="arial" panose="020B0604020202020204" pitchFamily="34" charset="0"/>
              </a:rPr>
              <a:t>dit</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hul</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oorgang</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na</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volwassenheid</a:t>
            </a:r>
            <a:r>
              <a:rPr lang="en-GB" dirty="0">
                <a:solidFill>
                  <a:srgbClr val="4D5156"/>
                </a:solidFill>
                <a:latin typeface="arial" panose="020B0604020202020204" pitchFamily="34" charset="0"/>
              </a:rPr>
              <a:t>.</a:t>
            </a:r>
          </a:p>
          <a:p>
            <a:endParaRPr lang="en-GB" b="0" i="0" dirty="0">
              <a:solidFill>
                <a:srgbClr val="4D5156"/>
              </a:solidFill>
              <a:effectLst/>
              <a:latin typeface="arial" panose="020B0604020202020204" pitchFamily="34" charset="0"/>
            </a:endParaRPr>
          </a:p>
          <a:p>
            <a:r>
              <a:rPr lang="af-ZA" dirty="0"/>
              <a:t>Besin oor jou eie kultuur in </a:t>
            </a:r>
            <a:r>
              <a:rPr lang="af-ZA" b="1" i="1" u="sng" dirty="0"/>
              <a:t>Les 4 - Werkkaart Aktiwiteit 3</a:t>
            </a:r>
            <a:r>
              <a:rPr lang="af-ZA" dirty="0"/>
              <a:t>. Watter praktyke het jou gesin wat jou as 'n volwassene beskou? </a:t>
            </a:r>
          </a:p>
          <a:p>
            <a:endParaRPr lang="af-ZA" dirty="0"/>
          </a:p>
          <a:p>
            <a:r>
              <a:rPr lang="af-ZA" dirty="0"/>
              <a:t>(As leerders sukkel, vra vrae soos "Is 'n matriekafskeid 'n oorgangsritueel?”</a:t>
            </a:r>
            <a:r>
              <a:rPr lang="af-ZA" baseline="0" dirty="0"/>
              <a:t> / prysuidelings?</a:t>
            </a:r>
            <a:r>
              <a:rPr lang="af-ZA" dirty="0"/>
              <a:t> / 21ste verjaardae?)</a:t>
            </a:r>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7</a:t>
            </a:fld>
            <a:endParaRPr lang="en-ZA"/>
          </a:p>
        </p:txBody>
      </p:sp>
    </p:spTree>
    <p:extLst>
      <p:ext uri="{BB962C8B-B14F-4D97-AF65-F5344CB8AC3E}">
        <p14:creationId xmlns:p14="http://schemas.microsoft.com/office/powerpoint/2010/main" val="2910606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8 - 5min</a:t>
            </a:r>
          </a:p>
          <a:p>
            <a:endParaRPr lang="en-ZA" dirty="0"/>
          </a:p>
          <a:p>
            <a:r>
              <a:rPr lang="en-ZA" dirty="0"/>
              <a:t>Gee </a:t>
            </a:r>
            <a:r>
              <a:rPr lang="en-ZA" dirty="0" err="1"/>
              <a:t>vyf</a:t>
            </a:r>
            <a:r>
              <a:rPr lang="en-ZA" dirty="0"/>
              <a:t> minute </a:t>
            </a:r>
            <a:r>
              <a:rPr lang="en-ZA" dirty="0" err="1"/>
              <a:t>vir</a:t>
            </a:r>
            <a:r>
              <a:rPr lang="en-ZA" dirty="0"/>
              <a:t> </a:t>
            </a:r>
            <a:r>
              <a:rPr lang="en-ZA" dirty="0" err="1"/>
              <a:t>leerders</a:t>
            </a:r>
            <a:r>
              <a:rPr lang="en-ZA" dirty="0"/>
              <a:t> om ‘n </a:t>
            </a:r>
            <a:r>
              <a:rPr lang="en-ZA" dirty="0" err="1"/>
              <a:t>oomblik</a:t>
            </a:r>
            <a:r>
              <a:rPr lang="en-ZA" dirty="0"/>
              <a:t> </a:t>
            </a:r>
            <a:r>
              <a:rPr lang="en-ZA" dirty="0" err="1"/>
              <a:t>te</a:t>
            </a:r>
            <a:r>
              <a:rPr lang="en-ZA" dirty="0"/>
              <a:t> neem om </a:t>
            </a:r>
            <a:r>
              <a:rPr lang="en-ZA" dirty="0" err="1"/>
              <a:t>te</a:t>
            </a:r>
            <a:r>
              <a:rPr lang="en-ZA" dirty="0"/>
              <a:t> </a:t>
            </a:r>
            <a:r>
              <a:rPr lang="en-ZA" dirty="0" err="1"/>
              <a:t>reflekteer</a:t>
            </a:r>
            <a:r>
              <a:rPr lang="en-ZA" dirty="0"/>
              <a:t> </a:t>
            </a:r>
            <a:r>
              <a:rPr lang="en-ZA" dirty="0" err="1"/>
              <a:t>oor</a:t>
            </a:r>
            <a:r>
              <a:rPr lang="en-ZA" dirty="0"/>
              <a:t> wat </a:t>
            </a:r>
            <a:r>
              <a:rPr lang="en-ZA" dirty="0" err="1"/>
              <a:t>hulle</a:t>
            </a:r>
            <a:r>
              <a:rPr lang="en-ZA" dirty="0"/>
              <a:t> </a:t>
            </a:r>
            <a:r>
              <a:rPr lang="en-ZA" dirty="0" err="1"/>
              <a:t>vandag</a:t>
            </a:r>
            <a:r>
              <a:rPr lang="en-ZA" dirty="0"/>
              <a:t> van </a:t>
            </a:r>
            <a:r>
              <a:rPr lang="en-ZA" dirty="0" err="1"/>
              <a:t>hulself</a:t>
            </a:r>
            <a:r>
              <a:rPr lang="en-ZA" dirty="0"/>
              <a:t> </a:t>
            </a:r>
            <a:r>
              <a:rPr lang="en-ZA" dirty="0" err="1"/>
              <a:t>geleer</a:t>
            </a:r>
            <a:r>
              <a:rPr lang="en-ZA" dirty="0"/>
              <a:t> het. </a:t>
            </a:r>
            <a:endParaRPr lang="en-ZA" sz="1200" kern="1200" dirty="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a:p>
            <a:r>
              <a:rPr lang="en-ZA" sz="1200" kern="1200" dirty="0" err="1">
                <a:solidFill>
                  <a:schemeClr val="tx1"/>
                </a:solidFill>
                <a:effectLst/>
                <a:latin typeface="+mn-lt"/>
                <a:ea typeface="+mn-ea"/>
                <a:cs typeface="+mn-cs"/>
              </a:rPr>
              <a:t>Daar</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geen</a:t>
            </a:r>
            <a:r>
              <a:rPr lang="en-ZA" sz="1200" kern="1200" dirty="0">
                <a:solidFill>
                  <a:schemeClr val="tx1"/>
                </a:solidFill>
                <a:effectLst/>
                <a:latin typeface="+mn-lt"/>
                <a:ea typeface="+mn-ea"/>
                <a:cs typeface="+mn-cs"/>
              </a:rPr>
              <a:t> memo-</a:t>
            </a:r>
            <a:r>
              <a:rPr lang="en-ZA" sz="1200" kern="1200" dirty="0" err="1">
                <a:solidFill>
                  <a:schemeClr val="tx1"/>
                </a:solidFill>
                <a:effectLst/>
                <a:latin typeface="+mn-lt"/>
                <a:ea typeface="+mn-ea"/>
                <a:cs typeface="+mn-cs"/>
              </a:rPr>
              <a:t>antwoorde</a:t>
            </a:r>
            <a:r>
              <a:rPr lang="en-ZA" sz="1200" kern="1200" dirty="0">
                <a:solidFill>
                  <a:schemeClr val="tx1"/>
                </a:solidFill>
                <a:effectLst/>
                <a:latin typeface="+mn-lt"/>
                <a:ea typeface="+mn-ea"/>
                <a:cs typeface="+mn-cs"/>
              </a:rPr>
              <a:t> op </a:t>
            </a:r>
            <a:r>
              <a:rPr lang="en-ZA" sz="1200" kern="1200" dirty="0" err="1">
                <a:solidFill>
                  <a:schemeClr val="tx1"/>
                </a:solidFill>
                <a:effectLst/>
                <a:latin typeface="+mn-lt"/>
                <a:ea typeface="+mn-ea"/>
                <a:cs typeface="+mn-cs"/>
              </a:rPr>
              <a:t>hierdie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vrae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Maak</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seker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dat</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klas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stil</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Jy</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selfs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instrumentele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liedjies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speel</a:t>
            </a:r>
            <a:r>
              <a:rPr lang="en-ZA" sz="1200" kern="1200" dirty="0">
                <a:solidFill>
                  <a:schemeClr val="tx1"/>
                </a:solidFill>
                <a:effectLst/>
                <a:latin typeface="+mn-lt"/>
                <a:ea typeface="+mn-ea"/>
                <a:cs typeface="+mn-cs"/>
              </a:rPr>
              <a:t> om ‘n </a:t>
            </a:r>
            <a:r>
              <a:rPr lang="en-ZA" sz="1200" kern="1200" dirty="0" err="1">
                <a:solidFill>
                  <a:schemeClr val="tx1"/>
                </a:solidFill>
                <a:effectLst/>
                <a:latin typeface="+mn-lt"/>
                <a:ea typeface="+mn-ea"/>
                <a:cs typeface="+mn-cs"/>
              </a:rPr>
              <a:t>kalm</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reflekterende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atmosfeer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skep.</a:t>
            </a:r>
          </a:p>
          <a:p>
            <a:endParaRPr lang="en-ZA" dirty="0"/>
          </a:p>
        </p:txBody>
      </p:sp>
      <p:sp>
        <p:nvSpPr>
          <p:cNvPr id="4" name="Slide Number Placeholder 3"/>
          <p:cNvSpPr>
            <a:spLocks noGrp="1"/>
          </p:cNvSpPr>
          <p:nvPr>
            <p:ph type="sldNum" sz="quarter" idx="5"/>
          </p:nvPr>
        </p:nvSpPr>
        <p:spPr/>
        <p:txBody>
          <a:bodyPr/>
          <a:lstStyle/>
          <a:p>
            <a:fld id="{C8DC57A8-AE18-4654-B6AF-04B3577165BE}" type="slidenum">
              <a:rPr lang="en-ZA" smtClean="0"/>
              <a:t>8</a:t>
            </a:fld>
            <a:endParaRPr lang="en-ZA"/>
          </a:p>
        </p:txBody>
      </p:sp>
    </p:spTree>
    <p:extLst>
      <p:ext uri="{BB962C8B-B14F-4D97-AF65-F5344CB8AC3E}">
        <p14:creationId xmlns:p14="http://schemas.microsoft.com/office/powerpoint/2010/main" val="150744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10/27/2022</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10/27/2022</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dirty="0"/>
              <a:t>Click to edit Master title style</a:t>
            </a:r>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10/27/2022</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10/27/2022</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10/27/2022</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4677" y="2349498"/>
            <a:ext cx="7621589" cy="821267"/>
          </a:xfrm>
        </p:spPr>
        <p:txBody>
          <a:bodyPr>
            <a:normAutofit fontScale="90000"/>
          </a:bodyPr>
          <a:lstStyle/>
          <a:p>
            <a:pPr algn="r"/>
            <a:r>
              <a:rPr lang="en-US" sz="3400" dirty="0" err="1"/>
              <a:t>Selfontwikkeling</a:t>
            </a:r>
            <a:r>
              <a:rPr lang="en-US" sz="3400" dirty="0"/>
              <a:t> in die </a:t>
            </a:r>
            <a:r>
              <a:rPr lang="en-US" sz="3400" dirty="0" err="1"/>
              <a:t>samelewing</a:t>
            </a:r>
            <a:endParaRPr lang="en-US" sz="3400" dirty="0"/>
          </a:p>
        </p:txBody>
      </p:sp>
      <p:sp>
        <p:nvSpPr>
          <p:cNvPr id="3" name="Subtitle 2"/>
          <p:cNvSpPr>
            <a:spLocks noGrp="1"/>
          </p:cNvSpPr>
          <p:nvPr>
            <p:ph type="subTitle" idx="1"/>
          </p:nvPr>
        </p:nvSpPr>
        <p:spPr>
          <a:xfrm>
            <a:off x="9540815" y="2099731"/>
            <a:ext cx="2075451" cy="660400"/>
          </a:xfrm>
        </p:spPr>
        <p:txBody>
          <a:bodyPr>
            <a:noAutofit/>
          </a:bodyPr>
          <a:lstStyle/>
          <a:p>
            <a:pPr algn="r"/>
            <a:r>
              <a:rPr lang="en-US" dirty="0"/>
              <a:t>GRAAD 12</a:t>
            </a:r>
          </a:p>
        </p:txBody>
      </p:sp>
      <p:sp>
        <p:nvSpPr>
          <p:cNvPr id="8" name="Subtitle 2">
            <a:extLst>
              <a:ext uri="{FF2B5EF4-FFF2-40B4-BE49-F238E27FC236}">
                <a16:creationId xmlns:a16="http://schemas.microsoft.com/office/drawing/2014/main" id="{A2C0F847-7DC7-42BD-A12E-B02332C052C6}"/>
              </a:ext>
            </a:extLst>
          </p:cNvPr>
          <p:cNvSpPr txBox="1">
            <a:spLocks/>
          </p:cNvSpPr>
          <p:nvPr/>
        </p:nvSpPr>
        <p:spPr>
          <a:xfrm>
            <a:off x="9213011" y="3306247"/>
            <a:ext cx="2403255" cy="44873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pPr algn="r"/>
            <a:r>
              <a:rPr lang="en-US" dirty="0"/>
              <a:t>KWARTAAL 1</a:t>
            </a:r>
          </a:p>
        </p:txBody>
      </p:sp>
      <p:sp>
        <p:nvSpPr>
          <p:cNvPr id="9" name="Title 1">
            <a:extLst>
              <a:ext uri="{FF2B5EF4-FFF2-40B4-BE49-F238E27FC236}">
                <a16:creationId xmlns:a16="http://schemas.microsoft.com/office/drawing/2014/main" id="{E3A3F966-254B-45E7-A119-CE75985B3DC6}"/>
              </a:ext>
            </a:extLst>
          </p:cNvPr>
          <p:cNvSpPr txBox="1">
            <a:spLocks/>
          </p:cNvSpPr>
          <p:nvPr/>
        </p:nvSpPr>
        <p:spPr>
          <a:xfrm>
            <a:off x="3994678" y="3697085"/>
            <a:ext cx="7621588" cy="9305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kern="1200">
                <a:solidFill>
                  <a:schemeClr val="tx1">
                    <a:lumMod val="50000"/>
                  </a:schemeClr>
                </a:solidFill>
                <a:latin typeface="+mj-lt"/>
                <a:ea typeface="+mj-ea"/>
                <a:cs typeface="+mj-cs"/>
              </a:defRPr>
            </a:lvl1pPr>
          </a:lstStyle>
          <a:p>
            <a:pPr algn="r"/>
            <a:r>
              <a:rPr lang="en-US" sz="2200" dirty="0"/>
              <a:t>Les 4: Hoe </a:t>
            </a:r>
            <a:r>
              <a:rPr lang="en-US" sz="2200" dirty="0" err="1"/>
              <a:t>hanteer</a:t>
            </a:r>
            <a:r>
              <a:rPr lang="en-US" sz="2200" dirty="0"/>
              <a:t> </a:t>
            </a:r>
            <a:r>
              <a:rPr lang="en-US" sz="2200" dirty="0" err="1"/>
              <a:t>ek</a:t>
            </a:r>
            <a:r>
              <a:rPr lang="en-US" sz="2200" dirty="0"/>
              <a:t> </a:t>
            </a:r>
            <a:r>
              <a:rPr lang="en-US" sz="2200" dirty="0" err="1"/>
              <a:t>verandering</a:t>
            </a:r>
            <a:r>
              <a:rPr lang="en-US" sz="2200" dirty="0"/>
              <a:t>?</a:t>
            </a:r>
          </a:p>
          <a:p>
            <a:pPr algn="r"/>
            <a:r>
              <a:rPr lang="en-US" sz="2200" dirty="0"/>
              <a:t>Hoe pas </a:t>
            </a:r>
            <a:r>
              <a:rPr lang="en-US" sz="2200" dirty="0" err="1"/>
              <a:t>ek</a:t>
            </a:r>
            <a:r>
              <a:rPr lang="en-US" sz="2200" dirty="0"/>
              <a:t> </a:t>
            </a:r>
            <a:r>
              <a:rPr lang="en-US" sz="2200" dirty="0" err="1"/>
              <a:t>aan</a:t>
            </a:r>
            <a:r>
              <a:rPr lang="en-US" sz="2200" dirty="0"/>
              <a:t> by die </a:t>
            </a:r>
            <a:r>
              <a:rPr lang="en-US" sz="2200" dirty="0" err="1"/>
              <a:t>lewe</a:t>
            </a:r>
            <a:r>
              <a:rPr lang="en-US" sz="2200" dirty="0"/>
              <a:t> </a:t>
            </a:r>
            <a:r>
              <a:rPr lang="en-US" sz="2200" dirty="0" err="1"/>
              <a:t>ná</a:t>
            </a:r>
            <a:r>
              <a:rPr lang="en-US" sz="2200" dirty="0"/>
              <a:t> </a:t>
            </a:r>
            <a:r>
              <a:rPr lang="en-US" sz="2200" dirty="0" err="1"/>
              <a:t>skool</a:t>
            </a:r>
            <a:r>
              <a:rPr lang="en-US" sz="2200" dirty="0"/>
              <a:t>?</a:t>
            </a:r>
          </a:p>
        </p:txBody>
      </p:sp>
      <p:pic>
        <p:nvPicPr>
          <p:cNvPr id="4" name="Picture 3">
            <a:extLst>
              <a:ext uri="{FF2B5EF4-FFF2-40B4-BE49-F238E27FC236}">
                <a16:creationId xmlns:a16="http://schemas.microsoft.com/office/drawing/2014/main" id="{1ED7A34E-B8F3-9994-A8FA-574CB46EC3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4624"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37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Sagteware met &amp;#39;n eenvoudige weergawe van alle sterre - Sterrekunde - 2021"/>
          <p:cNvSpPr>
            <a:spLocks noChangeAspect="1" noChangeArrowheads="1"/>
          </p:cNvSpPr>
          <p:nvPr/>
        </p:nvSpPr>
        <p:spPr bwMode="auto">
          <a:xfrm>
            <a:off x="2691741" y="3176586"/>
            <a:ext cx="3018946" cy="30189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3" name="Title 1">
            <a:extLst>
              <a:ext uri="{FF2B5EF4-FFF2-40B4-BE49-F238E27FC236}">
                <a16:creationId xmlns:a16="http://schemas.microsoft.com/office/drawing/2014/main" id="{271CDDFD-0294-415A-855A-8F18AEC46103}"/>
              </a:ext>
            </a:extLst>
          </p:cNvPr>
          <p:cNvSpPr txBox="1">
            <a:spLocks/>
          </p:cNvSpPr>
          <p:nvPr/>
        </p:nvSpPr>
        <p:spPr>
          <a:xfrm>
            <a:off x="793630" y="655856"/>
            <a:ext cx="10230590" cy="821943"/>
          </a:xfrm>
          <a:prstGeom prst="rect">
            <a:avLst/>
          </a:prstGeom>
        </p:spPr>
        <p:txBody>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ctr"/>
            <a:r>
              <a:rPr lang="en-US" dirty="0" err="1"/>
              <a:t>Maak</a:t>
            </a:r>
            <a:r>
              <a:rPr lang="en-US" dirty="0"/>
              <a:t> ‘n </a:t>
            </a:r>
            <a:r>
              <a:rPr lang="en-US" dirty="0" err="1"/>
              <a:t>breinkaart</a:t>
            </a:r>
            <a:r>
              <a:rPr lang="en-US" dirty="0"/>
              <a:t> </a:t>
            </a:r>
            <a:r>
              <a:rPr lang="en-US" dirty="0" err="1"/>
              <a:t>vir</a:t>
            </a:r>
            <a:r>
              <a:rPr lang="en-US" dirty="0"/>
              <a:t> </a:t>
            </a:r>
            <a:r>
              <a:rPr lang="en-US" dirty="0" err="1"/>
              <a:t>jou</a:t>
            </a:r>
            <a:r>
              <a:rPr lang="en-US" dirty="0"/>
              <a:t> </a:t>
            </a:r>
            <a:r>
              <a:rPr lang="en-US" dirty="0" err="1"/>
              <a:t>toekomsplanne</a:t>
            </a:r>
            <a:endParaRPr lang="en-US" dirty="0"/>
          </a:p>
        </p:txBody>
      </p:sp>
      <p:pic>
        <p:nvPicPr>
          <p:cNvPr id="1030" name="Picture 6" descr="https://media.istockphoto.com/photos/mindmap-or-network-concept-picture-id1180234285?b=1&amp;k=20&amp;m=1180234285&amp;s=170667a&amp;w=0&amp;h=bZweIgU7EkT2ydlRjgmxZu5Z3coPT6bzXcRjbAn8gY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693" y="1642187"/>
            <a:ext cx="6624464" cy="44119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913" y="-282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- 6</a:t>
            </a:r>
          </a:p>
        </p:txBody>
      </p:sp>
      <p:pic>
        <p:nvPicPr>
          <p:cNvPr id="4" name="Picture 3" descr="A picture containing text, subway&#10;&#10;Description automatically generated">
            <a:extLst>
              <a:ext uri="{FF2B5EF4-FFF2-40B4-BE49-F238E27FC236}">
                <a16:creationId xmlns:a16="http://schemas.microsoft.com/office/drawing/2014/main" id="{4D1D2102-8AED-47D0-A15F-1184D5205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7906932" cy="6141720"/>
          </a:xfrm>
          <a:prstGeom prst="rect">
            <a:avLst/>
          </a:prstGeom>
        </p:spPr>
      </p:pic>
      <p:sp>
        <p:nvSpPr>
          <p:cNvPr id="5" name="Subtitle 2">
            <a:extLst>
              <a:ext uri="{FF2B5EF4-FFF2-40B4-BE49-F238E27FC236}">
                <a16:creationId xmlns:a16="http://schemas.microsoft.com/office/drawing/2014/main" id="{0256D863-9B48-408A-9A36-BB78D6B11355}"/>
              </a:ext>
            </a:extLst>
          </p:cNvPr>
          <p:cNvSpPr txBox="1">
            <a:spLocks/>
          </p:cNvSpPr>
          <p:nvPr/>
        </p:nvSpPr>
        <p:spPr>
          <a:xfrm>
            <a:off x="8455026" y="1101784"/>
            <a:ext cx="3048000" cy="5146040"/>
          </a:xfrm>
          <a:prstGeom prst="rect">
            <a:avLst/>
          </a:prstGeom>
        </p:spPr>
        <p:txBody>
          <a:bodyPr>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3800" dirty="0">
                <a:solidFill>
                  <a:schemeClr val="bg1"/>
                </a:solidFill>
              </a:rPr>
              <a:t>Hoe, dink </a:t>
            </a:r>
            <a:r>
              <a:rPr lang="en-US" sz="3800" dirty="0" err="1">
                <a:solidFill>
                  <a:schemeClr val="bg1"/>
                </a:solidFill>
              </a:rPr>
              <a:t>jy</a:t>
            </a:r>
            <a:r>
              <a:rPr lang="en-US" sz="3800" dirty="0">
                <a:solidFill>
                  <a:schemeClr val="bg1"/>
                </a:solidFill>
              </a:rPr>
              <a:t>, </a:t>
            </a:r>
            <a:r>
              <a:rPr lang="en-US" sz="3800" dirty="0" err="1">
                <a:solidFill>
                  <a:schemeClr val="bg1"/>
                </a:solidFill>
              </a:rPr>
              <a:t>sal</a:t>
            </a:r>
            <a:r>
              <a:rPr lang="en-US" sz="3800" dirty="0">
                <a:solidFill>
                  <a:schemeClr val="bg1"/>
                </a:solidFill>
              </a:rPr>
              <a:t> </a:t>
            </a:r>
            <a:r>
              <a:rPr lang="en-US" sz="3800" dirty="0" err="1">
                <a:solidFill>
                  <a:schemeClr val="bg1"/>
                </a:solidFill>
              </a:rPr>
              <a:t>jou</a:t>
            </a:r>
            <a:r>
              <a:rPr lang="en-US" sz="3800" dirty="0">
                <a:solidFill>
                  <a:schemeClr val="bg1"/>
                </a:solidFill>
              </a:rPr>
              <a:t> </a:t>
            </a:r>
            <a:r>
              <a:rPr lang="en-US" sz="3800" dirty="0" err="1">
                <a:solidFill>
                  <a:schemeClr val="bg1"/>
                </a:solidFill>
              </a:rPr>
              <a:t>lewe</a:t>
            </a:r>
            <a:r>
              <a:rPr lang="en-US" sz="3800" dirty="0">
                <a:solidFill>
                  <a:schemeClr val="bg1"/>
                </a:solidFill>
              </a:rPr>
              <a:t> </a:t>
            </a:r>
            <a:r>
              <a:rPr lang="en-US" sz="3800" dirty="0" err="1">
                <a:solidFill>
                  <a:schemeClr val="bg1"/>
                </a:solidFill>
              </a:rPr>
              <a:t>verander</a:t>
            </a:r>
            <a:r>
              <a:rPr lang="en-US" sz="3800" dirty="0">
                <a:solidFill>
                  <a:schemeClr val="bg1"/>
                </a:solidFill>
              </a:rPr>
              <a:t> as </a:t>
            </a:r>
            <a:r>
              <a:rPr lang="en-US" sz="3800" dirty="0" err="1">
                <a:solidFill>
                  <a:schemeClr val="bg1"/>
                </a:solidFill>
              </a:rPr>
              <a:t>jy</a:t>
            </a:r>
            <a:r>
              <a:rPr lang="en-US" sz="3800" dirty="0">
                <a:solidFill>
                  <a:schemeClr val="bg1"/>
                </a:solidFill>
              </a:rPr>
              <a:t> </a:t>
            </a:r>
            <a:r>
              <a:rPr lang="en-US" sz="3800" dirty="0" err="1">
                <a:solidFill>
                  <a:schemeClr val="bg1"/>
                </a:solidFill>
              </a:rPr>
              <a:t>ná</a:t>
            </a:r>
            <a:r>
              <a:rPr lang="en-US" sz="3800" dirty="0">
                <a:solidFill>
                  <a:schemeClr val="bg1"/>
                </a:solidFill>
              </a:rPr>
              <a:t> </a:t>
            </a:r>
            <a:r>
              <a:rPr lang="en-US" sz="3800" dirty="0" err="1">
                <a:solidFill>
                  <a:schemeClr val="bg1"/>
                </a:solidFill>
              </a:rPr>
              <a:t>skool</a:t>
            </a:r>
            <a:r>
              <a:rPr lang="en-US" sz="3800" dirty="0">
                <a:solidFill>
                  <a:schemeClr val="bg1"/>
                </a:solidFill>
              </a:rPr>
              <a:t> </a:t>
            </a:r>
            <a:r>
              <a:rPr lang="en-US" sz="3800" dirty="0" err="1">
                <a:solidFill>
                  <a:schemeClr val="bg1"/>
                </a:solidFill>
              </a:rPr>
              <a:t>gaan</a:t>
            </a:r>
            <a:r>
              <a:rPr lang="en-US" sz="3800" dirty="0">
                <a:solidFill>
                  <a:schemeClr val="bg1"/>
                </a:solidFill>
              </a:rPr>
              <a:t> </a:t>
            </a:r>
            <a:r>
              <a:rPr lang="en-US" sz="3800" dirty="0" err="1">
                <a:solidFill>
                  <a:schemeClr val="bg1"/>
                </a:solidFill>
              </a:rPr>
              <a:t>studeer</a:t>
            </a:r>
            <a:r>
              <a:rPr lang="en-US" sz="3800" dirty="0">
                <a:solidFill>
                  <a:schemeClr val="bg1"/>
                </a:solidFill>
              </a:rPr>
              <a:t> of </a:t>
            </a:r>
            <a:r>
              <a:rPr lang="en-US" sz="3800" dirty="0" err="1">
                <a:solidFill>
                  <a:schemeClr val="bg1"/>
                </a:solidFill>
              </a:rPr>
              <a:t>werk</a:t>
            </a:r>
            <a:r>
              <a:rPr lang="en-US" sz="3800" dirty="0">
                <a:solidFill>
                  <a:schemeClr val="bg1"/>
                </a:solidFill>
              </a:rPr>
              <a:t>?</a:t>
            </a:r>
          </a:p>
        </p:txBody>
      </p:sp>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9982"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C6F62C4-F576-4972-BDCE-8AB8180909E1}"/>
              </a:ext>
            </a:extLst>
          </p:cNvPr>
          <p:cNvSpPr>
            <a:spLocks noGrp="1"/>
          </p:cNvSpPr>
          <p:nvPr>
            <p:ph type="title"/>
          </p:nvPr>
        </p:nvSpPr>
        <p:spPr>
          <a:xfrm>
            <a:off x="7492891" y="1031875"/>
            <a:ext cx="3840480" cy="1794448"/>
          </a:xfrm>
        </p:spPr>
        <p:txBody>
          <a:bodyPr/>
          <a:lstStyle/>
          <a:p>
            <a:r>
              <a:rPr lang="en-US" dirty="0" err="1"/>
              <a:t>Verandering</a:t>
            </a:r>
            <a:r>
              <a:rPr lang="en-US" dirty="0"/>
              <a:t> </a:t>
            </a:r>
            <a:r>
              <a:rPr lang="en-US" dirty="0" err="1"/>
              <a:t>kan</a:t>
            </a:r>
            <a:r>
              <a:rPr lang="en-US" dirty="0"/>
              <a:t> </a:t>
            </a:r>
            <a:r>
              <a:rPr lang="en-US" dirty="0" err="1"/>
              <a:t>positief</a:t>
            </a:r>
            <a:r>
              <a:rPr lang="en-US" dirty="0"/>
              <a:t> </a:t>
            </a:r>
            <a:r>
              <a:rPr lang="en-US" dirty="0" err="1"/>
              <a:t>en</a:t>
            </a:r>
            <a:r>
              <a:rPr lang="en-US" dirty="0"/>
              <a:t> </a:t>
            </a:r>
            <a:r>
              <a:rPr lang="en-US" dirty="0" err="1"/>
              <a:t>negatief</a:t>
            </a:r>
            <a:r>
              <a:rPr lang="en-US" dirty="0"/>
              <a:t> wees…</a:t>
            </a:r>
          </a:p>
        </p:txBody>
      </p:sp>
      <p:pic>
        <p:nvPicPr>
          <p:cNvPr id="3" name="Picture Placeholder 2" descr="A picture containing grass, outdoor, sky, nature&#10;&#10;Description automatically generated">
            <a:extLst>
              <a:ext uri="{FF2B5EF4-FFF2-40B4-BE49-F238E27FC236}">
                <a16:creationId xmlns:a16="http://schemas.microsoft.com/office/drawing/2014/main" id="{C3B9E3A7-F003-44A3-B5E7-D16A04660C7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3571" r="3571"/>
          <a:stretch>
            <a:fillRect/>
          </a:stretch>
        </p:blipFill>
        <p:spPr>
          <a:xfrm>
            <a:off x="836613" y="1031875"/>
            <a:ext cx="5943600" cy="4572000"/>
          </a:xfrm>
        </p:spPr>
      </p:pic>
      <p:sp>
        <p:nvSpPr>
          <p:cNvPr id="10" name="Text Placeholder 3">
            <a:extLst>
              <a:ext uri="{FF2B5EF4-FFF2-40B4-BE49-F238E27FC236}">
                <a16:creationId xmlns:a16="http://schemas.microsoft.com/office/drawing/2014/main" id="{93E504FB-CA20-4F37-B381-7C1E353F8BE2}"/>
              </a:ext>
            </a:extLst>
          </p:cNvPr>
          <p:cNvSpPr>
            <a:spLocks noGrp="1"/>
          </p:cNvSpPr>
          <p:nvPr>
            <p:ph type="body" sz="half" idx="2"/>
          </p:nvPr>
        </p:nvSpPr>
        <p:spPr>
          <a:xfrm>
            <a:off x="7492891" y="3209027"/>
            <a:ext cx="3840480" cy="2515012"/>
          </a:xfrm>
        </p:spPr>
        <p:txBody>
          <a:bodyPr/>
          <a:lstStyle/>
          <a:p>
            <a:r>
              <a:rPr lang="nl-NL" dirty="0"/>
              <a:t>Verandering kan jou laat stres, maar ook opgewonde laat voel. Dit is belangrik dat jy jouself ken om te weet hoe jy op verandering reageer om beter voor te berei vir die </a:t>
            </a:r>
            <a:r>
              <a:rPr lang="nl-NL"/>
              <a:t>veranderinge wat voorlê</a:t>
            </a:r>
            <a:r>
              <a:rPr lang="nl-NL" dirty="0"/>
              <a:t>.</a:t>
            </a:r>
            <a:endParaRPr lang="en-US" dirty="0"/>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1946"/>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5C8042-A753-4C09-A021-1817B22B7CC8}"/>
              </a:ext>
            </a:extLst>
          </p:cNvPr>
          <p:cNvSpPr txBox="1">
            <a:spLocks/>
          </p:cNvSpPr>
          <p:nvPr/>
        </p:nvSpPr>
        <p:spPr>
          <a:xfrm>
            <a:off x="674598" y="1103701"/>
            <a:ext cx="6711349" cy="5058517"/>
          </a:xfrm>
          <a:prstGeom prst="rect">
            <a:avLst/>
          </a:prstGeom>
        </p:spPr>
        <p:txBody>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nl-NL" sz="2400" dirty="0">
                <a:solidFill>
                  <a:schemeClr val="bg1"/>
                </a:solidFill>
              </a:rPr>
              <a:t>Skryf 'n brief aan jouself wat jy van plan is om oor TWEE jaar oop te maak. Gebruik die templaat in Les 4 – Werkkaart Aktiwiteit 2. </a:t>
            </a:r>
          </a:p>
          <a:p>
            <a:endParaRPr lang="nl-NL" sz="2400" dirty="0">
              <a:solidFill>
                <a:schemeClr val="bg1"/>
              </a:solidFill>
            </a:endParaRPr>
          </a:p>
          <a:p>
            <a:r>
              <a:rPr lang="nl-NL" sz="2400" dirty="0">
                <a:solidFill>
                  <a:schemeClr val="bg1"/>
                </a:solidFill>
              </a:rPr>
              <a:t>Sluit in hierdie brief wat jy hoop om binne die volgende twee jaar te bereik; sowel as sekere doelwitte wat jy het vir jou fisiese, sosiale, emosionele en geestelike welstand. Sluit verder in jou brief hoe jy gaan voorberei vir die veranderinge wat voorlê. Hou jou brief positief.</a:t>
            </a:r>
            <a:endParaRPr lang="en-ZA" sz="2400" dirty="0">
              <a:solidFill>
                <a:schemeClr val="bg1"/>
              </a:solidFill>
            </a:endParaRPr>
          </a:p>
        </p:txBody>
      </p:sp>
      <p:sp>
        <p:nvSpPr>
          <p:cNvPr id="7" name="TextBox 6"/>
          <p:cNvSpPr txBox="1"/>
          <p:nvPr/>
        </p:nvSpPr>
        <p:spPr>
          <a:xfrm>
            <a:off x="8058808" y="4408140"/>
            <a:ext cx="3035748" cy="1200329"/>
          </a:xfrm>
          <a:prstGeom prst="rect">
            <a:avLst/>
          </a:prstGeom>
          <a:noFill/>
        </p:spPr>
        <p:txBody>
          <a:bodyPr wrap="square" rtlCol="0">
            <a:spAutoFit/>
          </a:bodyPr>
          <a:lstStyle/>
          <a:p>
            <a:pPr algn="ctr"/>
            <a:r>
              <a:rPr lang="en-ZA" sz="2400" b="1" dirty="0">
                <a:solidFill>
                  <a:schemeClr val="accent1"/>
                </a:solidFill>
              </a:rPr>
              <a:t>MAAK EERS OOR TWEE JAAR OOP…</a:t>
            </a:r>
          </a:p>
        </p:txBody>
      </p:sp>
      <p:pic>
        <p:nvPicPr>
          <p:cNvPr id="2052" name="Picture 4" descr="https://media.istockphoto.com/photos/blank-white-card-in-pink-envelope-isolated-on-pink-pastel-color-with-picture-id1295470488?b=1&amp;k=20&amp;m=1295470488&amp;s=170667a&amp;w=0&amp;h=g9HVwxqPmGqVlFtSCSfcH9bHrBqegOGVlA-Ac92-nw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808" y="1227578"/>
            <a:ext cx="3035748" cy="30357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33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evensfases van de m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17" y="827897"/>
            <a:ext cx="9534583" cy="536320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913" y="-1411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00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40FF2F-D720-46A6-85C1-3A65CA482695}"/>
              </a:ext>
            </a:extLst>
          </p:cNvPr>
          <p:cNvSpPr txBox="1"/>
          <p:nvPr/>
        </p:nvSpPr>
        <p:spPr>
          <a:xfrm>
            <a:off x="243348" y="2494051"/>
            <a:ext cx="3000184" cy="3970318"/>
          </a:xfrm>
          <a:prstGeom prst="rect">
            <a:avLst/>
          </a:prstGeom>
          <a:noFill/>
        </p:spPr>
        <p:txBody>
          <a:bodyPr wrap="square">
            <a:spAutoFit/>
          </a:bodyPr>
          <a:lstStyle/>
          <a:p>
            <a:r>
              <a:rPr lang="nl-NL" dirty="0">
                <a:solidFill>
                  <a:srgbClr val="4D5156"/>
                </a:solidFill>
                <a:latin typeface="arial" panose="020B0604020202020204" pitchFamily="34" charset="0"/>
              </a:rPr>
              <a:t>Onder amaXhosa word die oorgang na manlikheid vir seuns gekenmerk deur 'n ritueel genaamd </a:t>
            </a:r>
            <a:r>
              <a:rPr lang="nl-NL" i="1" dirty="0">
                <a:solidFill>
                  <a:srgbClr val="4D5156"/>
                </a:solidFill>
                <a:latin typeface="arial" panose="020B0604020202020204" pitchFamily="34" charset="0"/>
              </a:rPr>
              <a:t>ulwaluko</a:t>
            </a:r>
            <a:r>
              <a:rPr lang="nl-NL" dirty="0">
                <a:solidFill>
                  <a:srgbClr val="4D5156"/>
                </a:solidFill>
                <a:latin typeface="arial" panose="020B0604020202020204" pitchFamily="34" charset="0"/>
              </a:rPr>
              <a:t>, ook bekend as tradisionele manlike inisiasie. Die handeling van besnydenis is slegs een van verskeie aktiwiteite wat in die proses van inisiasie ingesluit word. Seuns ondergaan gewoonlik hierdie ritueel tussen die ouderdomme van 16 en 26.</a:t>
            </a:r>
          </a:p>
        </p:txBody>
      </p:sp>
      <p:pic>
        <p:nvPicPr>
          <p:cNvPr id="7" name="Picture 6" descr="A picture containing grass, outdoor, person, group&#10;&#10;Description automatically generated">
            <a:extLst>
              <a:ext uri="{FF2B5EF4-FFF2-40B4-BE49-F238E27FC236}">
                <a16:creationId xmlns:a16="http://schemas.microsoft.com/office/drawing/2014/main" id="{2A829085-9C10-4867-BAB2-75853B4D4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69" y="185444"/>
            <a:ext cx="2442081" cy="2194782"/>
          </a:xfrm>
          <a:prstGeom prst="rect">
            <a:avLst/>
          </a:prstGeom>
        </p:spPr>
      </p:pic>
      <p:sp>
        <p:nvSpPr>
          <p:cNvPr id="9" name="TextBox 8">
            <a:extLst>
              <a:ext uri="{FF2B5EF4-FFF2-40B4-BE49-F238E27FC236}">
                <a16:creationId xmlns:a16="http://schemas.microsoft.com/office/drawing/2014/main" id="{758A5919-93EB-48DF-B31F-B0D0CDB73B82}"/>
              </a:ext>
            </a:extLst>
          </p:cNvPr>
          <p:cNvSpPr txBox="1"/>
          <p:nvPr/>
        </p:nvSpPr>
        <p:spPr>
          <a:xfrm>
            <a:off x="4131024" y="3763843"/>
            <a:ext cx="3674088" cy="2862322"/>
          </a:xfrm>
          <a:prstGeom prst="rect">
            <a:avLst/>
          </a:prstGeom>
          <a:noFill/>
        </p:spPr>
        <p:txBody>
          <a:bodyPr wrap="square">
            <a:spAutoFit/>
          </a:bodyPr>
          <a:lstStyle/>
          <a:p>
            <a:r>
              <a:rPr lang="en-GB" i="1" dirty="0">
                <a:solidFill>
                  <a:srgbClr val="4D5156"/>
                </a:solidFill>
                <a:latin typeface="arial" panose="020B0604020202020204" pitchFamily="34" charset="0"/>
              </a:rPr>
              <a:t>Umhlanga</a:t>
            </a:r>
            <a:r>
              <a:rPr lang="en-GB" dirty="0">
                <a:solidFill>
                  <a:srgbClr val="4D5156"/>
                </a:solidFill>
                <a:latin typeface="arial" panose="020B0604020202020204" pitchFamily="34" charset="0"/>
              </a:rPr>
              <a:t>, of die </a:t>
            </a:r>
            <a:r>
              <a:rPr lang="en-GB" dirty="0" err="1">
                <a:solidFill>
                  <a:srgbClr val="4D5156"/>
                </a:solidFill>
                <a:latin typeface="arial" panose="020B0604020202020204" pitchFamily="34" charset="0"/>
              </a:rPr>
              <a:t>Rietdans-seremonie</a:t>
            </a:r>
            <a:r>
              <a:rPr lang="en-GB" dirty="0">
                <a:solidFill>
                  <a:srgbClr val="4D5156"/>
                </a:solidFill>
                <a:latin typeface="arial" panose="020B0604020202020204" pitchFamily="34" charset="0"/>
              </a:rPr>
              <a:t>, is 'n </a:t>
            </a:r>
            <a:r>
              <a:rPr lang="en-GB" dirty="0" err="1">
                <a:solidFill>
                  <a:srgbClr val="4D5156"/>
                </a:solidFill>
                <a:latin typeface="arial" panose="020B0604020202020204" pitchFamily="34" charset="0"/>
              </a:rPr>
              <a:t>jaarlikse</a:t>
            </a:r>
            <a:r>
              <a:rPr lang="en-GB" dirty="0">
                <a:solidFill>
                  <a:srgbClr val="4D5156"/>
                </a:solidFill>
                <a:latin typeface="arial" panose="020B0604020202020204" pitchFamily="34" charset="0"/>
              </a:rPr>
              <a:t> Swazi- </a:t>
            </a:r>
            <a:r>
              <a:rPr lang="en-GB" dirty="0" err="1">
                <a:solidFill>
                  <a:srgbClr val="4D5156"/>
                </a:solidFill>
                <a:latin typeface="arial" panose="020B0604020202020204" pitchFamily="34" charset="0"/>
              </a:rPr>
              <a:t>en</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Zoeloegeleentheid</a:t>
            </a:r>
            <a:r>
              <a:rPr lang="en-GB" dirty="0">
                <a:solidFill>
                  <a:srgbClr val="4D5156"/>
                </a:solidFill>
                <a:latin typeface="arial" panose="020B0604020202020204" pitchFamily="34" charset="0"/>
              </a:rPr>
              <a:t>. In </a:t>
            </a:r>
            <a:r>
              <a:rPr lang="en-GB" dirty="0" err="1">
                <a:solidFill>
                  <a:srgbClr val="4D5156"/>
                </a:solidFill>
                <a:latin typeface="arial" panose="020B0604020202020204" pitchFamily="34" charset="0"/>
              </a:rPr>
              <a:t>Eswatini</a:t>
            </a:r>
            <a:r>
              <a:rPr lang="en-GB" dirty="0">
                <a:solidFill>
                  <a:srgbClr val="4D5156"/>
                </a:solidFill>
                <a:latin typeface="arial" panose="020B0604020202020204" pitchFamily="34" charset="0"/>
              </a:rPr>
              <a:t> reis </a:t>
            </a:r>
            <a:r>
              <a:rPr lang="en-GB" dirty="0" err="1">
                <a:solidFill>
                  <a:srgbClr val="4D5156"/>
                </a:solidFill>
                <a:latin typeface="arial" panose="020B0604020202020204" pitchFamily="34" charset="0"/>
              </a:rPr>
              <a:t>tienduisende</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ongetroude</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en</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kinderlose</a:t>
            </a:r>
            <a:r>
              <a:rPr lang="en-GB" dirty="0">
                <a:solidFill>
                  <a:srgbClr val="4D5156"/>
                </a:solidFill>
                <a:latin typeface="arial" panose="020B0604020202020204" pitchFamily="34" charset="0"/>
              </a:rPr>
              <a:t> Swazi-</a:t>
            </a:r>
            <a:r>
              <a:rPr lang="en-GB" dirty="0" err="1">
                <a:solidFill>
                  <a:srgbClr val="4D5156"/>
                </a:solidFill>
                <a:latin typeface="arial" panose="020B0604020202020204" pitchFamily="34" charset="0"/>
              </a:rPr>
              <a:t>meisies</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en</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vroue</a:t>
            </a:r>
            <a:r>
              <a:rPr lang="en-GB" dirty="0">
                <a:solidFill>
                  <a:srgbClr val="4D5156"/>
                </a:solidFill>
                <a:latin typeface="arial" panose="020B0604020202020204" pitchFamily="34" charset="0"/>
              </a:rPr>
              <a:t> om </a:t>
            </a:r>
            <a:r>
              <a:rPr lang="en-GB" dirty="0" err="1">
                <a:solidFill>
                  <a:srgbClr val="4D5156"/>
                </a:solidFill>
                <a:latin typeface="arial" panose="020B0604020202020204" pitchFamily="34" charset="0"/>
              </a:rPr>
              <a:t>aan</a:t>
            </a:r>
            <a:r>
              <a:rPr lang="en-GB" dirty="0">
                <a:solidFill>
                  <a:srgbClr val="4D5156"/>
                </a:solidFill>
                <a:latin typeface="arial" panose="020B0604020202020204" pitchFamily="34" charset="0"/>
              </a:rPr>
              <a:t> die </a:t>
            </a:r>
            <a:r>
              <a:rPr lang="en-GB" dirty="0" err="1">
                <a:solidFill>
                  <a:srgbClr val="4D5156"/>
                </a:solidFill>
                <a:latin typeface="arial" panose="020B0604020202020204" pitchFamily="34" charset="0"/>
              </a:rPr>
              <a:t>agt</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dae</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lange</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byeenkoms</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deel</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te</a:t>
            </a:r>
            <a:r>
              <a:rPr lang="en-GB" dirty="0">
                <a:solidFill>
                  <a:srgbClr val="4D5156"/>
                </a:solidFill>
                <a:latin typeface="arial" panose="020B0604020202020204" pitchFamily="34" charset="0"/>
              </a:rPr>
              <a:t> neem. </a:t>
            </a:r>
            <a:r>
              <a:rPr lang="en-GB" dirty="0" err="1">
                <a:solidFill>
                  <a:srgbClr val="4D5156"/>
                </a:solidFill>
                <a:latin typeface="arial" panose="020B0604020202020204" pitchFamily="34" charset="0"/>
              </a:rPr>
              <a:t>Vir</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baie</a:t>
            </a:r>
            <a:r>
              <a:rPr lang="en-GB" dirty="0">
                <a:solidFill>
                  <a:srgbClr val="4D5156"/>
                </a:solidFill>
                <a:latin typeface="arial" panose="020B0604020202020204" pitchFamily="34" charset="0"/>
              </a:rPr>
              <a:t> van </a:t>
            </a:r>
            <a:r>
              <a:rPr lang="en-GB" dirty="0" err="1">
                <a:solidFill>
                  <a:srgbClr val="4D5156"/>
                </a:solidFill>
                <a:latin typeface="arial" panose="020B0604020202020204" pitchFamily="34" charset="0"/>
              </a:rPr>
              <a:t>hierdie</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jong</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meisies</a:t>
            </a:r>
            <a:r>
              <a:rPr lang="en-GB" dirty="0">
                <a:solidFill>
                  <a:srgbClr val="4D5156"/>
                </a:solidFill>
                <a:latin typeface="arial" panose="020B0604020202020204" pitchFamily="34" charset="0"/>
              </a:rPr>
              <a:t> is </a:t>
            </a:r>
            <a:r>
              <a:rPr lang="en-GB" dirty="0" err="1">
                <a:solidFill>
                  <a:srgbClr val="4D5156"/>
                </a:solidFill>
                <a:latin typeface="arial" panose="020B0604020202020204" pitchFamily="34" charset="0"/>
              </a:rPr>
              <a:t>dit</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hul</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oorgang</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na</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volwassenheid</a:t>
            </a:r>
            <a:r>
              <a:rPr lang="en-GB" dirty="0">
                <a:solidFill>
                  <a:srgbClr val="4D5156"/>
                </a:solidFill>
                <a:latin typeface="arial" panose="020B0604020202020204" pitchFamily="34" charset="0"/>
              </a:rPr>
              <a:t>.</a:t>
            </a:r>
          </a:p>
          <a:p>
            <a:endParaRPr lang="en-ZA" dirty="0"/>
          </a:p>
        </p:txBody>
      </p:sp>
      <p:pic>
        <p:nvPicPr>
          <p:cNvPr id="13" name="Picture 12" descr="A picture containing person, outdoor, people, group&#10;&#10;Description automatically generated">
            <a:extLst>
              <a:ext uri="{FF2B5EF4-FFF2-40B4-BE49-F238E27FC236}">
                <a16:creationId xmlns:a16="http://schemas.microsoft.com/office/drawing/2014/main" id="{EC80377F-9FA3-4B3B-94EC-B14E329615C3}"/>
              </a:ext>
            </a:extLst>
          </p:cNvPr>
          <p:cNvPicPr>
            <a:picLocks noChangeAspect="1"/>
          </p:cNvPicPr>
          <p:nvPr/>
        </p:nvPicPr>
        <p:blipFill rotWithShape="1">
          <a:blip r:embed="rId4">
            <a:extLst>
              <a:ext uri="{28A0092B-C50C-407E-A947-70E740481C1C}">
                <a14:useLocalDpi xmlns:a14="http://schemas.microsoft.com/office/drawing/2010/main" val="0"/>
              </a:ext>
            </a:extLst>
          </a:blip>
          <a:srcRect r="24073"/>
          <a:stretch/>
        </p:blipFill>
        <p:spPr>
          <a:xfrm>
            <a:off x="4656510" y="1191395"/>
            <a:ext cx="2314262" cy="2286000"/>
          </a:xfrm>
          <a:prstGeom prst="rect">
            <a:avLst/>
          </a:prstGeom>
        </p:spPr>
      </p:pic>
      <p:sp>
        <p:nvSpPr>
          <p:cNvPr id="15" name="TextBox 14">
            <a:extLst>
              <a:ext uri="{FF2B5EF4-FFF2-40B4-BE49-F238E27FC236}">
                <a16:creationId xmlns:a16="http://schemas.microsoft.com/office/drawing/2014/main" id="{F6CC8262-864D-4213-A580-036766075B2E}"/>
              </a:ext>
            </a:extLst>
          </p:cNvPr>
          <p:cNvSpPr txBox="1"/>
          <p:nvPr/>
        </p:nvSpPr>
        <p:spPr>
          <a:xfrm>
            <a:off x="8478638" y="3779733"/>
            <a:ext cx="3490776" cy="2585323"/>
          </a:xfrm>
          <a:prstGeom prst="rect">
            <a:avLst/>
          </a:prstGeom>
          <a:noFill/>
        </p:spPr>
        <p:txBody>
          <a:bodyPr wrap="square">
            <a:spAutoFit/>
          </a:bodyPr>
          <a:lstStyle/>
          <a:p>
            <a:r>
              <a:rPr lang="en-GB" i="1" dirty="0">
                <a:solidFill>
                  <a:srgbClr val="4D5156"/>
                </a:solidFill>
                <a:latin typeface="arial" panose="020B0604020202020204" pitchFamily="34" charset="0"/>
              </a:rPr>
              <a:t>Bar </a:t>
            </a:r>
            <a:r>
              <a:rPr lang="en-GB" i="1" dirty="0" err="1">
                <a:solidFill>
                  <a:srgbClr val="4D5156"/>
                </a:solidFill>
                <a:latin typeface="arial" panose="020B0604020202020204" pitchFamily="34" charset="0"/>
              </a:rPr>
              <a:t>mitswa</a:t>
            </a:r>
            <a:r>
              <a:rPr lang="en-GB" i="1" dirty="0">
                <a:solidFill>
                  <a:srgbClr val="4D5156"/>
                </a:solidFill>
                <a:latin typeface="arial" panose="020B0604020202020204" pitchFamily="34" charset="0"/>
              </a:rPr>
              <a:t> </a:t>
            </a:r>
            <a:r>
              <a:rPr lang="en-GB" dirty="0">
                <a:solidFill>
                  <a:srgbClr val="4D5156"/>
                </a:solidFill>
                <a:latin typeface="arial" panose="020B0604020202020204" pitchFamily="34" charset="0"/>
              </a:rPr>
              <a:t>is 'n </a:t>
            </a:r>
            <a:r>
              <a:rPr lang="en-GB" dirty="0" err="1">
                <a:solidFill>
                  <a:srgbClr val="4D5156"/>
                </a:solidFill>
                <a:latin typeface="arial" panose="020B0604020202020204" pitchFamily="34" charset="0"/>
              </a:rPr>
              <a:t>Joodse</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ritueel</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vir</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volwassenheid</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vir</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seuns</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terwyl</a:t>
            </a:r>
            <a:r>
              <a:rPr lang="en-GB" dirty="0">
                <a:solidFill>
                  <a:srgbClr val="4D5156"/>
                </a:solidFill>
                <a:latin typeface="arial" panose="020B0604020202020204" pitchFamily="34" charset="0"/>
              </a:rPr>
              <a:t> </a:t>
            </a:r>
            <a:r>
              <a:rPr lang="en-GB" i="1" dirty="0">
                <a:solidFill>
                  <a:srgbClr val="4D5156"/>
                </a:solidFill>
                <a:latin typeface="arial" panose="020B0604020202020204" pitchFamily="34" charset="0"/>
              </a:rPr>
              <a:t>bat </a:t>
            </a:r>
            <a:r>
              <a:rPr lang="en-GB" i="1" dirty="0" err="1">
                <a:solidFill>
                  <a:srgbClr val="4D5156"/>
                </a:solidFill>
                <a:latin typeface="arial" panose="020B0604020202020204" pitchFamily="34" charset="0"/>
              </a:rPr>
              <a:t>mitsvah</a:t>
            </a:r>
            <a:r>
              <a:rPr lang="en-GB" i="1" dirty="0">
                <a:solidFill>
                  <a:srgbClr val="4D5156"/>
                </a:solidFill>
                <a:latin typeface="arial" panose="020B0604020202020204" pitchFamily="34" charset="0"/>
              </a:rPr>
              <a:t> </a:t>
            </a:r>
            <a:r>
              <a:rPr lang="en-GB" dirty="0">
                <a:solidFill>
                  <a:srgbClr val="4D5156"/>
                </a:solidFill>
                <a:latin typeface="arial" panose="020B0604020202020204" pitchFamily="34" charset="0"/>
              </a:rPr>
              <a:t>die </a:t>
            </a:r>
            <a:r>
              <a:rPr lang="en-GB" dirty="0" err="1">
                <a:solidFill>
                  <a:srgbClr val="4D5156"/>
                </a:solidFill>
                <a:latin typeface="arial" panose="020B0604020202020204" pitchFamily="34" charset="0"/>
              </a:rPr>
              <a:t>ekwivalent</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vir</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meisies</a:t>
            </a:r>
            <a:r>
              <a:rPr lang="en-GB" dirty="0">
                <a:solidFill>
                  <a:srgbClr val="4D5156"/>
                </a:solidFill>
                <a:latin typeface="arial" panose="020B0604020202020204" pitchFamily="34" charset="0"/>
              </a:rPr>
              <a:t> is. </a:t>
            </a:r>
            <a:r>
              <a:rPr lang="en-GB" dirty="0" err="1">
                <a:solidFill>
                  <a:srgbClr val="4D5156"/>
                </a:solidFill>
                <a:latin typeface="arial" panose="020B0604020202020204" pitchFamily="34" charset="0"/>
              </a:rPr>
              <a:t>Volgens</a:t>
            </a:r>
            <a:r>
              <a:rPr lang="en-GB" dirty="0">
                <a:solidFill>
                  <a:srgbClr val="4D5156"/>
                </a:solidFill>
                <a:latin typeface="arial" panose="020B0604020202020204" pitchFamily="34" charset="0"/>
              </a:rPr>
              <a:t> die </a:t>
            </a:r>
            <a:r>
              <a:rPr lang="en-GB" dirty="0" err="1">
                <a:solidFill>
                  <a:srgbClr val="4D5156"/>
                </a:solidFill>
                <a:latin typeface="arial" panose="020B0604020202020204" pitchFamily="34" charset="0"/>
              </a:rPr>
              <a:t>Joodse</a:t>
            </a:r>
            <a:r>
              <a:rPr lang="en-GB" dirty="0">
                <a:solidFill>
                  <a:srgbClr val="4D5156"/>
                </a:solidFill>
                <a:latin typeface="arial" panose="020B0604020202020204" pitchFamily="34" charset="0"/>
              </a:rPr>
              <a:t> wet word 'n </a:t>
            </a:r>
            <a:r>
              <a:rPr lang="en-GB" dirty="0" err="1">
                <a:solidFill>
                  <a:srgbClr val="4D5156"/>
                </a:solidFill>
                <a:latin typeface="arial" panose="020B0604020202020204" pitchFamily="34" charset="0"/>
              </a:rPr>
              <a:t>Joodse</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seun</a:t>
            </a:r>
            <a:r>
              <a:rPr lang="en-GB" dirty="0">
                <a:solidFill>
                  <a:srgbClr val="4D5156"/>
                </a:solidFill>
                <a:latin typeface="arial" panose="020B0604020202020204" pitchFamily="34" charset="0"/>
              </a:rPr>
              <a:t> op 13-jarige </a:t>
            </a:r>
            <a:r>
              <a:rPr lang="en-GB" dirty="0" err="1">
                <a:solidFill>
                  <a:srgbClr val="4D5156"/>
                </a:solidFill>
                <a:latin typeface="arial" panose="020B0604020202020204" pitchFamily="34" charset="0"/>
              </a:rPr>
              <a:t>ouderdom</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aanspreeklik</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gehou</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vir</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sy</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dade</a:t>
            </a:r>
            <a:r>
              <a:rPr lang="en-GB" dirty="0">
                <a:solidFill>
                  <a:srgbClr val="4D5156"/>
                </a:solidFill>
                <a:latin typeface="arial" panose="020B0604020202020204" pitchFamily="34" charset="0"/>
              </a:rPr>
              <a:t> </a:t>
            </a:r>
            <a:r>
              <a:rPr lang="en-GB" dirty="0" err="1">
                <a:solidFill>
                  <a:srgbClr val="4D5156"/>
                </a:solidFill>
                <a:latin typeface="arial" panose="020B0604020202020204" pitchFamily="34" charset="0"/>
              </a:rPr>
              <a:t>en</a:t>
            </a:r>
            <a:r>
              <a:rPr lang="en-GB" dirty="0">
                <a:solidFill>
                  <a:srgbClr val="4D5156"/>
                </a:solidFill>
                <a:latin typeface="arial" panose="020B0604020202020204" pitchFamily="34" charset="0"/>
              </a:rPr>
              <a:t> word </a:t>
            </a:r>
            <a:r>
              <a:rPr lang="en-GB" dirty="0" err="1">
                <a:solidFill>
                  <a:srgbClr val="4D5156"/>
                </a:solidFill>
                <a:latin typeface="arial" panose="020B0604020202020204" pitchFamily="34" charset="0"/>
              </a:rPr>
              <a:t>hy</a:t>
            </a:r>
            <a:r>
              <a:rPr lang="en-GB" dirty="0">
                <a:solidFill>
                  <a:srgbClr val="4D5156"/>
                </a:solidFill>
                <a:latin typeface="arial" panose="020B0604020202020204" pitchFamily="34" charset="0"/>
              </a:rPr>
              <a:t> 'n bar </a:t>
            </a:r>
            <a:r>
              <a:rPr lang="en-GB" dirty="0" err="1">
                <a:solidFill>
                  <a:srgbClr val="4D5156"/>
                </a:solidFill>
                <a:latin typeface="arial" panose="020B0604020202020204" pitchFamily="34" charset="0"/>
              </a:rPr>
              <a:t>mitswa</a:t>
            </a:r>
            <a:r>
              <a:rPr lang="en-GB" dirty="0">
                <a:solidFill>
                  <a:srgbClr val="4D5156"/>
                </a:solidFill>
                <a:latin typeface="arial" panose="020B0604020202020204" pitchFamily="34" charset="0"/>
              </a:rPr>
              <a:t>.</a:t>
            </a:r>
          </a:p>
        </p:txBody>
      </p:sp>
      <p:pic>
        <p:nvPicPr>
          <p:cNvPr id="17" name="Picture 16" descr="A group of people sitting at a table&#10;&#10;Description automatically generated with low confidence">
            <a:extLst>
              <a:ext uri="{FF2B5EF4-FFF2-40B4-BE49-F238E27FC236}">
                <a16:creationId xmlns:a16="http://schemas.microsoft.com/office/drawing/2014/main" id="{5983B972-B9A3-4334-B5F3-56977F5A06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437" r="10894"/>
          <a:stretch/>
        </p:blipFill>
        <p:spPr>
          <a:xfrm>
            <a:off x="8788832" y="1191395"/>
            <a:ext cx="2564347" cy="2286000"/>
          </a:xfrm>
          <a:prstGeom prst="rect">
            <a:avLst/>
          </a:prstGeom>
        </p:spPr>
      </p:pic>
      <p:sp>
        <p:nvSpPr>
          <p:cNvPr id="18" name="Title 1">
            <a:extLst>
              <a:ext uri="{FF2B5EF4-FFF2-40B4-BE49-F238E27FC236}">
                <a16:creationId xmlns:a16="http://schemas.microsoft.com/office/drawing/2014/main" id="{271CDDFD-0294-415A-855A-8F18AEC46103}"/>
              </a:ext>
            </a:extLst>
          </p:cNvPr>
          <p:cNvSpPr txBox="1">
            <a:spLocks/>
          </p:cNvSpPr>
          <p:nvPr/>
        </p:nvSpPr>
        <p:spPr>
          <a:xfrm>
            <a:off x="4393170" y="231275"/>
            <a:ext cx="9353550" cy="2103120"/>
          </a:xfrm>
          <a:prstGeom prst="rect">
            <a:avLst/>
          </a:prstGeom>
        </p:spPr>
        <p:txBody>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US" dirty="0" err="1"/>
              <a:t>Oorgangsrituele</a:t>
            </a:r>
            <a:r>
              <a:rPr lang="en-US" dirty="0"/>
              <a:t>…</a:t>
            </a:r>
          </a:p>
        </p:txBody>
      </p:sp>
      <p:pic>
        <p:nvPicPr>
          <p:cNvPr id="2" name="Picture 1">
            <a:extLst>
              <a:ext uri="{FF2B5EF4-FFF2-40B4-BE49-F238E27FC236}">
                <a16:creationId xmlns:a16="http://schemas.microsoft.com/office/drawing/2014/main" id="{1ED7A34E-B8F3-9994-A8FA-574CB46EC35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5913" y="-5587"/>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55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A6D0DC-5BF2-4B78-B1A8-3247E68A7997}"/>
              </a:ext>
            </a:extLst>
          </p:cNvPr>
          <p:cNvPicPr>
            <a:picLocks noChangeAspect="1"/>
          </p:cNvPicPr>
          <p:nvPr/>
        </p:nvPicPr>
        <p:blipFill>
          <a:blip r:embed="rId3"/>
          <a:stretch>
            <a:fillRect/>
          </a:stretch>
        </p:blipFill>
        <p:spPr>
          <a:xfrm>
            <a:off x="0" y="-28741"/>
            <a:ext cx="12192000" cy="6886741"/>
          </a:xfrm>
          <a:prstGeom prst="rect">
            <a:avLst/>
          </a:prstGeom>
        </p:spPr>
      </p:pic>
      <p:sp>
        <p:nvSpPr>
          <p:cNvPr id="3" name="Title 1">
            <a:extLst>
              <a:ext uri="{FF2B5EF4-FFF2-40B4-BE49-F238E27FC236}">
                <a16:creationId xmlns:a16="http://schemas.microsoft.com/office/drawing/2014/main" id="{D9BA6731-4F53-4E33-9B92-7A375CE35AC0}"/>
              </a:ext>
            </a:extLst>
          </p:cNvPr>
          <p:cNvSpPr txBox="1">
            <a:spLocks/>
          </p:cNvSpPr>
          <p:nvPr/>
        </p:nvSpPr>
        <p:spPr>
          <a:xfrm>
            <a:off x="0" y="-28741"/>
            <a:ext cx="6810427" cy="1356527"/>
          </a:xfrm>
          <a:prstGeom prst="rect">
            <a:avLst/>
          </a:prstGeom>
          <a:solidFill>
            <a:schemeClr val="accent2"/>
          </a:solidFill>
        </p:spPr>
        <p:txBody>
          <a:bodyPr>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ctr"/>
            <a:r>
              <a:rPr lang="en-ZA" sz="7500" dirty="0"/>
              <a:t>REFLEKTEER</a:t>
            </a:r>
          </a:p>
        </p:txBody>
      </p:sp>
      <p:sp>
        <p:nvSpPr>
          <p:cNvPr id="4" name="TextBox 3">
            <a:extLst>
              <a:ext uri="{FF2B5EF4-FFF2-40B4-BE49-F238E27FC236}">
                <a16:creationId xmlns:a16="http://schemas.microsoft.com/office/drawing/2014/main" id="{CC308A7F-9B94-49B0-ABCF-152F5BFC306E}"/>
              </a:ext>
            </a:extLst>
          </p:cNvPr>
          <p:cNvSpPr txBox="1"/>
          <p:nvPr/>
        </p:nvSpPr>
        <p:spPr>
          <a:xfrm>
            <a:off x="-1" y="1750413"/>
            <a:ext cx="6810427" cy="2585323"/>
          </a:xfrm>
          <a:prstGeom prst="rect">
            <a:avLst/>
          </a:prstGeom>
          <a:solidFill>
            <a:schemeClr val="bg1">
              <a:alpha val="88000"/>
            </a:schemeClr>
          </a:solidFill>
        </p:spPr>
        <p:txBody>
          <a:bodyPr wrap="square" rtlCol="0">
            <a:spAutoFit/>
          </a:bodyPr>
          <a:lstStyle/>
          <a:p>
            <a:pPr marL="285750" indent="-285750">
              <a:buFont typeface="Arial" panose="020B0604020202020204" pitchFamily="34" charset="0"/>
              <a:buChar char="•"/>
            </a:pPr>
            <a:r>
              <a:rPr lang="nl-NL" dirty="0"/>
              <a:t>Dink na oor die laaste VIER lesse wat jou voorberei vir die lewe ná skool. Hoe kan jy nou al voorberei vir die veranderinge wat voorlê?</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nl-NL" dirty="0"/>
              <a:t>Beskryf die soort ondersteuning wat jy van jou ouers benodig om jou drome te verwesenlik.</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nl-NL" dirty="0"/>
              <a:t>Hoe kan jy respek toon vir jou portuurlede wat deur oorgangsrituele gaan wat jy nie verstaan nie?</a:t>
            </a:r>
            <a:endParaRPr lang="en-ZA" dirty="0"/>
          </a:p>
        </p:txBody>
      </p:sp>
      <p:pic>
        <p:nvPicPr>
          <p:cNvPr id="6" name="Picture 5">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913" y="-3156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40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1308</Words>
  <Application>Microsoft Office PowerPoint</Application>
  <PresentationFormat>Widescreen</PresentationFormat>
  <Paragraphs>81</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vt:lpstr>
      <vt:lpstr>Segoe Print</vt:lpstr>
      <vt:lpstr>Nature Illustration 16x9</vt:lpstr>
      <vt:lpstr>Selfontwikkeling in die samelewing</vt:lpstr>
      <vt:lpstr>PowerPoint Presentation</vt:lpstr>
      <vt:lpstr>Add a Slide Title - 6</vt:lpstr>
      <vt:lpstr>Verandering kan positief en negatief wees…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the self in society</dc:title>
  <dc:creator>LEIGH-ANN PRINGLE</dc:creator>
  <cp:lastModifiedBy>Carsten Gertz</cp:lastModifiedBy>
  <cp:revision>41</cp:revision>
  <dcterms:created xsi:type="dcterms:W3CDTF">2021-01-20T20:12:45Z</dcterms:created>
  <dcterms:modified xsi:type="dcterms:W3CDTF">2022-10-27T03:02:47Z</dcterms:modified>
</cp:coreProperties>
</file>