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4" r:id="rId3"/>
    <p:sldId id="265" r:id="rId4"/>
    <p:sldId id="263"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AA5A7-0F65-4F40-8527-01375A445BC7}" v="1" dt="2023-03-20T14:39:53.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7269" autoAdjust="0"/>
  </p:normalViewPr>
  <p:slideViewPr>
    <p:cSldViewPr snapToGrid="0">
      <p:cViewPr varScale="1">
        <p:scale>
          <a:sx n="76" d="100"/>
          <a:sy n="76" d="100"/>
        </p:scale>
        <p:origin x="72" y="288"/>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6E9AA5A7-0F65-4F40-8527-01375A445BC7}"/>
    <pc:docChg chg="undo custSel modSld">
      <pc:chgData name="Leigh-Ann Pringle" userId="90c27759-dcb2-4cfd-84bf-93ebcdd77db7" providerId="ADAL" clId="{6E9AA5A7-0F65-4F40-8527-01375A445BC7}" dt="2023-03-20T14:47:37.261" v="1620"/>
      <pc:docMkLst>
        <pc:docMk/>
      </pc:docMkLst>
      <pc:sldChg chg="modCm modNotesTx">
        <pc:chgData name="Leigh-Ann Pringle" userId="90c27759-dcb2-4cfd-84bf-93ebcdd77db7" providerId="ADAL" clId="{6E9AA5A7-0F65-4F40-8527-01375A445BC7}" dt="2023-03-20T13:46:35.186" v="1"/>
        <pc:sldMkLst>
          <pc:docMk/>
          <pc:sldMk cId="4253080683" sldId="256"/>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6E9AA5A7-0F65-4F40-8527-01375A445BC7}" dt="2023-03-20T13:46:35.186" v="1"/>
              <pc2:cmMkLst xmlns:pc2="http://schemas.microsoft.com/office/powerpoint/2019/9/main/command">
                <pc:docMk/>
                <pc:sldMk cId="4253080683" sldId="256"/>
                <pc2:cmMk id="{49701E99-AA0E-4951-A5AC-857A407895EC}"/>
              </pc2:cmMkLst>
            </pc226:cmChg>
          </p:ext>
        </pc:extLst>
      </pc:sldChg>
      <pc:sldChg chg="modNotesTx">
        <pc:chgData name="Leigh-Ann Pringle" userId="90c27759-dcb2-4cfd-84bf-93ebcdd77db7" providerId="ADAL" clId="{6E9AA5A7-0F65-4F40-8527-01375A445BC7}" dt="2023-03-20T14:22:48.289" v="592" actId="20577"/>
        <pc:sldMkLst>
          <pc:docMk/>
          <pc:sldMk cId="3939691101" sldId="261"/>
        </pc:sldMkLst>
      </pc:sldChg>
      <pc:sldChg chg="modNotesTx">
        <pc:chgData name="Leigh-Ann Pringle" userId="90c27759-dcb2-4cfd-84bf-93ebcdd77db7" providerId="ADAL" clId="{6E9AA5A7-0F65-4F40-8527-01375A445BC7}" dt="2023-03-20T14:47:37.261" v="1620"/>
        <pc:sldMkLst>
          <pc:docMk/>
          <pc:sldMk cId="1802122740" sldId="264"/>
        </pc:sldMkLst>
      </pc:sldChg>
      <pc:sldChg chg="modCm modNotesTx">
        <pc:chgData name="Leigh-Ann Pringle" userId="90c27759-dcb2-4cfd-84bf-93ebcdd77db7" providerId="ADAL" clId="{6E9AA5A7-0F65-4F40-8527-01375A445BC7}" dt="2023-03-20T14:38:46.327" v="644" actId="20577"/>
        <pc:sldMkLst>
          <pc:docMk/>
          <pc:sldMk cId="2125431442" sldId="265"/>
        </pc:sldMkLst>
        <pc:extLst>
          <p:ext xmlns:p="http://schemas.openxmlformats.org/presentationml/2006/main" uri="{D6D511B9-2390-475A-947B-AFAB55BFBCF1}">
            <pc226:cmChg xmlns:pc226="http://schemas.microsoft.com/office/powerpoint/2022/06/main/command" chg="mod">
              <pc226:chgData name="Leigh-Ann Pringle" userId="90c27759-dcb2-4cfd-84bf-93ebcdd77db7" providerId="ADAL" clId="{6E9AA5A7-0F65-4F40-8527-01375A445BC7}" dt="2023-03-20T13:50:09.149" v="276"/>
              <pc2:cmMkLst xmlns:pc2="http://schemas.microsoft.com/office/powerpoint/2019/9/main/command">
                <pc:docMk/>
                <pc:sldMk cId="2125431442" sldId="265"/>
                <pc2:cmMk id="{B6E562BD-DE3E-4464-8ECE-D4F91BECC87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3 min </a:t>
            </a:r>
            <a:r>
              <a:rPr lang="en-US" dirty="0" err="1"/>
              <a:t>Inleiding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a:t>
            </a:r>
            <a:r>
              <a:rPr lang="af-ZA" dirty="0" err="1"/>
              <a:t>Onderwysernota</a:t>
            </a:r>
            <a:r>
              <a:rPr lang="af-ZA" dirty="0"/>
              <a:t>: GROEPAKTIWITEIT- Hierdie les sal leerders se kennis</a:t>
            </a:r>
            <a:r>
              <a:rPr lang="af-ZA" baseline="0" dirty="0"/>
              <a:t> ontwikkel</a:t>
            </a:r>
            <a:r>
              <a:rPr lang="af-ZA" dirty="0"/>
              <a:t> om gemeenskapsbetrokkenheid in die aanspreek van omgewingskwessies oor die volgende week te ondersoek. Jy sal dalk van die groepe moet lei as hulle sukkel om later in die les met idees vorendag te kom. Herinner hulle daaraan dat hulle na 'n gemeenskapsprojek, soos 'n herwinningsmaatskappy, of dierebeskerming, soos SANCOB, kan kyk OF hulle kan onderhoude voer</a:t>
            </a:r>
            <a:r>
              <a:rPr lang="af-ZA" baseline="0" dirty="0"/>
              <a:t> met</a:t>
            </a:r>
            <a:r>
              <a:rPr lang="af-ZA" dirty="0"/>
              <a:t> lede van hul gemeenskap. Hulle mag nie </a:t>
            </a:r>
            <a:r>
              <a:rPr lang="af-ZA" dirty="0" err="1"/>
              <a:t>Youtube-snitte</a:t>
            </a:r>
            <a:r>
              <a:rPr lang="af-ZA" dirty="0"/>
              <a:t> vir hierdie verslag gebruik nie. Dit MOET ondersoekende joernalistiek wees. Herinner leerders daaraan</a:t>
            </a:r>
            <a:r>
              <a:rPr lang="af-ZA" baseline="0" dirty="0"/>
              <a:t> </a:t>
            </a:r>
            <a:r>
              <a:rPr lang="af-ZA" dirty="0"/>
              <a:t>om veilig te wees en in 'n groep te werk. Hierdie beplanning sal onderhoude insluit wat op hul fone verfilm is. As jy ongemaklik is met die gebruik van fone,</a:t>
            </a:r>
            <a:r>
              <a:rPr lang="af-ZA" baseline="0" dirty="0"/>
              <a:t> kan jy</a:t>
            </a:r>
            <a:r>
              <a:rPr lang="af-ZA" dirty="0"/>
              <a:t> eenvoudig vir die groep sê hulle sal hul bevindinge aan die klas moet voorlê in die volgende les in 'n kort 3min demonstrasie wat fotobewyse op skyfies insluit.</a:t>
            </a:r>
            <a:r>
              <a:rPr lang="af-ZA" baseline="0" dirty="0"/>
              <a:t> D</a:t>
            </a:r>
            <a:r>
              <a:rPr lang="af-ZA" dirty="0"/>
              <a:t>ie res van hierdie les sal egter verwys na die beplanning vir 'n kort dokumentêre/joernalistieke onderhoud wat leerders aan die begin van die volgende les sal inhandig en wat die klas sal kyk.)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af-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Welkom terug, graad 11's. Ons het vandag 'n opwindende les. Tydens die volgende les sal ons sien wie die volgende top ondersoekende joernalis in die klas 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Maar voordat ons daarby kan uitkom, is daar 'n paar terme waarvan jy 'n duidelike begrip moet hê. Wie in hierdie klas kan sê dat hulle 'n passievolle aktivis oor klimaatsverandering is? (As enige leerders hul hande opsteek, vra hulle om te deel waaroor hulle passievol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af-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In die laaste les het ons die impak aangeraak wat</a:t>
            </a:r>
            <a:r>
              <a:rPr lang="af-ZA" baseline="0" dirty="0"/>
              <a:t> </a:t>
            </a:r>
            <a:r>
              <a:rPr lang="af-ZA" dirty="0"/>
              <a:t>omgewingskade op die lewens van mense in gemeenskappe het.</a:t>
            </a:r>
            <a:r>
              <a:rPr lang="af-ZA" baseline="0" dirty="0"/>
              <a:t> </a:t>
            </a:r>
            <a:r>
              <a:rPr lang="af-ZA" sz="1200" kern="1200" dirty="0">
                <a:solidFill>
                  <a:schemeClr val="tx1"/>
                </a:solidFill>
                <a:effectLst/>
                <a:latin typeface="+mn-lt"/>
                <a:ea typeface="+mn-ea"/>
                <a:cs typeface="+mn-cs"/>
              </a:rPr>
              <a:t>Klimaatsverandering is 'n veel groter en meer langtermynprobleem. Dit verwys na die veranderinge wat in die aarde se atmosfeer plaasvind, </a:t>
            </a:r>
            <a:r>
              <a:rPr lang="af-ZA" sz="1200" kern="1200" dirty="0" err="1">
                <a:solidFill>
                  <a:schemeClr val="tx1"/>
                </a:solidFill>
                <a:effectLst/>
                <a:latin typeface="+mn-lt"/>
                <a:ea typeface="+mn-ea"/>
                <a:cs typeface="+mn-cs"/>
              </a:rPr>
              <a:t>temperatuurstyging,reënvalpatrone</a:t>
            </a:r>
            <a:r>
              <a:rPr lang="af-ZA" sz="1200" kern="1200" dirty="0">
                <a:solidFill>
                  <a:schemeClr val="tx1"/>
                </a:solidFill>
                <a:effectLst/>
                <a:latin typeface="+mn-lt"/>
                <a:ea typeface="+mn-ea"/>
                <a:cs typeface="+mn-cs"/>
              </a:rPr>
              <a:t> en weerpatrone. Met die toename van die bevolking, kom meer CO2 in die atmosfeer voor en meer CO2 word ingeasem a.g.v. brande. Dit beïnvloed die aarde se atmosfeer op 'n negatiewe manier. </a:t>
            </a:r>
            <a:r>
              <a:rPr lang="af-ZA" dirty="0"/>
              <a:t>ŉ Ander term wat ons</a:t>
            </a:r>
            <a:r>
              <a:rPr lang="af-ZA" baseline="0" dirty="0"/>
              <a:t> gaan dek is aarverwarming.</a:t>
            </a:r>
            <a:r>
              <a:rPr lang="af-ZA" sz="1200" kern="1200" dirty="0">
                <a:solidFill>
                  <a:schemeClr val="tx1"/>
                </a:solidFill>
                <a:effectLst/>
                <a:latin typeface="+mn-lt"/>
                <a:ea typeface="+mn-ea"/>
                <a:cs typeface="+mn-cs"/>
              </a:rPr>
              <a:t> </a:t>
            </a:r>
            <a:r>
              <a:rPr lang="af-ZA" sz="1200" b="1" kern="1200" dirty="0">
                <a:solidFill>
                  <a:schemeClr val="tx1"/>
                </a:solidFill>
                <a:effectLst/>
                <a:latin typeface="+mn-lt"/>
                <a:ea typeface="+mn-ea"/>
                <a:cs typeface="+mn-cs"/>
              </a:rPr>
              <a:t>Aardverwarming</a:t>
            </a:r>
            <a:r>
              <a:rPr lang="af-ZA" sz="1200" kern="1200" dirty="0">
                <a:solidFill>
                  <a:schemeClr val="tx1"/>
                </a:solidFill>
                <a:effectLst/>
                <a:latin typeface="+mn-lt"/>
                <a:ea typeface="+mn-ea"/>
                <a:cs typeface="+mn-cs"/>
              </a:rPr>
              <a:t> verwys na die toename in temperatuur van die aarde se atmosfeer.</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5min + 5min</a:t>
            </a:r>
          </a:p>
          <a:p>
            <a:endParaRPr lang="en-US" dirty="0"/>
          </a:p>
          <a:p>
            <a:r>
              <a:rPr lang="en-US" dirty="0" err="1"/>
              <a:t>Kyk</a:t>
            </a:r>
            <a:r>
              <a:rPr lang="en-US" dirty="0"/>
              <a:t> https://www.youtube.com/watch?v=7oWUZLYXnLw</a:t>
            </a:r>
          </a:p>
          <a:p>
            <a:endParaRPr lang="en-US" dirty="0"/>
          </a:p>
          <a:p>
            <a:r>
              <a:rPr lang="af-ZA" dirty="0"/>
              <a:t>Ons sal nou na hierdie snit kyk oor sommige onlangse gebeure in Suid-Afrika. (Kyk snit) Dit is skrikwekkend om die impak op klimaatsverandering in Suid-Afrika te sien. Ons kan dit nie meer ignoreer nie. Bespreek as ŉ groep die</a:t>
            </a:r>
            <a:r>
              <a:rPr lang="af-ZA" baseline="0" dirty="0"/>
              <a:t> volgende punte </a:t>
            </a:r>
            <a:r>
              <a:rPr lang="af-ZA" dirty="0"/>
              <a:t>in </a:t>
            </a:r>
            <a:r>
              <a:rPr lang="af-ZA" b="1" i="1" dirty="0"/>
              <a:t>Aktiwiteit 1 </a:t>
            </a:r>
            <a:r>
              <a:rPr lang="af-ZA" dirty="0"/>
              <a:t>(</a:t>
            </a:r>
            <a:r>
              <a:rPr lang="af-ZA" b="1" i="1" dirty="0"/>
              <a:t>Les 3 – Werkkaart</a:t>
            </a:r>
            <a:r>
              <a:rPr lang="af-ZA" dirty="0"/>
              <a:t>) wat in hierdie snit aangespreek word:</a:t>
            </a:r>
          </a:p>
          <a:p>
            <a:endParaRPr lang="af-ZA" sz="1800" dirty="0">
              <a:effectLst/>
              <a:latin typeface="Calibri" panose="020F0502020204030204" pitchFamily="34" charset="0"/>
              <a:ea typeface="Calibri" panose="020F0502020204030204" pitchFamily="34" charset="0"/>
            </a:endParaRPr>
          </a:p>
          <a:p>
            <a:pPr marL="0" indent="0">
              <a:buFont typeface="+mj-lt"/>
              <a:buNone/>
            </a:pPr>
            <a:r>
              <a:rPr lang="nl-NL" sz="1800" dirty="0">
                <a:effectLst/>
                <a:latin typeface="Calibri" panose="020F0502020204030204" pitchFamily="34" charset="0"/>
                <a:ea typeface="Calibri" panose="020F0502020204030204" pitchFamily="34" charset="0"/>
              </a:rPr>
              <a:t>1. Wat is die verhoudings tussen klimaatsverandering en biodiversiteit?</a:t>
            </a:r>
          </a:p>
          <a:p>
            <a:r>
              <a:rPr lang="nl-NL" sz="1800" b="1" dirty="0">
                <a:effectLst/>
                <a:latin typeface="Calibri" panose="020F0502020204030204" pitchFamily="34" charset="0"/>
                <a:ea typeface="Calibri" panose="020F0502020204030204" pitchFamily="34" charset="0"/>
              </a:rPr>
              <a:t>Dit is nodig om ekostelsels te integreer wanneer huise ontwikkel word –</a:t>
            </a:r>
          </a:p>
          <a:p>
            <a:r>
              <a:rPr lang="nl-NL" sz="1800" b="1" dirty="0">
                <a:effectLst/>
                <a:latin typeface="Calibri" panose="020F0502020204030204" pitchFamily="34" charset="0"/>
                <a:ea typeface="Calibri" panose="020F0502020204030204" pitchFamily="34" charset="0"/>
              </a:rPr>
              <a:t>dit het ‘n fisiese impak op gemeenskappe in Suid-Afrika gehad.</a:t>
            </a:r>
          </a:p>
          <a:p>
            <a:r>
              <a:rPr lang="nl-NL" sz="1800" b="1" dirty="0">
                <a:effectLst/>
                <a:latin typeface="Calibri" panose="020F0502020204030204" pitchFamily="34" charset="0"/>
                <a:ea typeface="Calibri" panose="020F0502020204030204" pitchFamily="34" charset="0"/>
              </a:rPr>
              <a:t>Die afloop het gelei tot die skade van bio-areas, totdat die universiteite</a:t>
            </a:r>
          </a:p>
          <a:p>
            <a:r>
              <a:rPr lang="nl-NL" sz="1800" b="1" dirty="0">
                <a:effectLst/>
                <a:latin typeface="Calibri" panose="020F0502020204030204" pitchFamily="34" charset="0"/>
                <a:ea typeface="Calibri" panose="020F0502020204030204" pitchFamily="34" charset="0"/>
              </a:rPr>
              <a:t>gehelp het met die opruiming.</a:t>
            </a:r>
          </a:p>
          <a:p>
            <a:r>
              <a:rPr lang="nl-NL" sz="1800" dirty="0">
                <a:effectLst/>
                <a:latin typeface="Calibri" panose="020F0502020204030204" pitchFamily="34" charset="0"/>
                <a:ea typeface="Calibri" panose="020F0502020204030204" pitchFamily="34" charset="0"/>
              </a:rPr>
              <a:t>2. Watter impak het dit op Suid-Afrikaanse weer gehad?</a:t>
            </a:r>
          </a:p>
          <a:p>
            <a:r>
              <a:rPr lang="nl-NL" sz="1800" b="1" dirty="0">
                <a:effectLst/>
                <a:latin typeface="Calibri" panose="020F0502020204030204" pitchFamily="34" charset="0"/>
                <a:ea typeface="Calibri" panose="020F0502020204030204" pitchFamily="34" charset="0"/>
              </a:rPr>
              <a:t>Daar was</a:t>
            </a:r>
            <a:r>
              <a:rPr lang="nl-NL" sz="1800" b="1" baseline="0" dirty="0">
                <a:effectLst/>
                <a:latin typeface="Calibri" panose="020F0502020204030204" pitchFamily="34" charset="0"/>
                <a:ea typeface="Calibri" panose="020F0502020204030204" pitchFamily="34" charset="0"/>
              </a:rPr>
              <a:t> </a:t>
            </a:r>
            <a:r>
              <a:rPr lang="af-ZA" sz="1800" b="1" dirty="0"/>
              <a:t>ŉ</a:t>
            </a:r>
            <a:r>
              <a:rPr lang="nl-NL" sz="1800" b="1" dirty="0">
                <a:effectLst/>
                <a:latin typeface="Calibri" panose="020F0502020204030204" pitchFamily="34" charset="0"/>
                <a:ea typeface="Calibri" panose="020F0502020204030204" pitchFamily="34" charset="0"/>
              </a:rPr>
              <a:t> toename in storms wat erger en meer konstant is.</a:t>
            </a:r>
          </a:p>
          <a:p>
            <a:r>
              <a:rPr lang="nl-NL" sz="1800" dirty="0">
                <a:effectLst/>
                <a:latin typeface="Calibri" panose="020F0502020204030204" pitchFamily="34" charset="0"/>
                <a:ea typeface="Calibri" panose="020F0502020204030204" pitchFamily="34" charset="0"/>
              </a:rPr>
              <a:t>3. Hoe was Suid-Afrika proaktief?</a:t>
            </a:r>
          </a:p>
          <a:p>
            <a:r>
              <a:rPr lang="nl-NL" sz="1800" b="1" dirty="0">
                <a:effectLst/>
                <a:latin typeface="Calibri" panose="020F0502020204030204" pitchFamily="34" charset="0"/>
                <a:ea typeface="Calibri" panose="020F0502020204030204" pitchFamily="34" charset="0"/>
              </a:rPr>
              <a:t>Alhoewel daar baie sigbare gesprekke op internasionale en nasionale</a:t>
            </a:r>
          </a:p>
          <a:p>
            <a:r>
              <a:rPr lang="nl-NL" sz="1800" b="1" dirty="0">
                <a:effectLst/>
                <a:latin typeface="Calibri" panose="020F0502020204030204" pitchFamily="34" charset="0"/>
                <a:ea typeface="Calibri" panose="020F0502020204030204" pitchFamily="34" charset="0"/>
              </a:rPr>
              <a:t>vlak was, was daar nie baie vroeë waarskuwingstelsels vir die publiek</a:t>
            </a:r>
          </a:p>
          <a:p>
            <a:r>
              <a:rPr lang="nl-NL" sz="1800" b="1" dirty="0">
                <a:effectLst/>
                <a:latin typeface="Calibri" panose="020F0502020204030204" pitchFamily="34" charset="0"/>
                <a:ea typeface="Calibri" panose="020F0502020204030204" pitchFamily="34" charset="0"/>
              </a:rPr>
              <a:t>nie.</a:t>
            </a:r>
          </a:p>
          <a:p>
            <a:r>
              <a:rPr lang="nl-NL" sz="1800" dirty="0">
                <a:effectLst/>
                <a:latin typeface="Calibri" panose="020F0502020204030204" pitchFamily="34" charset="0"/>
                <a:ea typeface="Calibri" panose="020F0502020204030204" pitchFamily="34" charset="0"/>
              </a:rPr>
              <a:t>4.</a:t>
            </a:r>
            <a:r>
              <a:rPr lang="nl-NL" sz="1800" baseline="0" dirty="0">
                <a:effectLst/>
                <a:latin typeface="Calibri" panose="020F0502020204030204" pitchFamily="34" charset="0"/>
                <a:ea typeface="Calibri" panose="020F0502020204030204" pitchFamily="34" charset="0"/>
              </a:rPr>
              <a:t> </a:t>
            </a:r>
            <a:r>
              <a:rPr lang="nl-NL" sz="1800" dirty="0">
                <a:effectLst/>
                <a:latin typeface="Calibri" panose="020F0502020204030204" pitchFamily="34" charset="0"/>
                <a:ea typeface="Calibri" panose="020F0502020204030204" pitchFamily="34" charset="0"/>
              </a:rPr>
              <a:t>Hoe beïnvloed vloede die gesondheid van plaaslike gemeenskappe?</a:t>
            </a:r>
          </a:p>
          <a:p>
            <a:r>
              <a:rPr lang="nl-NL" sz="1800" b="1" dirty="0">
                <a:effectLst/>
                <a:latin typeface="Calibri" panose="020F0502020204030204" pitchFamily="34" charset="0"/>
                <a:ea typeface="Calibri" panose="020F0502020204030204" pitchFamily="34" charset="0"/>
              </a:rPr>
              <a:t>Daar kan</a:t>
            </a:r>
            <a:r>
              <a:rPr lang="nl-NL" sz="1800" b="1" baseline="0" dirty="0">
                <a:effectLst/>
                <a:latin typeface="Calibri" panose="020F0502020204030204" pitchFamily="34" charset="0"/>
                <a:ea typeface="Calibri" panose="020F0502020204030204" pitchFamily="34" charset="0"/>
              </a:rPr>
              <a:t> </a:t>
            </a:r>
            <a:r>
              <a:rPr lang="af-ZA" sz="1800" b="1" dirty="0"/>
              <a:t>ŉ</a:t>
            </a:r>
            <a:r>
              <a:rPr lang="nl-NL" sz="1800" b="1" dirty="0">
                <a:effectLst/>
                <a:latin typeface="Calibri" panose="020F0502020204030204" pitchFamily="34" charset="0"/>
                <a:ea typeface="Calibri" panose="020F0502020204030204" pitchFamily="34" charset="0"/>
              </a:rPr>
              <a:t> toename in siektes wees aangesien mense sukkel om droog</a:t>
            </a:r>
          </a:p>
          <a:p>
            <a:r>
              <a:rPr lang="nl-NL" sz="1800" b="1" dirty="0">
                <a:effectLst/>
                <a:latin typeface="Calibri" panose="020F0502020204030204" pitchFamily="34" charset="0"/>
                <a:ea typeface="Calibri" panose="020F0502020204030204" pitchFamily="34" charset="0"/>
              </a:rPr>
              <a:t>te bly en infeksies kan ontwikkel.</a:t>
            </a:r>
          </a:p>
          <a:p>
            <a:r>
              <a:rPr lang="nl-NL" sz="1800" b="1" dirty="0">
                <a:effectLst/>
                <a:latin typeface="Calibri" panose="020F0502020204030204" pitchFamily="34" charset="0"/>
                <a:ea typeface="Calibri" panose="020F0502020204030204" pitchFamily="34" charset="0"/>
              </a:rPr>
              <a:t>Verlies van hul huise en selfs hul lewens in ernstige</a:t>
            </a:r>
          </a:p>
          <a:p>
            <a:r>
              <a:rPr lang="nl-NL" sz="1800" b="1" dirty="0">
                <a:effectLst/>
                <a:latin typeface="Calibri" panose="020F0502020204030204" pitchFamily="34" charset="0"/>
                <a:ea typeface="Calibri" panose="020F0502020204030204" pitchFamily="34" charset="0"/>
              </a:rPr>
              <a:t>oorstromingsituasies.</a:t>
            </a:r>
            <a:r>
              <a:rPr lang="en-US" sz="1800" b="1" dirty="0">
                <a:effectLst/>
                <a:latin typeface="Times New Roman" panose="02020603050405020304" pitchFamily="18" charset="0"/>
                <a:ea typeface="Times New Roman" panose="02020603050405020304" pitchFamily="18" charset="0"/>
              </a:rPr>
              <a:t> </a:t>
            </a:r>
          </a:p>
          <a:p>
            <a:endParaRPr lang="en-US" sz="1800" b="1" dirty="0">
              <a:effectLst/>
              <a:latin typeface="Times New Roman" panose="02020603050405020304" pitchFamily="18" charset="0"/>
              <a:ea typeface="Times New Roman" panose="02020603050405020304" pitchFamily="18" charset="0"/>
            </a:endParaRPr>
          </a:p>
          <a:p>
            <a:r>
              <a:rPr lang="af-ZA" sz="1200" kern="1200" dirty="0">
                <a:solidFill>
                  <a:schemeClr val="tx1"/>
                </a:solidFill>
                <a:effectLst/>
                <a:latin typeface="+mn-lt"/>
                <a:ea typeface="+mn-ea"/>
                <a:cs typeface="+mn-cs"/>
              </a:rPr>
              <a:t>Met die toename van klimaatsverandering regoor die wêreld, is daar 'n duidelike impak op:</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Ekostelsels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Oseane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Mense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Weerstoestande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af-ZA" sz="1200" kern="1200" dirty="0">
                <a:solidFill>
                  <a:schemeClr val="tx1"/>
                </a:solidFill>
                <a:effectLst/>
                <a:latin typeface="+mn-lt"/>
                <a:ea typeface="+mn-ea"/>
                <a:cs typeface="+mn-cs"/>
              </a:rPr>
              <a:t>Ons het die afgelope paar lesse gesien dat </a:t>
            </a:r>
            <a:r>
              <a:rPr lang="af-ZA" sz="1200" b="1" kern="1200" dirty="0">
                <a:solidFill>
                  <a:schemeClr val="tx1"/>
                </a:solidFill>
                <a:effectLst/>
                <a:latin typeface="+mn-lt"/>
                <a:ea typeface="+mn-ea"/>
                <a:cs typeface="+mn-cs"/>
              </a:rPr>
              <a:t>klimaatsverandering</a:t>
            </a:r>
            <a:r>
              <a:rPr lang="af-ZA" sz="1200" kern="1200" dirty="0">
                <a:solidFill>
                  <a:schemeClr val="tx1"/>
                </a:solidFill>
                <a:effectLst/>
                <a:latin typeface="+mn-lt"/>
                <a:ea typeface="+mn-ea"/>
                <a:cs typeface="+mn-cs"/>
              </a:rPr>
              <a:t> die wêreld beïnvloed. Namate meer vloede voorkom, word ekostelsels beïnvloed. Die oseane ervaar 'n temperatuurtoename namate die ysgletsers smelt. Dit lei tot verhoogde watervlakke. Eilande soos Venesië het 'n toename in watervlakke ervaar, wat die kuslyn stadig terugstoot. Namate hierdie veranderinge plaasvind, word mense direk beïnvloed. </a:t>
            </a:r>
            <a:br>
              <a:rPr lang="af-ZA" sz="1200" kern="1200" dirty="0">
                <a:solidFill>
                  <a:schemeClr val="tx1"/>
                </a:solidFill>
                <a:effectLst/>
                <a:latin typeface="+mn-lt"/>
                <a:ea typeface="+mn-ea"/>
                <a:cs typeface="+mn-cs"/>
              </a:rPr>
            </a:br>
            <a:endParaRPr lang="af-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Ons sien 'n toename in erge weerstoestande en dit veroorsaak dat mense hul huise en hul lewens verloor en in baie gevalle moet hulle weer van voor af begin. Daar was berigte oor die hele wêreld van meer tornado's of tsoenami's as ooit tevore.</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46116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 5min + 5min</a:t>
            </a:r>
          </a:p>
          <a:p>
            <a:endParaRPr lang="en-US" dirty="0"/>
          </a:p>
          <a:p>
            <a:r>
              <a:rPr lang="af-ZA" sz="1200" kern="1200" dirty="0">
                <a:solidFill>
                  <a:schemeClr val="tx1"/>
                </a:solidFill>
                <a:effectLst/>
                <a:latin typeface="+mn-lt"/>
                <a:ea typeface="+mn-ea"/>
                <a:cs typeface="+mn-cs"/>
              </a:rPr>
              <a:t>Dit is nie genoeg om net te identifiseer dat ons 'n probleem het nie. Ons moet elke dag poog om veranderinge aan te bring in die manier waarop ons leef. Ons verwys na hierdie veranderinge as </a:t>
            </a:r>
            <a:r>
              <a:rPr lang="af-ZA" sz="1200" b="1" kern="1200" dirty="0">
                <a:solidFill>
                  <a:schemeClr val="tx1"/>
                </a:solidFill>
                <a:effectLst/>
                <a:latin typeface="+mn-lt"/>
                <a:ea typeface="+mn-ea"/>
                <a:cs typeface="+mn-cs"/>
              </a:rPr>
              <a:t>versagtende maatreëls. </a:t>
            </a:r>
            <a:r>
              <a:rPr lang="af-ZA" sz="1200" kern="1200" dirty="0">
                <a:solidFill>
                  <a:schemeClr val="tx1"/>
                </a:solidFill>
                <a:effectLst/>
                <a:latin typeface="+mn-lt"/>
                <a:ea typeface="+mn-ea"/>
                <a:cs typeface="+mn-cs"/>
              </a:rPr>
              <a:t>Dit verwys na die </a:t>
            </a:r>
            <a:r>
              <a:rPr lang="af-ZA" sz="1200" kern="1200" dirty="0" err="1">
                <a:solidFill>
                  <a:schemeClr val="tx1"/>
                </a:solidFill>
                <a:effectLst/>
                <a:latin typeface="+mn-lt"/>
                <a:ea typeface="+mn-ea"/>
                <a:cs typeface="+mn-cs"/>
              </a:rPr>
              <a:t>die</a:t>
            </a:r>
            <a:r>
              <a:rPr lang="af-ZA" sz="1200" kern="1200" dirty="0">
                <a:solidFill>
                  <a:schemeClr val="tx1"/>
                </a:solidFill>
                <a:effectLst/>
                <a:latin typeface="+mn-lt"/>
                <a:ea typeface="+mn-ea"/>
                <a:cs typeface="+mn-cs"/>
              </a:rPr>
              <a:t> stappe wat geneem word om die gevolge van die huidige tendense te verminder om die toekoms direk te beïnvloed. </a:t>
            </a:r>
            <a:r>
              <a:rPr lang="af-ZA" sz="1200" b="1" kern="1200" dirty="0">
                <a:solidFill>
                  <a:schemeClr val="tx1"/>
                </a:solidFill>
                <a:effectLst/>
                <a:latin typeface="+mn-lt"/>
                <a:ea typeface="+mn-ea"/>
                <a:cs typeface="+mn-cs"/>
              </a:rPr>
              <a:t>Aanpassing</a:t>
            </a:r>
            <a:r>
              <a:rPr lang="af-ZA" sz="1200" kern="1200" dirty="0">
                <a:solidFill>
                  <a:schemeClr val="tx1"/>
                </a:solidFill>
                <a:effectLst/>
                <a:latin typeface="+mn-lt"/>
                <a:ea typeface="+mn-ea"/>
                <a:cs typeface="+mn-cs"/>
              </a:rPr>
              <a:t> behels die stel van strategieë / daaglikse gewoontes /maak van planne  om maniere te vind om </a:t>
            </a:r>
            <a:r>
              <a:rPr lang="af-ZA" sz="1200" kern="1200" dirty="0" err="1">
                <a:solidFill>
                  <a:schemeClr val="tx1"/>
                </a:solidFill>
                <a:effectLst/>
                <a:latin typeface="+mn-lt"/>
                <a:ea typeface="+mn-ea"/>
                <a:cs typeface="+mn-cs"/>
              </a:rPr>
              <a:t>‘n</a:t>
            </a:r>
            <a:r>
              <a:rPr lang="af-ZA" sz="1200" kern="1200" dirty="0">
                <a:solidFill>
                  <a:schemeClr val="tx1"/>
                </a:solidFill>
                <a:effectLst/>
                <a:latin typeface="+mn-lt"/>
                <a:ea typeface="+mn-ea"/>
                <a:cs typeface="+mn-cs"/>
              </a:rPr>
              <a:t> positiewe impak op klimaatsverandering te maak.</a:t>
            </a:r>
          </a:p>
          <a:p>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Bv. aangesien motors groot hoeveelhede </a:t>
            </a:r>
            <a:r>
              <a:rPr lang="af-ZA" sz="1200" kern="1200" dirty="0" err="1">
                <a:solidFill>
                  <a:schemeClr val="tx1"/>
                </a:solidFill>
                <a:effectLst/>
                <a:latin typeface="+mn-lt"/>
                <a:ea typeface="+mn-ea"/>
                <a:cs typeface="+mn-cs"/>
              </a:rPr>
              <a:t>koolstofmonoksiedgas</a:t>
            </a:r>
            <a:r>
              <a:rPr lang="af-ZA" sz="1200" kern="1200" dirty="0">
                <a:solidFill>
                  <a:schemeClr val="tx1"/>
                </a:solidFill>
                <a:effectLst/>
                <a:latin typeface="+mn-lt"/>
                <a:ea typeface="+mn-ea"/>
                <a:cs typeface="+mn-cs"/>
              </a:rPr>
              <a:t> produseer, kan ons die negatiewe impak verlig  deur minder motors te bestuur en aan te pas deur eerder fietse te ry of  van </a:t>
            </a:r>
            <a:r>
              <a:rPr lang="af-ZA" sz="1200" kern="1200" dirty="0" err="1">
                <a:solidFill>
                  <a:schemeClr val="tx1"/>
                </a:solidFill>
                <a:effectLst/>
                <a:latin typeface="+mn-lt"/>
                <a:ea typeface="+mn-ea"/>
                <a:cs typeface="+mn-cs"/>
              </a:rPr>
              <a:t>‘n</a:t>
            </a:r>
            <a:r>
              <a:rPr lang="af-ZA" sz="1200" kern="1200" dirty="0">
                <a:solidFill>
                  <a:schemeClr val="tx1"/>
                </a:solidFill>
                <a:effectLst/>
                <a:latin typeface="+mn-lt"/>
                <a:ea typeface="+mn-ea"/>
                <a:cs typeface="+mn-cs"/>
              </a:rPr>
              <a:t> saamryklub  gebruik te maak om minder motors op die pad te hê.</a:t>
            </a:r>
            <a:endParaRPr lang="en-US" sz="1200" kern="1200" dirty="0">
              <a:solidFill>
                <a:schemeClr val="tx1"/>
              </a:solidFill>
              <a:effectLst/>
              <a:latin typeface="+mn-lt"/>
              <a:ea typeface="+mn-ea"/>
              <a:cs typeface="+mn-cs"/>
            </a:endParaRPr>
          </a:p>
          <a:p>
            <a:endParaRPr lang="en-US" dirty="0"/>
          </a:p>
          <a:p>
            <a:r>
              <a:rPr lang="af-ZA" dirty="0"/>
              <a:t>Lees deur die lys op die skyfie en verskaf voorbeelde in </a:t>
            </a:r>
            <a:r>
              <a:rPr lang="af-ZA" b="1" i="1" dirty="0"/>
              <a:t>Aktiwiteit 2 </a:t>
            </a:r>
            <a:r>
              <a:rPr lang="af-ZA" dirty="0"/>
              <a:t>(</a:t>
            </a:r>
            <a:r>
              <a:rPr lang="af-ZA" b="1" i="1" dirty="0"/>
              <a:t>Les 3 – Werkkaart</a:t>
            </a:r>
            <a:r>
              <a:rPr lang="af-ZA" dirty="0"/>
              <a:t>) van wat JY </a:t>
            </a:r>
            <a:r>
              <a:rPr lang="af-ZA" sz="1800" dirty="0">
                <a:solidFill>
                  <a:srgbClr val="000000"/>
                </a:solidFill>
                <a:effectLst/>
                <a:highlight>
                  <a:srgbClr val="FFFF00"/>
                </a:highlight>
                <a:latin typeface="Arial" panose="020B0604020202020204" pitchFamily="34" charset="0"/>
                <a:ea typeface="Times New Roman" panose="02020603050405020304" pitchFamily="18" charset="0"/>
              </a:rPr>
              <a:t>kan implementeer om aardverwarming te verminder.</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76779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3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af-ZA" dirty="0" err="1"/>
              <a:t>Onderwysernota</a:t>
            </a:r>
            <a:r>
              <a:rPr lang="af-ZA" dirty="0"/>
              <a:t>:</a:t>
            </a:r>
            <a:r>
              <a:rPr lang="af-ZA" baseline="0" dirty="0"/>
              <a:t> </a:t>
            </a:r>
            <a:r>
              <a:rPr lang="af-ZA" sz="1200" kern="1200" dirty="0">
                <a:solidFill>
                  <a:schemeClr val="tx1"/>
                </a:solidFill>
                <a:effectLst/>
                <a:latin typeface="+mn-lt"/>
                <a:ea typeface="+mn-ea"/>
                <a:cs typeface="+mn-cs"/>
              </a:rPr>
              <a:t>'n</a:t>
            </a:r>
            <a:r>
              <a:rPr lang="af-ZA" dirty="0"/>
              <a:t> video-lêer is onderaan die bladsy in hierdie skakel</a:t>
            </a:r>
            <a:r>
              <a:rPr lang="en-US" dirty="0"/>
              <a:t>. https://time.com/person-of-the-year-2019-greta-thunberg/)</a:t>
            </a:r>
          </a:p>
          <a:p>
            <a:endParaRPr lang="en-US" dirty="0"/>
          </a:p>
          <a:p>
            <a:r>
              <a:rPr lang="en-US" dirty="0"/>
              <a:t>Hoe </a:t>
            </a:r>
            <a:r>
              <a:rPr lang="en-US" dirty="0" err="1"/>
              <a:t>kan</a:t>
            </a:r>
            <a:r>
              <a:rPr lang="en-US" dirty="0"/>
              <a:t> ‘n 19-jarige </a:t>
            </a:r>
            <a:r>
              <a:rPr lang="en-US" dirty="0" err="1"/>
              <a:t>vrou</a:t>
            </a:r>
            <a:r>
              <a:rPr lang="en-US" dirty="0"/>
              <a:t> die </a:t>
            </a:r>
            <a:r>
              <a:rPr lang="en-US" i="1" dirty="0"/>
              <a:t>Times</a:t>
            </a:r>
            <a:r>
              <a:rPr lang="en-US" dirty="0"/>
              <a:t> se </a:t>
            </a:r>
            <a:r>
              <a:rPr lang="en-US" dirty="0" err="1"/>
              <a:t>mens</a:t>
            </a:r>
            <a:r>
              <a:rPr lang="en-US" baseline="0" dirty="0"/>
              <a:t> van die </a:t>
            </a:r>
            <a:r>
              <a:rPr lang="en-US" baseline="0" dirty="0" err="1"/>
              <a:t>jaar</a:t>
            </a:r>
            <a:r>
              <a:rPr lang="en-US" baseline="0" dirty="0"/>
              <a:t> wees</a:t>
            </a:r>
            <a:r>
              <a:rPr lang="en-US" dirty="0"/>
              <a:t>?</a:t>
            </a:r>
          </a:p>
          <a:p>
            <a:endParaRPr lang="en-US" dirty="0"/>
          </a:p>
          <a:p>
            <a:r>
              <a:rPr lang="af-ZA" dirty="0"/>
              <a:t>Hierdie jong dame het 'n impak op die wêreld gemaak deur op te staan ​​en kommentaar te lewer oor die impak van lewe op die planeet by die Verenigde Nasies waar sy hierdie toespraak gemaak het. Ons sal net 'n paar minute kyk. Neem asseblief kennis van die belangrikste punte wat sy opper. </a:t>
            </a:r>
          </a:p>
          <a:p>
            <a:endParaRPr lang="af-ZA" dirty="0"/>
          </a:p>
          <a:p>
            <a:r>
              <a:rPr lang="af-ZA" dirty="0"/>
              <a:t>Kyk snit. </a:t>
            </a:r>
          </a:p>
          <a:p>
            <a:endParaRPr lang="af-ZA" dirty="0"/>
          </a:p>
          <a:p>
            <a:r>
              <a:rPr lang="af-ZA" dirty="0"/>
              <a:t>Miskien het jy tot vandag toe nie regtig soveel omgegee oor klimaatsverandering en die impak wat dit op toekomstige geslagte sal hê nie. In die woorde van Greta Thunberg</a:t>
            </a:r>
            <a:r>
              <a:rPr lang="en-ZA" b="0" i="0" u="none" strike="noStrike" dirty="0">
                <a:solidFill>
                  <a:srgbClr val="353332"/>
                </a:solidFill>
                <a:effectLst/>
                <a:latin typeface="Lora" panose="020F0502020204030204" pitchFamily="34" charset="0"/>
              </a:rPr>
              <a:t>, </a:t>
            </a:r>
            <a:r>
              <a:rPr lang="af-ZA" sz="1200" kern="1200" dirty="0">
                <a:solidFill>
                  <a:schemeClr val="tx1"/>
                </a:solidFill>
                <a:effectLst/>
                <a:latin typeface="+mn-lt"/>
                <a:ea typeface="+mn-ea"/>
                <a:cs typeface="+mn-cs"/>
              </a:rPr>
              <a:t>"Ons kan nie net voortgaan om te lewe asof daar geen môre is nie, want daar is 'n môre". Dit is tyd dat jy standpunt inneem!</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375611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r>
              <a:rPr lang="en-US" baseline="0" dirty="0"/>
              <a:t> </a:t>
            </a:r>
            <a:r>
              <a:rPr lang="en-US" dirty="0"/>
              <a:t>15 min</a:t>
            </a:r>
          </a:p>
          <a:p>
            <a:endParaRPr lang="en-US" dirty="0"/>
          </a:p>
          <a:p>
            <a:r>
              <a:rPr lang="af-ZA" dirty="0"/>
              <a:t>Hopelik is jy nou geïnspireer om betrokke te raak en 'n impak in jou gemeenskap te maak. In hierdie aktiwiteit sal van jou groep verwag word om ondersoekende joernalistiek te doen oor hoe lede van jou gemeenskap omgewingskwessies aanspreek. Dit moet ŉ organisasie insluit wat 'n spesifieke omgewingskwessie aangespreek het OF ŉ bespreking met die plaaslike gemeenskap oor wat hulle behoeftes in terme van omgewingskwessies is. Gebruik die storiebord in </a:t>
            </a:r>
            <a:r>
              <a:rPr lang="af-ZA" b="1" i="1" dirty="0"/>
              <a:t>Aktiwiteit 3 </a:t>
            </a:r>
            <a:r>
              <a:rPr lang="af-ZA" dirty="0"/>
              <a:t>​​(</a:t>
            </a:r>
            <a:r>
              <a:rPr lang="af-ZA" b="1" i="1" dirty="0"/>
              <a:t>Les 3 – Werkkaart</a:t>
            </a:r>
            <a:r>
              <a:rPr lang="af-ZA" dirty="0"/>
              <a:t>) om 'n basiese draaiboek te beplan oor wat om te verfilm en wie sal wat verfilm. Jy kan dit in skryf of dit teken.</a:t>
            </a:r>
          </a:p>
          <a:p>
            <a:endParaRPr lang="en-US" dirty="0"/>
          </a:p>
          <a:p>
            <a:r>
              <a:rPr lang="en-US" dirty="0" err="1"/>
              <a:t>Beplan</a:t>
            </a:r>
            <a:r>
              <a:rPr lang="en-US" baseline="0" dirty="0"/>
              <a:t> as </a:t>
            </a:r>
            <a:r>
              <a:rPr lang="af-ZA" dirty="0"/>
              <a:t>ŉ groep saam aan julle onderhoud. Julle moet die volgende insluit:</a:t>
            </a:r>
            <a:endParaRPr lang="en-US" dirty="0"/>
          </a:p>
          <a:p>
            <a:pPr marL="0" indent="0">
              <a:buNone/>
            </a:pPr>
            <a:r>
              <a:rPr lang="nl-NL" dirty="0"/>
              <a:t>1) Verduidelik die naam van</a:t>
            </a:r>
            <a:r>
              <a:rPr lang="nl-NL" baseline="0" dirty="0"/>
              <a:t> </a:t>
            </a:r>
            <a:r>
              <a:rPr lang="nl-NL" dirty="0"/>
              <a:t>n organisasie in jou gemeenskap wat ‘n</a:t>
            </a:r>
          </a:p>
          <a:p>
            <a:pPr marL="0" indent="0">
              <a:buNone/>
            </a:pPr>
            <a:r>
              <a:rPr lang="nl-NL" dirty="0"/>
              <a:t>omgewingskwessie aanspreek OF verduidelik waarom jul gekies het om </a:t>
            </a:r>
            <a:r>
              <a:rPr lang="af-ZA" dirty="0"/>
              <a:t>ŉ </a:t>
            </a:r>
            <a:r>
              <a:rPr lang="nl-NL" dirty="0"/>
              <a:t>onderhoud met diespesifieke organisasie te voer.</a:t>
            </a:r>
          </a:p>
          <a:p>
            <a:pPr marL="0" indent="0">
              <a:buNone/>
            </a:pPr>
            <a:r>
              <a:rPr lang="nl-NL" dirty="0"/>
              <a:t>2) ‘n Verduideliking van hoe hulle klimaatsverandering beïnvloed OF voer </a:t>
            </a:r>
            <a:r>
              <a:rPr lang="af-ZA" dirty="0"/>
              <a:t>ŉ </a:t>
            </a:r>
            <a:r>
              <a:rPr lang="nl-NL" dirty="0"/>
              <a:t>onderhoud met lede van die gemeenskap waarin hul verduidelik hoe hulle</a:t>
            </a:r>
          </a:p>
          <a:p>
            <a:pPr marL="0" indent="0">
              <a:buNone/>
            </a:pPr>
            <a:r>
              <a:rPr lang="nl-NL" dirty="0"/>
              <a:t>probeer het om </a:t>
            </a:r>
            <a:r>
              <a:rPr lang="af-ZA" dirty="0"/>
              <a:t>ŉ </a:t>
            </a:r>
            <a:r>
              <a:rPr lang="nl-NL" dirty="0"/>
              <a:t>positiewe impak op klimaatsverandering te hê.</a:t>
            </a:r>
          </a:p>
          <a:p>
            <a:pPr marL="0" indent="0">
              <a:buNone/>
            </a:pPr>
            <a:r>
              <a:rPr lang="nl-NL" dirty="0"/>
              <a:t>3) Sluit </a:t>
            </a:r>
            <a:r>
              <a:rPr lang="af-ZA" dirty="0"/>
              <a:t>ŉ </a:t>
            </a:r>
            <a:r>
              <a:rPr lang="nl-NL" dirty="0"/>
              <a:t>bykomende VYF vrae in om insig in hierdie organisasie te gee.</a:t>
            </a:r>
          </a:p>
          <a:p>
            <a:pPr marL="0" indent="0">
              <a:buNone/>
            </a:pPr>
            <a:r>
              <a:rPr lang="nl-NL" dirty="0"/>
              <a:t>4) Ondervra jul groeplede om uit te vind hoe hulle van plan is om aan</a:t>
            </a:r>
          </a:p>
          <a:p>
            <a:pPr marL="0" indent="0">
              <a:buNone/>
            </a:pPr>
            <a:r>
              <a:rPr lang="nl-NL" dirty="0"/>
              <a:t>gemeenskapsdienste deel te neem?</a:t>
            </a:r>
          </a:p>
          <a:p>
            <a:pPr marL="0" indent="0">
              <a:buNone/>
            </a:pPr>
            <a:endParaRPr lang="nl-NL" dirty="0"/>
          </a:p>
          <a:p>
            <a:pPr marL="0" indent="0">
              <a:buNone/>
            </a:pPr>
            <a:r>
              <a:rPr lang="nl-NL" dirty="0"/>
              <a:t>(Onderwysernota - Die leerders sal hierdie video</a:t>
            </a:r>
            <a:r>
              <a:rPr lang="af-ZA" dirty="0" err="1"/>
              <a:t>s</a:t>
            </a:r>
            <a:r>
              <a:rPr lang="nl-NL" dirty="0"/>
              <a:t> in die volgende les aan die</a:t>
            </a:r>
          </a:p>
          <a:p>
            <a:pPr marL="0" indent="0">
              <a:buNone/>
            </a:pPr>
            <a:r>
              <a:rPr lang="nl-NL" dirty="0"/>
              <a:t>klas voorlê. Dit sal ook wonderlike bemarking vir LO as vak wees om dit op</a:t>
            </a:r>
          </a:p>
          <a:p>
            <a:pPr marL="0" indent="0">
              <a:buNone/>
            </a:pPr>
            <a:r>
              <a:rPr lang="nl-NL" dirty="0"/>
              <a:t>die skool se webwerf te laai. As jy egter kies om daardie roete te volg, maak</a:t>
            </a:r>
          </a:p>
          <a:p>
            <a:pPr marL="0" indent="0">
              <a:buNone/>
            </a:pPr>
            <a:r>
              <a:rPr lang="nl-NL" dirty="0"/>
              <a:t>asseblief seker dat leerders en ouers</a:t>
            </a:r>
            <a:r>
              <a:rPr lang="nl-NL" baseline="0" dirty="0"/>
              <a:t> </a:t>
            </a:r>
            <a:r>
              <a:rPr lang="af-ZA" dirty="0"/>
              <a:t>ŉ</a:t>
            </a:r>
            <a:r>
              <a:rPr lang="nl-NL" dirty="0"/>
              <a:t> POPI-wetsvrystelling onderteken het</a:t>
            </a:r>
          </a:p>
          <a:p>
            <a:pPr marL="0" indent="0">
              <a:buNone/>
            </a:pPr>
            <a:r>
              <a:rPr lang="nl-NL" dirty="0"/>
              <a:t>wat jou toestemming gee om hul foto’s te deel.)</a:t>
            </a:r>
            <a:endParaRPr lang="en-US" dirty="0"/>
          </a:p>
        </p:txBody>
      </p:sp>
      <p:sp>
        <p:nvSpPr>
          <p:cNvPr id="4" name="Slide Number Placeholder 3"/>
          <p:cNvSpPr>
            <a:spLocks noGrp="1"/>
          </p:cNvSpPr>
          <p:nvPr>
            <p:ph type="sldNum" sz="quarter" idx="5"/>
          </p:nvPr>
        </p:nvSpPr>
        <p:spPr/>
        <p:txBody>
          <a:bodyPr/>
          <a:lstStyle/>
          <a:p>
            <a:fld id="{C446EE3E-7832-3A45-835A-3B07A52928B5}" type="slidenum">
              <a:rPr lang="en-US" smtClean="0"/>
              <a:t>5</a:t>
            </a:fld>
            <a:endParaRPr lang="en-US"/>
          </a:p>
        </p:txBody>
      </p:sp>
    </p:spTree>
    <p:extLst>
      <p:ext uri="{BB962C8B-B14F-4D97-AF65-F5344CB8AC3E}">
        <p14:creationId xmlns:p14="http://schemas.microsoft.com/office/powerpoint/2010/main" val="2802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3min </a:t>
            </a:r>
            <a:r>
              <a:rPr lang="en-US" dirty="0" err="1"/>
              <a:t>Refleksie</a:t>
            </a:r>
            <a:endParaRPr lang="en-US" dirty="0"/>
          </a:p>
          <a:p>
            <a:endParaRPr lang="en-US" dirty="0"/>
          </a:p>
          <a:p>
            <a:pPr marL="0" lvl="0" indent="0">
              <a:buFont typeface="Symbol" panose="05050102010706020507" pitchFamily="18" charset="2"/>
              <a:buNone/>
            </a:pPr>
            <a:r>
              <a:rPr lang="af-ZA" dirty="0"/>
              <a:t>Soos ons hierdie les afsluit, lees en beantwoord die vrae in </a:t>
            </a:r>
            <a:r>
              <a:rPr lang="af-ZA" b="1" i="1" dirty="0"/>
              <a:t>Aktiwiteit 4 </a:t>
            </a:r>
            <a:r>
              <a:rPr lang="af-ZA" dirty="0"/>
              <a:t>(</a:t>
            </a:r>
            <a:r>
              <a:rPr lang="af-ZA" b="1" i="1" dirty="0"/>
              <a:t>Les 3 – Werkkaart</a:t>
            </a:r>
            <a:r>
              <a:rPr lang="af-ZA" dirty="0"/>
              <a:t>), terwyl jy oor die volgende reflekteer:</a:t>
            </a:r>
          </a:p>
          <a:p>
            <a:pPr marL="0" lvl="0" indent="0">
              <a:buFont typeface="Symbol" panose="05050102010706020507" pitchFamily="18" charset="2"/>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u="none" strike="noStrike" dirty="0">
                <a:solidFill>
                  <a:srgbClr val="353332"/>
                </a:solidFill>
                <a:effectLst/>
                <a:latin typeface="Lora" panose="020F0502020204030204" pitchFamily="34" charset="0"/>
              </a:rPr>
              <a:t>Het jy al die belangrikheid van die uitwerking van klimaatsverandering op jou toekoms en</a:t>
            </a:r>
            <a:r>
              <a:rPr lang="nl-NL" b="0" i="0" u="none" strike="noStrike" baseline="0" dirty="0">
                <a:solidFill>
                  <a:srgbClr val="353332"/>
                </a:solidFill>
                <a:effectLst/>
                <a:latin typeface="Lora" panose="020F0502020204030204" pitchFamily="34" charset="0"/>
              </a:rPr>
              <a:t> </a:t>
            </a:r>
            <a:r>
              <a:rPr lang="nl-NL" b="0" i="0" u="none" strike="noStrike" dirty="0">
                <a:solidFill>
                  <a:srgbClr val="353332"/>
                </a:solidFill>
                <a:effectLst/>
                <a:latin typeface="Lora" panose="020F0502020204030204" pitchFamily="34" charset="0"/>
              </a:rPr>
              <a:t>dié van jou kinders oorweeg? Hoe sal jy jou huidige leefstyl verander? Neem in ag dat die</a:t>
            </a:r>
            <a:r>
              <a:rPr lang="nl-NL" b="0" i="0" u="none" strike="noStrike" baseline="0" dirty="0">
                <a:solidFill>
                  <a:srgbClr val="353332"/>
                </a:solidFill>
                <a:effectLst/>
                <a:latin typeface="Lora" panose="020F0502020204030204" pitchFamily="34" charset="0"/>
              </a:rPr>
              <a:t> </a:t>
            </a:r>
            <a:r>
              <a:rPr lang="nl-NL" b="0" i="0" u="none" strike="noStrike" dirty="0">
                <a:solidFill>
                  <a:srgbClr val="353332"/>
                </a:solidFill>
                <a:effectLst/>
                <a:latin typeface="Lora" panose="020F0502020204030204" pitchFamily="34" charset="0"/>
              </a:rPr>
              <a:t>planeet oor 20 jaar</a:t>
            </a:r>
            <a:r>
              <a:rPr lang="nl-NL" b="0" i="0" u="none" strike="noStrike" baseline="0" dirty="0">
                <a:solidFill>
                  <a:srgbClr val="353332"/>
                </a:solidFill>
                <a:effectLst/>
                <a:latin typeface="Lora" panose="020F0502020204030204" pitchFamily="34" charset="0"/>
              </a:rPr>
              <a:t> </a:t>
            </a:r>
            <a:r>
              <a:rPr lang="af-ZA" dirty="0"/>
              <a:t>ŉ</a:t>
            </a:r>
            <a:r>
              <a:rPr lang="nl-NL" b="0" i="0" u="none" strike="noStrike" dirty="0">
                <a:solidFill>
                  <a:srgbClr val="353332"/>
                </a:solidFill>
                <a:effectLst/>
                <a:latin typeface="Lora" panose="020F0502020204030204" pitchFamily="34" charset="0"/>
              </a:rPr>
              <a:t> ander plek sal wees indien ons nie nou ons slegte gewoontes</a:t>
            </a:r>
            <a:r>
              <a:rPr lang="nl-NL" b="0" i="0" u="none" strike="noStrike" baseline="0" dirty="0">
                <a:solidFill>
                  <a:srgbClr val="353332"/>
                </a:solidFill>
                <a:effectLst/>
                <a:latin typeface="Lora" panose="020F0502020204030204" pitchFamily="34" charset="0"/>
              </a:rPr>
              <a:t> </a:t>
            </a:r>
            <a:r>
              <a:rPr lang="nl-NL" b="0" i="0" u="none" strike="noStrike" dirty="0">
                <a:solidFill>
                  <a:srgbClr val="353332"/>
                </a:solidFill>
                <a:effectLst/>
                <a:latin typeface="Lora" panose="020F0502020204030204" pitchFamily="34" charset="0"/>
              </a:rPr>
              <a:t>verander nie?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u="none" strike="noStrike" dirty="0">
                <a:solidFill>
                  <a:srgbClr val="353332"/>
                </a:solidFill>
                <a:effectLst/>
                <a:latin typeface="Lora" panose="020F0502020204030204" pitchFamily="34" charset="0"/>
              </a:rPr>
              <a:t>Verduidelik EEN strategie wat jy aan jou skool-VLR kan voorstel om die kwessie van</a:t>
            </a:r>
            <a:r>
              <a:rPr lang="nl-NL" b="0" i="0" u="none" strike="noStrike" baseline="0" dirty="0">
                <a:solidFill>
                  <a:srgbClr val="353332"/>
                </a:solidFill>
                <a:effectLst/>
                <a:latin typeface="Lora" panose="020F0502020204030204" pitchFamily="34" charset="0"/>
              </a:rPr>
              <a:t> </a:t>
            </a:r>
            <a:r>
              <a:rPr lang="nl-NL" b="0" i="0" u="none" strike="noStrike" dirty="0">
                <a:solidFill>
                  <a:srgbClr val="353332"/>
                </a:solidFill>
                <a:effectLst/>
                <a:latin typeface="Lora" panose="020F0502020204030204" pitchFamily="34" charset="0"/>
              </a:rPr>
              <a:t>klimaatsverandering by die skool aan te spreek.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i="0" u="none" strike="noStrike" dirty="0">
                <a:solidFill>
                  <a:srgbClr val="353332"/>
                </a:solidFill>
                <a:effectLst/>
                <a:latin typeface="Lora" panose="020F0502020204030204" pitchFamily="34" charset="0"/>
              </a:rPr>
              <a:t>Besin oor hoe jy sosiale media kan gebruik om bewustheid van omgewingskwessies te</a:t>
            </a:r>
            <a:r>
              <a:rPr lang="nl-NL" b="0" i="0" u="none" strike="noStrike" baseline="0" dirty="0">
                <a:solidFill>
                  <a:srgbClr val="353332"/>
                </a:solidFill>
                <a:effectLst/>
                <a:latin typeface="Lora" panose="020F0502020204030204" pitchFamily="34" charset="0"/>
              </a:rPr>
              <a:t> </a:t>
            </a:r>
            <a:r>
              <a:rPr lang="nl-NL" b="0" i="0" u="none" strike="noStrike" dirty="0">
                <a:solidFill>
                  <a:srgbClr val="353332"/>
                </a:solidFill>
                <a:effectLst/>
                <a:latin typeface="Lora" panose="020F0502020204030204" pitchFamily="34" charset="0"/>
              </a:rPr>
              <a:t>skep.</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5987" y="683029"/>
            <a:ext cx="5144886" cy="2226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4400" dirty="0">
                <a:effectLst/>
                <a:latin typeface="Britannic Bold" panose="020B0903060703020204" pitchFamily="34" charset="0"/>
                <a:ea typeface="Times New Roman" panose="02020603050405020304" pitchFamily="18" charset="0"/>
              </a:rPr>
              <a:t>GRAAD 11</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en-ZA" sz="2400" dirty="0">
                <a:effectLst/>
                <a:latin typeface="Britannic Bold" panose="020B0903060703020204" pitchFamily="34" charset="0"/>
                <a:ea typeface="Times New Roman" panose="02020603050405020304" pitchFamily="18" charset="0"/>
              </a:rPr>
              <a:t>SOSIALE EN OMGEWINGSVERANTWOORDELIKHEID</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9960" y="5201883"/>
            <a:ext cx="4239491" cy="1561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3200" dirty="0" err="1">
                <a:latin typeface="Britannic Bold" panose="020B0903060703020204" pitchFamily="34" charset="0"/>
                <a:ea typeface="Times New Roman" panose="02020603050405020304" pitchFamily="18" charset="0"/>
              </a:rPr>
              <a:t>Kwartaal</a:t>
            </a:r>
            <a:r>
              <a:rPr lang="en-ZA" sz="3200" dirty="0">
                <a:latin typeface="Britannic Bold" panose="020B0903060703020204" pitchFamily="34" charset="0"/>
                <a:ea typeface="Times New Roman" panose="02020603050405020304" pitchFamily="18" charset="0"/>
              </a:rPr>
              <a:t> 2</a:t>
            </a:r>
            <a:endParaRPr lang="en-US" sz="1600" dirty="0">
              <a:effectLst/>
              <a:latin typeface="Times New Roman" panose="02020603050405020304" pitchFamily="18" charset="0"/>
              <a:ea typeface="Times New Roman" panose="02020603050405020304" pitchFamily="18" charset="0"/>
            </a:endParaRPr>
          </a:p>
          <a:p>
            <a:pPr>
              <a:spcAft>
                <a:spcPts val="0"/>
              </a:spcAft>
            </a:pPr>
            <a:r>
              <a:rPr lang="en-ZA" sz="2000" dirty="0">
                <a:latin typeface="Britannic Bold" panose="020B0903060703020204" pitchFamily="34" charset="0"/>
                <a:ea typeface="Times New Roman" panose="02020603050405020304" pitchFamily="18" charset="0"/>
              </a:rPr>
              <a:t>Les 3: </a:t>
            </a:r>
            <a:r>
              <a:rPr lang="en-ZA" sz="2000" dirty="0" err="1">
                <a:latin typeface="Britannic Bold" panose="020B0903060703020204" pitchFamily="34" charset="0"/>
                <a:ea typeface="Times New Roman" panose="02020603050405020304" pitchFamily="18" charset="0"/>
              </a:rPr>
              <a:t>Menslike</a:t>
            </a:r>
            <a:r>
              <a:rPr lang="en-ZA" sz="2000" dirty="0">
                <a:latin typeface="Britannic Bold" panose="020B0903060703020204" pitchFamily="34" charset="0"/>
                <a:ea typeface="Times New Roman" panose="02020603050405020304" pitchFamily="18" charset="0"/>
              </a:rPr>
              <a:t> </a:t>
            </a:r>
            <a:r>
              <a:rPr lang="en-ZA" sz="2000" dirty="0" err="1">
                <a:latin typeface="Britannic Bold" panose="020B0903060703020204" pitchFamily="34" charset="0"/>
                <a:ea typeface="Times New Roman" panose="02020603050405020304" pitchFamily="18" charset="0"/>
              </a:rPr>
              <a:t>impak</a:t>
            </a:r>
            <a:r>
              <a:rPr lang="en-ZA" sz="2000" dirty="0">
                <a:latin typeface="Britannic Bold" panose="020B0903060703020204" pitchFamily="34" charset="0"/>
                <a:ea typeface="Times New Roman" panose="02020603050405020304" pitchFamily="18" charset="0"/>
              </a:rPr>
              <a:t> op </a:t>
            </a:r>
            <a:r>
              <a:rPr lang="en-ZA" sz="2000" dirty="0" err="1">
                <a:latin typeface="Britannic Bold" panose="020B0903060703020204" pitchFamily="34" charset="0"/>
                <a:ea typeface="Times New Roman" panose="02020603050405020304" pitchFamily="18" charset="0"/>
              </a:rPr>
              <a:t>klimaatsverandering</a:t>
            </a:r>
            <a:endParaRPr lang="en-US"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ED375C4-13C2-414D-98C1-6B0B7012E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FB60D-B182-5282-EB05-95899D3F8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2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DDC"/>
        </a:solidFill>
        <a:effectLst/>
      </p:bgPr>
    </p:bg>
    <p:spTree>
      <p:nvGrpSpPr>
        <p:cNvPr id="1" name=""/>
        <p:cNvGrpSpPr/>
        <p:nvPr/>
      </p:nvGrpSpPr>
      <p:grpSpPr>
        <a:xfrm>
          <a:off x="0" y="0"/>
          <a:ext cx="0" cy="0"/>
          <a:chOff x="0" y="0"/>
          <a:chExt cx="0" cy="0"/>
        </a:xfrm>
      </p:grpSpPr>
      <p:pic>
        <p:nvPicPr>
          <p:cNvPr id="1026" name="Picture 2" descr="All about Climate Change Mitigation and Adaptation - Iberdrola">
            <a:extLst>
              <a:ext uri="{FF2B5EF4-FFF2-40B4-BE49-F238E27FC236}">
                <a16:creationId xmlns:a16="http://schemas.microsoft.com/office/drawing/2014/main" id="{7A5773D4-B3EF-032A-E92D-F3F2462C8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0"/>
            <a:ext cx="8147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75B052-36D4-5687-348E-4C653BBBF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3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D8EF12-B5B0-9453-9BB2-8AA72D973D17}"/>
              </a:ext>
            </a:extLst>
          </p:cNvPr>
          <p:cNvSpPr txBox="1"/>
          <p:nvPr/>
        </p:nvSpPr>
        <p:spPr>
          <a:xfrm>
            <a:off x="1154243" y="5758418"/>
            <a:ext cx="9360768" cy="369332"/>
          </a:xfrm>
          <a:prstGeom prst="rect">
            <a:avLst/>
          </a:prstGeom>
          <a:solidFill>
            <a:schemeClr val="bg1"/>
          </a:solidFill>
        </p:spPr>
        <p:txBody>
          <a:bodyPr wrap="square">
            <a:spAutoFit/>
          </a:bodyPr>
          <a:lstStyle/>
          <a:p>
            <a:r>
              <a:rPr lang="en-ZA" b="0" i="0" u="none" strike="noStrike" dirty="0">
                <a:solidFill>
                  <a:srgbClr val="353332"/>
                </a:solidFill>
                <a:effectLst/>
                <a:latin typeface="Britannic Bold" panose="020B0903060703020204" pitchFamily="34" charset="0"/>
              </a:rPr>
              <a:t>“We can’t just continue living as if there was no tomorrow, because there is a tomorrow”</a:t>
            </a:r>
            <a:endParaRPr lang="en-US" dirty="0">
              <a:latin typeface="Britannic Bold" panose="020B0903060703020204" pitchFamily="34" charset="0"/>
            </a:endParaRPr>
          </a:p>
        </p:txBody>
      </p:sp>
      <p:sp>
        <p:nvSpPr>
          <p:cNvPr id="9" name="TextBox 8">
            <a:extLst>
              <a:ext uri="{FF2B5EF4-FFF2-40B4-BE49-F238E27FC236}">
                <a16:creationId xmlns:a16="http://schemas.microsoft.com/office/drawing/2014/main" id="{78413227-4D84-5CEB-BADD-E726E55DACD5}"/>
              </a:ext>
            </a:extLst>
          </p:cNvPr>
          <p:cNvSpPr txBox="1"/>
          <p:nvPr/>
        </p:nvSpPr>
        <p:spPr>
          <a:xfrm>
            <a:off x="2687170" y="6275579"/>
            <a:ext cx="68176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time.com</a:t>
            </a:r>
            <a:r>
              <a:rPr lang="en-US" dirty="0">
                <a:solidFill>
                  <a:schemeClr val="bg1"/>
                </a:solidFill>
              </a:rPr>
              <a:t>/person-of-the-year-2019-greta-thunberg/</a:t>
            </a:r>
          </a:p>
        </p:txBody>
      </p:sp>
      <p:pic>
        <p:nvPicPr>
          <p:cNvPr id="3" name="Picture 2">
            <a:extLst>
              <a:ext uri="{FF2B5EF4-FFF2-40B4-BE49-F238E27FC236}">
                <a16:creationId xmlns:a16="http://schemas.microsoft.com/office/drawing/2014/main" id="{999A4D4F-5C61-99FA-D75D-CBC11A373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2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7B817-FF94-7A3A-A4F7-B4748BB94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sp>
        <p:nvSpPr>
          <p:cNvPr id="3" name="Content Placeholder 2">
            <a:extLst>
              <a:ext uri="{FF2B5EF4-FFF2-40B4-BE49-F238E27FC236}">
                <a16:creationId xmlns:a16="http://schemas.microsoft.com/office/drawing/2014/main" id="{C43623CA-FA8C-14BF-2B2B-B0F0CCF7F84D}"/>
              </a:ext>
            </a:extLst>
          </p:cNvPr>
          <p:cNvSpPr>
            <a:spLocks noGrp="1"/>
          </p:cNvSpPr>
          <p:nvPr>
            <p:ph idx="1"/>
          </p:nvPr>
        </p:nvSpPr>
        <p:spPr/>
        <p:txBody>
          <a:bodyPr/>
          <a:lstStyle/>
          <a:p>
            <a:endParaRPr lang="en-US"/>
          </a:p>
        </p:txBody>
      </p:sp>
      <p:pic>
        <p:nvPicPr>
          <p:cNvPr id="4" name="Picture 2" descr="Reflection: Looking Back and Looking Forward">
            <a:extLst>
              <a:ext uri="{FF2B5EF4-FFF2-40B4-BE49-F238E27FC236}">
                <a16:creationId xmlns:a16="http://schemas.microsoft.com/office/drawing/2014/main" id="{7C70E08B-76AD-B012-82D8-FE994E2C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55" y="0"/>
            <a:ext cx="131051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05892" y="1219200"/>
            <a:ext cx="4641274" cy="29510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a:solidFill>
                  <a:srgbClr val="262626"/>
                </a:solidFill>
                <a:latin typeface="Britannic Bold" panose="020B0903060703020204" pitchFamily="34" charset="0"/>
              </a:rPr>
              <a:t>REFLEKSIE:</a:t>
            </a:r>
            <a:endParaRPr lang="nl-NL" sz="3600">
              <a:latin typeface="Britannic Bold" panose="020B0903060703020204" pitchFamily="34" charset="0"/>
            </a:endParaRPr>
          </a:p>
          <a:p>
            <a:pPr algn="ctr"/>
            <a:r>
              <a:rPr lang="nl-NL" sz="3600">
                <a:latin typeface="Britannic Bold" panose="020B0903060703020204" pitchFamily="34" charset="0"/>
              </a:rPr>
              <a:t/>
            </a:r>
            <a:br>
              <a:rPr lang="nl-NL" sz="3600">
                <a:latin typeface="Britannic Bold" panose="020B0903060703020204" pitchFamily="34" charset="0"/>
              </a:rPr>
            </a:br>
            <a:r>
              <a:rPr lang="nl-NL" sz="3600">
                <a:solidFill>
                  <a:srgbClr val="FFFFFF"/>
                </a:solidFill>
                <a:latin typeface="Britannic Bold" panose="020B0903060703020204" pitchFamily="34" charset="0"/>
              </a:rPr>
              <a:t>KYK TERUG</a:t>
            </a:r>
            <a:endParaRPr lang="nl-NL" sz="3600">
              <a:latin typeface="Britannic Bold" panose="020B0903060703020204" pitchFamily="34" charset="0"/>
            </a:endParaRPr>
          </a:p>
          <a:p>
            <a:pPr algn="ctr"/>
            <a:r>
              <a:rPr lang="nl-NL" sz="3600">
                <a:solidFill>
                  <a:srgbClr val="FFFFFF"/>
                </a:solidFill>
                <a:latin typeface="Britannic Bold" panose="020B0903060703020204" pitchFamily="34" charset="0"/>
              </a:rPr>
              <a:t>EN KYK VORENTOE</a:t>
            </a:r>
            <a:endParaRPr lang="nl-NL" sz="3600" dirty="0">
              <a:latin typeface="Britannic Bold" panose="020B0903060703020204" pitchFamily="34" charset="0"/>
            </a:endParaRPr>
          </a:p>
        </p:txBody>
      </p:sp>
      <p:pic>
        <p:nvPicPr>
          <p:cNvPr id="6" name="Picture 5">
            <a:extLst>
              <a:ext uri="{FF2B5EF4-FFF2-40B4-BE49-F238E27FC236}">
                <a16:creationId xmlns:a16="http://schemas.microsoft.com/office/drawing/2014/main" id="{C9469EE0-BF52-B411-AB9A-50488CE23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1548</Words>
  <Application>Microsoft Office PowerPoint</Application>
  <PresentationFormat>Widescreen</PresentationFormat>
  <Paragraphs>99</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Britannic Bold</vt:lpstr>
      <vt:lpstr>Calibri</vt:lpstr>
      <vt:lpstr>Calibri Light</vt:lpstr>
      <vt:lpstr>Lora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23</cp:revision>
  <dcterms:created xsi:type="dcterms:W3CDTF">2023-02-17T20:03:06Z</dcterms:created>
  <dcterms:modified xsi:type="dcterms:W3CDTF">2023-04-19T08:21:46Z</dcterms:modified>
</cp:coreProperties>
</file>