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2" roundtripDataSignature="AMtx7miV+ye93MPybl8vEwfc8xJ3zWgmK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568" autoAdjust="0"/>
  </p:normalViewPr>
  <p:slideViewPr>
    <p:cSldViewPr snapToGrid="0">
      <p:cViewPr varScale="1">
        <p:scale>
          <a:sx n="59" d="100"/>
          <a:sy n="59" d="100"/>
        </p:scale>
        <p:origin x="1589"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customschemas.google.com/relationships/presentationmetadata" Target="meta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ET4B3UfWrYY"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smtClean="0"/>
              <a:t>Skyfie</a:t>
            </a:r>
            <a:r>
              <a:rPr lang="en-US" dirty="0" smtClean="0"/>
              <a:t> </a:t>
            </a:r>
            <a:r>
              <a:rPr lang="en-US" dirty="0"/>
              <a:t>1: </a:t>
            </a:r>
            <a:r>
              <a:rPr lang="en-US" dirty="0" err="1" smtClean="0"/>
              <a:t>Inleiding</a:t>
            </a:r>
            <a:r>
              <a:rPr lang="en-US" dirty="0" smtClean="0"/>
              <a:t> (4 min)</a:t>
            </a:r>
            <a:endParaRPr lang="en-US" dirty="0"/>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Welkom terug by klas, Graad 10's. Ek hoop jy het jou afsluitingsuitdaging van die laaste les geniet. Deel kortliks met een persoon watter van die uitdagings vir jou die onvergeetlikste was. (1min)</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In die laaste twee lesse het ons verskillende voorbeelde van sosiale en omgewingsongeregtighede gesien. Deel kortliks met 'n ander persoon TWEE skadelike gevolge van armoede op 'n gemeenskap. (1min)</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Miskien het jy baie sterk begin voel oor sommige van die kwessies wat geopper is en jy wens jy het geweet hoe jy 'n verskil in jou eie skool of gemeenskap kan maak. Oor die volgende drie lesse gaan ons 'n plan ontwikkel en 'n verskil in jou plaaslike gemeenskap maak. Maar voordat jy 'n impak op die samelewing kan maak en waarde toevoeg, sal ons verskillende soorte sosiale denke en redenasievaardighede moet ontwikkel, want hierdie uitdagings is kompleks en benodig vaardighede wat jou sal help om jou beste te gee.</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smtClean="0"/>
              <a:t>Skyfie</a:t>
            </a:r>
            <a:r>
              <a:rPr lang="en-US" dirty="0" smtClean="0"/>
              <a:t> </a:t>
            </a:r>
            <a:r>
              <a:rPr lang="en-US" dirty="0"/>
              <a:t>2 </a:t>
            </a:r>
            <a:r>
              <a:rPr lang="en-US" dirty="0" smtClean="0"/>
              <a:t>&amp; </a:t>
            </a:r>
            <a:r>
              <a:rPr lang="en-US" dirty="0"/>
              <a:t>3: </a:t>
            </a:r>
            <a:r>
              <a:rPr lang="en-US" dirty="0" err="1" smtClean="0"/>
              <a:t>Onderrig</a:t>
            </a:r>
            <a:r>
              <a:rPr lang="en-US" dirty="0" smtClean="0"/>
              <a:t> </a:t>
            </a:r>
            <a:r>
              <a:rPr lang="en-US" dirty="0" err="1" smtClean="0"/>
              <a:t>en</a:t>
            </a:r>
            <a:r>
              <a:rPr lang="en-US" dirty="0" smtClean="0"/>
              <a:t> </a:t>
            </a:r>
            <a:r>
              <a:rPr lang="en-US" dirty="0" err="1" smtClean="0"/>
              <a:t>Aktiwiteit</a:t>
            </a:r>
            <a:r>
              <a:rPr lang="en-US" dirty="0" smtClean="0"/>
              <a:t> (3 min+6 min)</a:t>
            </a:r>
            <a:endParaRPr lang="en-US" dirty="0"/>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Sosiale denkvaardighede kan gedefinieer word as vaardighede wat jou sal help om 'n behoefte in die samelewing te sien en uit te redeneer watter aksies jy kan neem om daardie behoefte te bevredig. Hierdie vaardighede help jou ook om die emosies en reaksies van ander mense in ag te neem. (D.w.s. om empaties te wees)</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Konstruktiewe denkvaardighede laat jou op 'n effektiewe manier dink. Dit laat jou toe om 'n situasie te ontleed en nie net met te veel emosie op te tree nie.</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Wanneer jy deur 'n uitdagende situasie gekonfronteer word, sal jy hierdie vaardighede moet gebruik. Kyk na die prent op </a:t>
            </a:r>
            <a:r>
              <a:rPr lang="af-ZA" sz="1200" b="1" i="0" u="none" strike="noStrike" cap="none" dirty="0" smtClean="0">
                <a:solidFill>
                  <a:schemeClr val="dk1"/>
                </a:solidFill>
                <a:effectLst/>
                <a:latin typeface="Calibri"/>
                <a:ea typeface="Calibri"/>
                <a:cs typeface="Calibri"/>
                <a:sym typeface="Calibri"/>
              </a:rPr>
              <a:t>Skyfie 2</a:t>
            </a:r>
            <a:r>
              <a:rPr lang="af-ZA" sz="1200" b="0" i="0" u="none" strike="noStrike" cap="none" dirty="0" smtClean="0">
                <a:solidFill>
                  <a:schemeClr val="dk1"/>
                </a:solidFill>
                <a:effectLst/>
                <a:latin typeface="Calibri"/>
                <a:ea typeface="Calibri"/>
                <a:cs typeface="Calibri"/>
                <a:sym typeface="Calibri"/>
              </a:rPr>
              <a:t>. Jy en jou vriende stap van die skool af huis toe, en jy kom op hierdie twee kinders af wat smeek vir kos omdat hulle honger is. Jy sal jou </a:t>
            </a:r>
            <a:r>
              <a:rPr lang="af-ZA" sz="1200" b="1" i="0" u="none" strike="noStrike" cap="none" dirty="0" smtClean="0">
                <a:solidFill>
                  <a:schemeClr val="dk1"/>
                </a:solidFill>
                <a:effectLst/>
                <a:latin typeface="Calibri"/>
                <a:ea typeface="Calibri"/>
                <a:cs typeface="Calibri"/>
                <a:sym typeface="Calibri"/>
              </a:rPr>
              <a:t>sosiale denkvaardighede</a:t>
            </a:r>
            <a:r>
              <a:rPr lang="af-ZA" sz="1200" b="0" i="0" u="none" strike="noStrike" cap="none" dirty="0" smtClean="0">
                <a:solidFill>
                  <a:schemeClr val="dk1"/>
                </a:solidFill>
                <a:effectLst/>
                <a:latin typeface="Calibri"/>
                <a:ea typeface="Calibri"/>
                <a:cs typeface="Calibri"/>
                <a:sym typeface="Calibri"/>
              </a:rPr>
              <a:t> gebruik deur die </a:t>
            </a:r>
            <a:r>
              <a:rPr lang="af-ZA" sz="1200" b="1" i="0" u="none" strike="noStrike" cap="none" dirty="0" smtClean="0">
                <a:solidFill>
                  <a:schemeClr val="dk1"/>
                </a:solidFill>
                <a:effectLst/>
                <a:latin typeface="Calibri"/>
                <a:ea typeface="Calibri"/>
                <a:cs typeface="Calibri"/>
                <a:sym typeface="Calibri"/>
              </a:rPr>
              <a:t>BEHOEFTE</a:t>
            </a:r>
            <a:r>
              <a:rPr lang="af-ZA" sz="1200" b="0" i="0" u="none" strike="noStrike" cap="none" dirty="0" smtClean="0">
                <a:solidFill>
                  <a:schemeClr val="dk1"/>
                </a:solidFill>
                <a:effectLst/>
                <a:latin typeface="Calibri"/>
                <a:ea typeface="Calibri"/>
                <a:cs typeface="Calibri"/>
                <a:sym typeface="Calibri"/>
              </a:rPr>
              <a:t> te erken - hulle is honger. Jy sal wonder wat hulle </a:t>
            </a:r>
            <a:r>
              <a:rPr lang="af-ZA" sz="1200" b="1" i="0" u="none" strike="noStrike" cap="none" dirty="0" smtClean="0">
                <a:solidFill>
                  <a:schemeClr val="dk1"/>
                </a:solidFill>
                <a:effectLst/>
                <a:latin typeface="Calibri"/>
                <a:ea typeface="Calibri"/>
                <a:cs typeface="Calibri"/>
                <a:sym typeface="Calibri"/>
              </a:rPr>
              <a:t>VOEL/ DINK</a:t>
            </a:r>
            <a:r>
              <a:rPr lang="af-ZA" sz="1200" b="0" i="0" u="none" strike="noStrike" cap="none" dirty="0" smtClean="0">
                <a:solidFill>
                  <a:schemeClr val="dk1"/>
                </a:solidFill>
                <a:effectLst/>
                <a:latin typeface="Calibri"/>
                <a:ea typeface="Calibri"/>
                <a:cs typeface="Calibri"/>
                <a:sym typeface="Calibri"/>
              </a:rPr>
              <a:t> en jy sal simpatie teenoor hulle voel. </a:t>
            </a:r>
            <a:r>
              <a:rPr lang="af-ZA" sz="1200" b="1" i="0" u="none" strike="noStrike" cap="none" dirty="0" smtClean="0">
                <a:solidFill>
                  <a:schemeClr val="dk1"/>
                </a:solidFill>
                <a:effectLst/>
                <a:latin typeface="Calibri"/>
                <a:ea typeface="Calibri"/>
                <a:cs typeface="Calibri"/>
                <a:sym typeface="Calibri"/>
              </a:rPr>
              <a:t>Konstruktiewe denkvaardighede</a:t>
            </a:r>
            <a:r>
              <a:rPr lang="af-ZA" sz="1200" b="0" i="0" u="none" strike="noStrike" cap="none" dirty="0" smtClean="0">
                <a:solidFill>
                  <a:schemeClr val="dk1"/>
                </a:solidFill>
                <a:effectLst/>
                <a:latin typeface="Calibri"/>
                <a:ea typeface="Calibri"/>
                <a:cs typeface="Calibri"/>
                <a:sym typeface="Calibri"/>
              </a:rPr>
              <a:t> help jou om 'n oplossing te oorweeg - om geld bymekaar te maak om brood vir hierdie kinders te koop.</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94" name="Google Shape;9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smtClean="0"/>
              <a:t>Skyfie</a:t>
            </a:r>
            <a:r>
              <a:rPr lang="en-US" dirty="0" smtClean="0"/>
              <a:t> </a:t>
            </a:r>
            <a:r>
              <a:rPr lang="en-US" dirty="0"/>
              <a:t>3</a:t>
            </a:r>
            <a:r>
              <a:rPr lang="en-US" dirty="0" smtClean="0"/>
              <a:t>: </a:t>
            </a:r>
            <a:r>
              <a:rPr lang="en-US" dirty="0" err="1" smtClean="0"/>
              <a:t>Aktiwiteit</a:t>
            </a:r>
            <a:r>
              <a:rPr lang="en-US" baseline="0" dirty="0" smtClean="0"/>
              <a:t> </a:t>
            </a:r>
            <a:r>
              <a:rPr lang="en-US" baseline="0" dirty="0" err="1" smtClean="0"/>
              <a:t>en</a:t>
            </a:r>
            <a:r>
              <a:rPr lang="en-US" baseline="0" dirty="0" smtClean="0"/>
              <a:t> </a:t>
            </a:r>
            <a:r>
              <a:rPr lang="en-US" baseline="0" dirty="0" err="1" smtClean="0"/>
              <a:t>Onderrig</a:t>
            </a:r>
            <a:r>
              <a:rPr lang="en-US" baseline="0" dirty="0" smtClean="0"/>
              <a:t> (8 min)</a:t>
            </a:r>
            <a:endParaRPr lang="en-US" baseline="0" dirty="0"/>
          </a:p>
          <a:p>
            <a:pPr marL="0" lvl="0" indent="0" algn="l" rtl="0">
              <a:spcBef>
                <a:spcPts val="0"/>
              </a:spcBef>
              <a:spcAft>
                <a:spcPts val="0"/>
              </a:spcAft>
              <a:buNone/>
            </a:pPr>
            <a:endParaRPr lang="en-US" sz="1200" b="0" i="0" u="none" strike="noStrike" cap="none" baseline="0"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Ons sou kon sê dat 'n konstruktiewe denker:</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sien mislukking as 'n geleentheid om iets nuuts te leer</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verwelkom uitdagings met 'n positiewe gesindheid</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kies om positief te wees te midde van 'n probleemsituasie</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gebruik kreatiewe denke - dink "buite die boks" - om met ander moontlike oplossings vorendag te kom wat nie die voor die handliggende keuse is wat die meeste mense sou maak nie.</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wees iemand wat leer uit jou foute uit die verlede en pas hierdie kennis in nuwe situasies toe.</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Voltooi </a:t>
            </a:r>
            <a:r>
              <a:rPr lang="af-ZA" sz="1200" b="1" i="0" u="sng" strike="noStrike" cap="none" dirty="0" smtClean="0">
                <a:solidFill>
                  <a:schemeClr val="dk1"/>
                </a:solidFill>
                <a:effectLst/>
                <a:latin typeface="Calibri"/>
                <a:ea typeface="Calibri"/>
                <a:cs typeface="Calibri"/>
                <a:sym typeface="Calibri"/>
              </a:rPr>
              <a:t>Aktiwiteit 1</a:t>
            </a:r>
            <a:r>
              <a:rPr lang="af-ZA" sz="1200" b="0" i="0" u="none" strike="noStrike" cap="none" dirty="0" smtClean="0">
                <a:solidFill>
                  <a:schemeClr val="dk1"/>
                </a:solidFill>
                <a:effectLst/>
                <a:latin typeface="Calibri"/>
                <a:ea typeface="Calibri"/>
                <a:cs typeface="Calibri"/>
                <a:sym typeface="Calibri"/>
              </a:rPr>
              <a:t> in jou werkkaart (</a:t>
            </a:r>
            <a:r>
              <a:rPr lang="af-ZA" sz="1200" b="1" i="1" u="sng" strike="noStrike" cap="none" dirty="0" smtClean="0">
                <a:solidFill>
                  <a:schemeClr val="dk1"/>
                </a:solidFill>
                <a:effectLst/>
                <a:latin typeface="Calibri"/>
                <a:ea typeface="Calibri"/>
                <a:cs typeface="Calibri"/>
                <a:sym typeface="Calibri"/>
              </a:rPr>
              <a:t>Les 3 – Werkkaart</a:t>
            </a:r>
            <a:r>
              <a:rPr lang="af-ZA" sz="1200" b="0" i="0" u="none" strike="noStrike" cap="none" dirty="0" smtClean="0">
                <a:solidFill>
                  <a:schemeClr val="dk1"/>
                </a:solidFill>
                <a:effectLst/>
                <a:latin typeface="Calibri"/>
                <a:ea typeface="Calibri"/>
                <a:cs typeface="Calibri"/>
                <a:sym typeface="Calibri"/>
              </a:rPr>
              <a:t>). </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dirty="0"/>
          </a:p>
        </p:txBody>
      </p:sp>
      <p:sp>
        <p:nvSpPr>
          <p:cNvPr id="106" name="Google Shape;10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smtClean="0"/>
              <a:t>Skyfie</a:t>
            </a:r>
            <a:r>
              <a:rPr lang="en-US" dirty="0" smtClean="0"/>
              <a:t> </a:t>
            </a:r>
            <a:r>
              <a:rPr lang="en-US" dirty="0"/>
              <a:t>4: </a:t>
            </a:r>
            <a:r>
              <a:rPr lang="en-US" dirty="0" err="1" smtClean="0"/>
              <a:t>Onderrig</a:t>
            </a:r>
            <a:r>
              <a:rPr lang="en-US" dirty="0" smtClean="0"/>
              <a:t> (5 min)</a:t>
            </a:r>
            <a:endParaRPr dirty="0"/>
          </a:p>
          <a:p>
            <a:pPr marL="0" lvl="0" indent="0" algn="l" rtl="0">
              <a:spcBef>
                <a:spcPts val="0"/>
              </a:spcBef>
              <a:spcAft>
                <a:spcPts val="0"/>
              </a:spcAft>
              <a:buNone/>
            </a:pPr>
            <a:endParaRPr dirty="0"/>
          </a:p>
          <a:p>
            <a:pPr marL="0" marR="0" lvl="0" indent="0" algn="l" rtl="0">
              <a:lnSpc>
                <a:spcPct val="100000"/>
              </a:lnSpc>
              <a:spcBef>
                <a:spcPts val="0"/>
              </a:spcBef>
              <a:spcAft>
                <a:spcPts val="0"/>
              </a:spcAft>
              <a:buClr>
                <a:schemeClr val="dk1"/>
              </a:buClr>
              <a:buSzPts val="1200"/>
              <a:buFont typeface="Calibri"/>
              <a:buNone/>
            </a:pPr>
            <a:r>
              <a:rPr lang="en-US" dirty="0"/>
              <a:t>In order to address a social issue we need to first find out as much information we can before making a decision. Basically, this means to think about the pro’s and con’s or advantages and disadvantages of responding. Look at the example on the slide: If you witnessed the theft of a cell phone at school. You would have a choice to make. Making a decision like this requires looking at the different possibilities. If you report the crime, there is a chance the person might know you saw them and threaten you. But at least the issue will be dealt with and impact on crime becoming less at school. If you choose not to report the crime because you are afraid, the crime at school might actually become more.</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r>
              <a:rPr lang="en-US" dirty="0"/>
              <a:t>So how do we become people that actually take action and make a difference?</a:t>
            </a:r>
            <a:endParaRPr dirty="0"/>
          </a:p>
        </p:txBody>
      </p:sp>
      <p:sp>
        <p:nvSpPr>
          <p:cNvPr id="113" name="Google Shape;11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smtClean="0"/>
              <a:t>Skyfie</a:t>
            </a:r>
            <a:r>
              <a:rPr lang="en-US" dirty="0" smtClean="0"/>
              <a:t> </a:t>
            </a:r>
            <a:r>
              <a:rPr lang="en-US" dirty="0"/>
              <a:t>5: </a:t>
            </a:r>
            <a:r>
              <a:rPr lang="en-US" dirty="0" err="1" smtClean="0"/>
              <a:t>Kyk</a:t>
            </a:r>
            <a:r>
              <a:rPr lang="en-US" dirty="0" smtClean="0"/>
              <a:t> </a:t>
            </a:r>
            <a:r>
              <a:rPr lang="en-US" dirty="0"/>
              <a:t>(2min) </a:t>
            </a:r>
            <a:r>
              <a:rPr lang="en-US" dirty="0" smtClean="0"/>
              <a:t>&amp;</a:t>
            </a:r>
            <a:r>
              <a:rPr lang="en-US" baseline="0" dirty="0" smtClean="0"/>
              <a:t> </a:t>
            </a:r>
            <a:r>
              <a:rPr lang="en-US" baseline="0" dirty="0" err="1" smtClean="0"/>
              <a:t>Klasbespreking</a:t>
            </a:r>
            <a:r>
              <a:rPr lang="en-US" dirty="0" smtClean="0"/>
              <a:t> </a:t>
            </a:r>
            <a:r>
              <a:rPr lang="en-US" dirty="0"/>
              <a:t>(</a:t>
            </a:r>
            <a:r>
              <a:rPr lang="en-US" dirty="0" smtClean="0"/>
              <a:t>4min)</a:t>
            </a:r>
            <a:endParaRPr lang="en-US" dirty="0"/>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Kyk na </a:t>
            </a:r>
            <a:r>
              <a:rPr lang="af-ZA" sz="1200" b="0" i="0" u="sng" strike="noStrike" cap="none" dirty="0" smtClean="0">
                <a:solidFill>
                  <a:schemeClr val="dk1"/>
                </a:solidFill>
                <a:effectLst/>
                <a:latin typeface="Calibri"/>
                <a:ea typeface="Calibri"/>
                <a:cs typeface="Calibri"/>
                <a:sym typeface="Calibri"/>
                <a:hlinkClick r:id="rId3"/>
              </a:rPr>
              <a:t>https://www.youtube.com/watch?v=ET4B3UfWrYY</a:t>
            </a:r>
            <a:r>
              <a:rPr lang="af-ZA" sz="1200" b="0" i="0" u="none" strike="noStrike" cap="none" dirty="0" smtClean="0">
                <a:solidFill>
                  <a:schemeClr val="dk1"/>
                </a:solidFill>
                <a:effectLst/>
                <a:latin typeface="Calibri"/>
                <a:ea typeface="Calibri"/>
                <a:cs typeface="Calibri"/>
                <a:sym typeface="Calibri"/>
              </a:rPr>
              <a:t> (2 min)</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Ons kan sien dat een persoon 'n verskil kan maak. In hierdie snit het een dame vrywillig aangebied om mense in verskillende situasies te help. Vra leerders om op snit te reageer:</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Hoekom dink jy het hierdie dame altyd ander gehelp? </a:t>
            </a:r>
            <a:endParaRPr lang="en-US" sz="1200" b="0" i="0" u="none" strike="noStrike" cap="none" dirty="0" smtClean="0">
              <a:solidFill>
                <a:schemeClr val="dk1"/>
              </a:solidFill>
              <a:effectLst/>
              <a:latin typeface="Calibri"/>
              <a:ea typeface="Calibri"/>
              <a:cs typeface="Calibri"/>
              <a:sym typeface="Calibri"/>
            </a:endParaRPr>
          </a:p>
          <a:p>
            <a:pPr marL="457200" lvl="1" indent="0" algn="l" rtl="0">
              <a:spcBef>
                <a:spcPts val="0"/>
              </a:spcBef>
              <a:spcAft>
                <a:spcPts val="0"/>
              </a:spcAft>
              <a:buFont typeface="Wingdings" panose="05000000000000000000" pitchFamily="2" charset="2"/>
              <a:buNone/>
            </a:pPr>
            <a:r>
              <a:rPr lang="af-ZA" sz="1200" b="0" i="0" u="none" strike="noStrike" cap="none" dirty="0" smtClean="0">
                <a:solidFill>
                  <a:schemeClr val="dk1"/>
                </a:solidFill>
                <a:effectLst/>
                <a:latin typeface="Calibri"/>
                <a:ea typeface="Calibri"/>
                <a:cs typeface="Calibri"/>
                <a:sym typeface="Calibri"/>
              </a:rPr>
              <a:t>    (Sy het omgegee vir mense en gevoel dat sy ander kan help wat minder bevoorreg is as sy. Dit het haar ook goed laat voel om ander te help.)</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Wat het jou die meeste van hierdie storie geïnspireer? </a:t>
            </a:r>
            <a:endParaRPr lang="en-US" sz="1200" b="0" i="0" u="none" strike="noStrike" cap="none" dirty="0" smtClean="0">
              <a:solidFill>
                <a:schemeClr val="dk1"/>
              </a:solidFill>
              <a:effectLst/>
              <a:latin typeface="Calibri"/>
              <a:ea typeface="Calibri"/>
              <a:cs typeface="Calibri"/>
              <a:sym typeface="Calibri"/>
            </a:endParaRPr>
          </a:p>
          <a:p>
            <a:pPr marL="457200" lvl="1" indent="0" algn="l" rtl="0">
              <a:spcBef>
                <a:spcPts val="0"/>
              </a:spcBef>
              <a:spcAft>
                <a:spcPts val="0"/>
              </a:spcAft>
              <a:buFont typeface="Wingdings" panose="05000000000000000000" pitchFamily="2" charset="2"/>
              <a:buNone/>
            </a:pPr>
            <a:r>
              <a:rPr lang="af-ZA" sz="1200" b="0" i="0" u="none" strike="noStrike" cap="none" dirty="0" smtClean="0">
                <a:solidFill>
                  <a:schemeClr val="dk1"/>
                </a:solidFill>
                <a:effectLst/>
                <a:latin typeface="Calibri"/>
                <a:ea typeface="Calibri"/>
                <a:cs typeface="Calibri"/>
                <a:sym typeface="Calibri"/>
              </a:rPr>
              <a:t>    (Laat leerders toe om te reageer.)</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As jy bejaardes wou help, waar sou jy meer inligting kry om te weet waar om te help? </a:t>
            </a:r>
            <a:endParaRPr lang="en-US" sz="1200" b="0" i="0" u="none" strike="noStrike" cap="none" dirty="0" smtClean="0">
              <a:solidFill>
                <a:schemeClr val="dk1"/>
              </a:solidFill>
              <a:effectLst/>
              <a:latin typeface="Calibri"/>
              <a:ea typeface="Calibri"/>
              <a:cs typeface="Calibri"/>
              <a:sym typeface="Calibri"/>
            </a:endParaRPr>
          </a:p>
          <a:p>
            <a:pPr marL="457200" lvl="1" indent="0" algn="l" rtl="0">
              <a:spcBef>
                <a:spcPts val="0"/>
              </a:spcBef>
              <a:spcAft>
                <a:spcPts val="0"/>
              </a:spcAft>
              <a:buFont typeface="Wingdings" panose="05000000000000000000" pitchFamily="2" charset="2"/>
              <a:buNone/>
            </a:pPr>
            <a:r>
              <a:rPr lang="af-ZA" sz="1200" b="0" i="0" u="none" strike="noStrike" cap="none" dirty="0" smtClean="0">
                <a:solidFill>
                  <a:schemeClr val="dk1"/>
                </a:solidFill>
                <a:effectLst/>
                <a:latin typeface="Calibri"/>
                <a:ea typeface="Calibri"/>
                <a:cs typeface="Calibri"/>
                <a:sym typeface="Calibri"/>
              </a:rPr>
              <a:t>    (Leerders kan sê hulle kan op sosiale media vra, 'n plaaslike ouetehuis kontak en kyk of hulle kan help. Enige ander voorstelle is ook geldig.)</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Om 'n sosiale kwessie aan te spreek, moet ons eers die kennis en vaardighede uiteensit wat nodig is om die beste besluit te neem om te help. Basies beteken dit om na te dink oor die voor- en nadele van die reaksie. </a:t>
            </a:r>
            <a:endParaRPr lang="en-US" sz="1200" b="0" i="0" u="none" strike="noStrike" cap="none" dirty="0">
              <a:solidFill>
                <a:schemeClr val="dk1"/>
              </a:solidFill>
              <a:effectLst/>
              <a:latin typeface="Calibri"/>
              <a:ea typeface="Calibri"/>
              <a:cs typeface="Calibri"/>
              <a:sym typeface="Calibri"/>
            </a:endParaRPr>
          </a:p>
        </p:txBody>
      </p:sp>
      <p:sp>
        <p:nvSpPr>
          <p:cNvPr id="120" name="Google Shape;12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smtClean="0"/>
              <a:t>Skyfie</a:t>
            </a:r>
            <a:r>
              <a:rPr lang="en-US" dirty="0" smtClean="0"/>
              <a:t> </a:t>
            </a:r>
            <a:r>
              <a:rPr lang="en-US" dirty="0"/>
              <a:t>6</a:t>
            </a:r>
            <a:r>
              <a:rPr lang="en-US" dirty="0" smtClean="0"/>
              <a:t>: </a:t>
            </a:r>
            <a:r>
              <a:rPr lang="en-US" dirty="0" err="1" smtClean="0"/>
              <a:t>Groepsbeplanning</a:t>
            </a:r>
            <a:r>
              <a:rPr lang="en-US" dirty="0" smtClean="0"/>
              <a:t> (13 min)</a:t>
            </a:r>
            <a:endParaRPr lang="en-US" dirty="0"/>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Gebruik die denkvaardighede (sosiaal en konstruktief) wat jy vandag deur ervaring in jou groep geleer het. Julle sal begin beplan hoe jul groep 'n impak op julle gemeenskap gaan maak. As jy geen idee het waar om te begin nie, kyk na die lys van ander groepe op die skyfie. Jy kan ook jou eie groep kies. Jy sal nou die </a:t>
            </a:r>
            <a:r>
              <a:rPr lang="af-ZA" sz="1200" b="1" i="1" u="sng" strike="noStrike" cap="none" dirty="0" smtClean="0">
                <a:solidFill>
                  <a:schemeClr val="dk1"/>
                </a:solidFill>
                <a:effectLst/>
                <a:latin typeface="Calibri"/>
                <a:ea typeface="Calibri"/>
                <a:cs typeface="Calibri"/>
                <a:sym typeface="Calibri"/>
              </a:rPr>
              <a:t>Les 3 – Werkkaart</a:t>
            </a:r>
            <a:r>
              <a:rPr lang="af-ZA" sz="1200" b="1" i="1" u="none" strike="noStrike" cap="none" dirty="0" smtClean="0">
                <a:solidFill>
                  <a:schemeClr val="dk1"/>
                </a:solidFill>
                <a:effectLst/>
                <a:latin typeface="Calibri"/>
                <a:ea typeface="Calibri"/>
                <a:cs typeface="Calibri"/>
                <a:sym typeface="Calibri"/>
              </a:rPr>
              <a:t> </a:t>
            </a:r>
            <a:r>
              <a:rPr lang="af-ZA" sz="1200" b="0" i="0" u="none" strike="noStrike" cap="none" dirty="0" smtClean="0">
                <a:solidFill>
                  <a:schemeClr val="dk1"/>
                </a:solidFill>
                <a:effectLst/>
                <a:latin typeface="Calibri"/>
                <a:ea typeface="Calibri"/>
                <a:cs typeface="Calibri"/>
                <a:sym typeface="Calibri"/>
              </a:rPr>
              <a:t>(</a:t>
            </a:r>
            <a:r>
              <a:rPr lang="af-ZA" sz="1200" b="1" i="0" u="sng" strike="noStrike" cap="none" dirty="0" smtClean="0">
                <a:solidFill>
                  <a:schemeClr val="dk1"/>
                </a:solidFill>
                <a:effectLst/>
                <a:latin typeface="Calibri"/>
                <a:ea typeface="Calibri"/>
                <a:cs typeface="Calibri"/>
                <a:sym typeface="Calibri"/>
              </a:rPr>
              <a:t>Aktiwiteit 2</a:t>
            </a:r>
            <a:r>
              <a:rPr lang="af-ZA" sz="1200" b="0" i="0" u="sng" strike="noStrike" cap="none" dirty="0" smtClean="0">
                <a:solidFill>
                  <a:schemeClr val="dk1"/>
                </a:solidFill>
                <a:effectLst/>
                <a:latin typeface="Calibri"/>
                <a:ea typeface="Calibri"/>
                <a:cs typeface="Calibri"/>
                <a:sym typeface="Calibri"/>
              </a:rPr>
              <a:t>)</a:t>
            </a:r>
            <a:r>
              <a:rPr lang="af-ZA" sz="1200" b="0" i="0" u="none" strike="noStrike" cap="none" dirty="0" smtClean="0">
                <a:solidFill>
                  <a:schemeClr val="dk1"/>
                </a:solidFill>
                <a:effectLst/>
                <a:latin typeface="Calibri"/>
                <a:ea typeface="Calibri"/>
                <a:cs typeface="Calibri"/>
                <a:sym typeface="Calibri"/>
              </a:rPr>
              <a:t> gebruik.</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Vul as 'n groep jul groepbeplanning in. </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dirty="0"/>
          </a:p>
        </p:txBody>
      </p:sp>
      <p:sp>
        <p:nvSpPr>
          <p:cNvPr id="128" name="Google Shape;12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smtClean="0"/>
              <a:t>Skyfie</a:t>
            </a:r>
            <a:r>
              <a:rPr lang="en-US" dirty="0" smtClean="0"/>
              <a:t> </a:t>
            </a:r>
            <a:r>
              <a:rPr lang="en-US" dirty="0"/>
              <a:t>7: </a:t>
            </a:r>
            <a:r>
              <a:rPr lang="en-US" dirty="0" err="1" smtClean="0"/>
              <a:t>Refleksie</a:t>
            </a:r>
            <a:r>
              <a:rPr lang="en-US" dirty="0" smtClean="0"/>
              <a:t> (3min)</a:t>
            </a:r>
            <a:endParaRPr lang="en-US" dirty="0"/>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Soos ons hierdie les afsluit, besin oor wat jy vandag geleer het.</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Verwys na die lys van wat 'n </a:t>
            </a:r>
            <a:r>
              <a:rPr lang="af-ZA" sz="1200" b="1" i="0" u="none" strike="noStrike" cap="none" dirty="0" smtClean="0">
                <a:solidFill>
                  <a:schemeClr val="dk1"/>
                </a:solidFill>
                <a:effectLst/>
                <a:latin typeface="Calibri"/>
                <a:ea typeface="Calibri"/>
                <a:cs typeface="Calibri"/>
                <a:sym typeface="Calibri"/>
              </a:rPr>
              <a:t>konstruktiewe denker</a:t>
            </a:r>
            <a:r>
              <a:rPr lang="af-ZA" sz="1200" b="0" i="0" u="none" strike="noStrike" cap="none" dirty="0" smtClean="0">
                <a:solidFill>
                  <a:schemeClr val="dk1"/>
                </a:solidFill>
                <a:effectLst/>
                <a:latin typeface="Calibri"/>
                <a:ea typeface="Calibri"/>
                <a:cs typeface="Calibri"/>
                <a:sym typeface="Calibri"/>
              </a:rPr>
              <a:t> sou sê: </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Identifiseer TWEE van hierdie stellings wat vir jou moeilik is. </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Hoe kan jy moeite doen om hierdie houding te verander? </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Beantwoord die </a:t>
            </a:r>
            <a:r>
              <a:rPr lang="af-ZA" sz="1200" b="1" i="0" u="none" strike="noStrike" cap="none" dirty="0" smtClean="0">
                <a:solidFill>
                  <a:schemeClr val="dk1"/>
                </a:solidFill>
                <a:effectLst/>
                <a:latin typeface="Calibri"/>
                <a:ea typeface="Calibri"/>
                <a:cs typeface="Calibri"/>
                <a:sym typeface="Calibri"/>
              </a:rPr>
              <a:t>refleksievrae</a:t>
            </a:r>
            <a:r>
              <a:rPr lang="af-ZA" sz="1200" b="0" i="0" u="none" strike="noStrike" cap="none" dirty="0" smtClean="0">
                <a:solidFill>
                  <a:schemeClr val="dk1"/>
                </a:solidFill>
                <a:effectLst/>
                <a:latin typeface="Calibri"/>
                <a:ea typeface="Calibri"/>
                <a:cs typeface="Calibri"/>
                <a:sym typeface="Calibri"/>
              </a:rPr>
              <a:t> aan die einde van </a:t>
            </a:r>
            <a:r>
              <a:rPr lang="af-ZA" sz="1200" b="1" i="0" u="none" strike="noStrike" cap="none" dirty="0" smtClean="0">
                <a:solidFill>
                  <a:schemeClr val="dk1"/>
                </a:solidFill>
                <a:effectLst/>
                <a:latin typeface="Calibri"/>
                <a:ea typeface="Calibri"/>
                <a:cs typeface="Calibri"/>
                <a:sym typeface="Calibri"/>
              </a:rPr>
              <a:t>Aktiwiteit 3</a:t>
            </a:r>
            <a:r>
              <a:rPr lang="af-ZA" sz="1200" b="0" i="0" u="none" strike="noStrike" cap="none" dirty="0" smtClean="0">
                <a:solidFill>
                  <a:schemeClr val="dk1"/>
                </a:solidFill>
                <a:effectLst/>
                <a:latin typeface="Calibri"/>
                <a:ea typeface="Calibri"/>
                <a:cs typeface="Calibri"/>
                <a:sym typeface="Calibri"/>
              </a:rPr>
              <a:t> (</a:t>
            </a:r>
            <a:r>
              <a:rPr lang="af-ZA" sz="1200" b="1" i="1" u="sng" strike="noStrike" cap="none" dirty="0" smtClean="0">
                <a:solidFill>
                  <a:schemeClr val="dk1"/>
                </a:solidFill>
                <a:effectLst/>
                <a:latin typeface="Calibri"/>
                <a:ea typeface="Calibri"/>
                <a:cs typeface="Calibri"/>
                <a:sym typeface="Calibri"/>
              </a:rPr>
              <a:t>Les 3 – Werkkaart</a:t>
            </a:r>
            <a:r>
              <a:rPr lang="af-ZA" sz="1200" b="0" i="0" u="none" strike="noStrike" cap="none" dirty="0" smtClean="0">
                <a:solidFill>
                  <a:schemeClr val="dk1"/>
                </a:solidFill>
                <a:effectLst/>
                <a:latin typeface="Calibri"/>
                <a:ea typeface="Calibri"/>
                <a:cs typeface="Calibri"/>
                <a:sym typeface="Calibri"/>
              </a:rPr>
              <a:t>). </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dirty="0"/>
          </a:p>
        </p:txBody>
      </p:sp>
      <p:sp>
        <p:nvSpPr>
          <p:cNvPr id="136" name="Google Shape;13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7"/>
          <p:cNvSpPr>
            <a:spLocks noGrp="1"/>
          </p:cNvSpPr>
          <p:nvPr>
            <p:ph type="pic" idx="2"/>
          </p:nvPr>
        </p:nvSpPr>
        <p:spPr>
          <a:xfrm>
            <a:off x="5183188" y="987425"/>
            <a:ext cx="6172200" cy="4873625"/>
          </a:xfrm>
          <a:prstGeom prst="rect">
            <a:avLst/>
          </a:prstGeom>
          <a:noFill/>
          <a:ln>
            <a:noFill/>
          </a:ln>
        </p:spPr>
      </p:sp>
      <p:sp>
        <p:nvSpPr>
          <p:cNvPr id="68" name="Google Shape;68;p1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2" name="Picture 1">
            <a:extLst>
              <a:ext uri="{FF2B5EF4-FFF2-40B4-BE49-F238E27FC236}">
                <a16:creationId xmlns:a16="http://schemas.microsoft.com/office/drawing/2014/main" id="{E93086BB-E030-8585-2CE6-12907942A0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29482" y="319990"/>
            <a:ext cx="4862830" cy="297144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en-ZA" sz="8000" dirty="0">
                <a:effectLst/>
                <a:latin typeface="Bahnschrift SemiBold Condensed" panose="020B0502040204020203" pitchFamily="34" charset="0"/>
                <a:ea typeface="Times New Roman" panose="02020603050405020304" pitchFamily="18" charset="0"/>
              </a:rPr>
              <a:t>GRAAD </a:t>
            </a:r>
            <a:r>
              <a:rPr lang="en-ZA" sz="8000" dirty="0" smtClean="0">
                <a:effectLst/>
                <a:latin typeface="Bahnschrift SemiBold Condensed" panose="020B0502040204020203" pitchFamily="34" charset="0"/>
                <a:ea typeface="Times New Roman" panose="02020603050405020304" pitchFamily="18" charset="0"/>
              </a:rPr>
              <a:t>10</a:t>
            </a:r>
          </a:p>
          <a:p>
            <a:pPr>
              <a:spcAft>
                <a:spcPts val="0"/>
              </a:spcAft>
            </a:pPr>
            <a:r>
              <a:rPr lang="en-ZA" sz="3200" dirty="0" err="1" smtClean="0">
                <a:latin typeface="Bahnschrift SemiBold Condensed" panose="020B0502040204020203" pitchFamily="34" charset="0"/>
                <a:ea typeface="Times New Roman" panose="02020603050405020304" pitchFamily="18" charset="0"/>
              </a:rPr>
              <a:t>Sosiale</a:t>
            </a:r>
            <a:r>
              <a:rPr lang="en-ZA" sz="3200" dirty="0" smtClean="0">
                <a:latin typeface="Bahnschrift SemiBold Condensed" panose="020B0502040204020203" pitchFamily="34" charset="0"/>
                <a:ea typeface="Times New Roman" panose="02020603050405020304" pitchFamily="18" charset="0"/>
              </a:rPr>
              <a:t> </a:t>
            </a:r>
            <a:r>
              <a:rPr lang="en-ZA" sz="3200" dirty="0" err="1" smtClean="0">
                <a:latin typeface="Bahnschrift SemiBold Condensed" panose="020B0502040204020203" pitchFamily="34" charset="0"/>
                <a:ea typeface="Times New Roman" panose="02020603050405020304" pitchFamily="18" charset="0"/>
              </a:rPr>
              <a:t>en</a:t>
            </a:r>
            <a:r>
              <a:rPr lang="en-ZA" sz="3200" dirty="0" smtClean="0">
                <a:latin typeface="Bahnschrift SemiBold Condensed" panose="020B0502040204020203" pitchFamily="34" charset="0"/>
                <a:ea typeface="Times New Roman" panose="02020603050405020304" pitchFamily="18" charset="0"/>
              </a:rPr>
              <a:t> </a:t>
            </a:r>
            <a:r>
              <a:rPr lang="en-ZA" sz="3200" dirty="0" err="1" smtClean="0">
                <a:latin typeface="Bahnschrift SemiBold Condensed" panose="020B0502040204020203" pitchFamily="34" charset="0"/>
                <a:ea typeface="Times New Roman" panose="02020603050405020304" pitchFamily="18" charset="0"/>
              </a:rPr>
              <a:t>Omgewingsverantwoordelikheid</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4452044" y="473724"/>
            <a:ext cx="1043593" cy="17535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endParaRPr lang="en-US" sz="96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27709" y="5578764"/>
            <a:ext cx="4313382" cy="12475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en-ZA" sz="2400" dirty="0" err="1" smtClean="0">
                <a:effectLst/>
                <a:latin typeface="Bahnschrift SemiBold Condensed" panose="020B0502040204020203" pitchFamily="34" charset="0"/>
                <a:ea typeface="Times New Roman" panose="02020603050405020304" pitchFamily="18" charset="0"/>
              </a:rPr>
              <a:t>Kwartaal</a:t>
            </a:r>
            <a:r>
              <a:rPr lang="en-ZA" sz="2400" dirty="0" smtClean="0">
                <a:effectLst/>
                <a:latin typeface="Bahnschrift SemiBold Condensed" panose="020B0502040204020203" pitchFamily="34" charset="0"/>
                <a:ea typeface="Times New Roman" panose="02020603050405020304" pitchFamily="18" charset="0"/>
              </a:rPr>
              <a:t> 2</a:t>
            </a:r>
            <a:endParaRPr lang="en-US" sz="2400" dirty="0" smtClean="0">
              <a:effectLst/>
              <a:latin typeface="Times New Roman" panose="02020603050405020304" pitchFamily="18" charset="0"/>
              <a:ea typeface="Times New Roman" panose="02020603050405020304" pitchFamily="18" charset="0"/>
            </a:endParaRPr>
          </a:p>
          <a:p>
            <a:pPr>
              <a:spcAft>
                <a:spcPts val="0"/>
              </a:spcAft>
            </a:pPr>
            <a:r>
              <a:rPr lang="en-ZA" sz="2400" dirty="0" smtClean="0">
                <a:effectLst/>
                <a:latin typeface="Bahnschrift SemiBold Condensed" panose="020B0502040204020203" pitchFamily="34" charset="0"/>
                <a:ea typeface="Times New Roman" panose="02020603050405020304" pitchFamily="18" charset="0"/>
              </a:rPr>
              <a:t>Les 3: </a:t>
            </a:r>
            <a:r>
              <a:rPr lang="en-ZA" sz="2400" dirty="0" err="1" smtClean="0">
                <a:effectLst/>
                <a:latin typeface="Bahnschrift SemiBold Condensed" panose="020B0502040204020203" pitchFamily="34" charset="0"/>
                <a:ea typeface="Times New Roman" panose="02020603050405020304" pitchFamily="18" charset="0"/>
              </a:rPr>
              <a:t>Burgerlike</a:t>
            </a:r>
            <a:r>
              <a:rPr lang="en-ZA" sz="2400" dirty="0" smtClean="0">
                <a:effectLst/>
                <a:latin typeface="Bahnschrift SemiBold Condensed" panose="020B0502040204020203" pitchFamily="34" charset="0"/>
                <a:ea typeface="Times New Roman" panose="02020603050405020304" pitchFamily="18" charset="0"/>
              </a:rPr>
              <a:t> </a:t>
            </a:r>
            <a:r>
              <a:rPr lang="en-ZA" sz="2400" dirty="0" err="1" smtClean="0">
                <a:effectLst/>
                <a:latin typeface="Bahnschrift SemiBold Condensed" panose="020B0502040204020203" pitchFamily="34" charset="0"/>
                <a:ea typeface="Times New Roman" panose="02020603050405020304" pitchFamily="18" charset="0"/>
              </a:rPr>
              <a:t>deelname</a:t>
            </a:r>
            <a:endParaRPr lang="en-US" sz="2400" dirty="0">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7" name="Google Shape;97;p2" descr="Medium shot of kids standing next to each other&#10;&#10;Description automatically generated with medium confidence"/>
          <p:cNvPicPr preferRelativeResize="0">
            <a:picLocks noGrp="1"/>
          </p:cNvPicPr>
          <p:nvPr>
            <p:ph type="body" idx="1"/>
          </p:nvPr>
        </p:nvPicPr>
        <p:blipFill rotWithShape="1">
          <a:blip r:embed="rId3">
            <a:alphaModFix/>
          </a:blip>
          <a:srcRect/>
          <a:stretch/>
        </p:blipFill>
        <p:spPr>
          <a:xfrm>
            <a:off x="609598" y="1690688"/>
            <a:ext cx="4618268" cy="3068301"/>
          </a:xfrm>
          <a:prstGeom prst="rect">
            <a:avLst/>
          </a:prstGeom>
          <a:noFill/>
          <a:ln>
            <a:noFill/>
          </a:ln>
        </p:spPr>
      </p:pic>
      <p:pic>
        <p:nvPicPr>
          <p:cNvPr id="98" name="Google Shape;98;p2" descr="The big debate: should school uniforms be banned?"/>
          <p:cNvPicPr preferRelativeResize="0"/>
          <p:nvPr/>
        </p:nvPicPr>
        <p:blipFill rotWithShape="1">
          <a:blip r:embed="rId4">
            <a:alphaModFix/>
          </a:blip>
          <a:srcRect/>
          <a:stretch/>
        </p:blipFill>
        <p:spPr>
          <a:xfrm>
            <a:off x="6684885" y="1704648"/>
            <a:ext cx="4931550" cy="3040380"/>
          </a:xfrm>
          <a:prstGeom prst="rect">
            <a:avLst/>
          </a:prstGeom>
          <a:noFill/>
          <a:ln>
            <a:noFill/>
          </a:ln>
        </p:spPr>
      </p:pic>
      <p:sp>
        <p:nvSpPr>
          <p:cNvPr id="99" name="Google Shape;99;p2"/>
          <p:cNvSpPr/>
          <p:nvPr/>
        </p:nvSpPr>
        <p:spPr>
          <a:xfrm>
            <a:off x="4472941" y="644189"/>
            <a:ext cx="3246120" cy="1074420"/>
          </a:xfrm>
          <a:prstGeom prst="curvedDownArrow">
            <a:avLst>
              <a:gd name="adj1" fmla="val 25000"/>
              <a:gd name="adj2" fmla="val 50000"/>
              <a:gd name="adj3" fmla="val 25000"/>
            </a:avLst>
          </a:prstGeom>
          <a:solidFill>
            <a:srgbClr val="FFFF0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00" name="Google Shape;100;p2"/>
          <p:cNvSpPr/>
          <p:nvPr/>
        </p:nvSpPr>
        <p:spPr>
          <a:xfrm rot="-10555829">
            <a:off x="4472940" y="4630102"/>
            <a:ext cx="3246120" cy="1074420"/>
          </a:xfrm>
          <a:prstGeom prst="curvedDownArrow">
            <a:avLst>
              <a:gd name="adj1" fmla="val 25000"/>
              <a:gd name="adj2" fmla="val 50000"/>
              <a:gd name="adj3" fmla="val 25000"/>
            </a:avLst>
          </a:prstGeom>
          <a:solidFill>
            <a:srgbClr val="FFFF0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01" name="Google Shape;101;p2"/>
          <p:cNvSpPr/>
          <p:nvPr/>
        </p:nvSpPr>
        <p:spPr>
          <a:xfrm>
            <a:off x="609598" y="4827005"/>
            <a:ext cx="4331186"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dirty="0" smtClean="0">
                <a:solidFill>
                  <a:schemeClr val="accent4"/>
                </a:solidFill>
                <a:latin typeface="Calibri"/>
                <a:ea typeface="Calibri"/>
                <a:cs typeface="Calibri"/>
                <a:sym typeface="Calibri"/>
              </a:rPr>
              <a:t>Kos </a:t>
            </a:r>
            <a:r>
              <a:rPr lang="en-US" sz="4800" b="1" dirty="0" err="1" smtClean="0">
                <a:solidFill>
                  <a:schemeClr val="accent4"/>
                </a:solidFill>
                <a:latin typeface="Calibri"/>
                <a:ea typeface="Calibri"/>
                <a:cs typeface="Calibri"/>
                <a:sym typeface="Calibri"/>
              </a:rPr>
              <a:t>asseblief</a:t>
            </a:r>
            <a:r>
              <a:rPr lang="en-US" sz="4800" b="1" i="0" u="none" strike="noStrike" cap="none" dirty="0" smtClean="0">
                <a:solidFill>
                  <a:schemeClr val="accent4"/>
                </a:solidFill>
                <a:latin typeface="Calibri"/>
                <a:ea typeface="Calibri"/>
                <a:cs typeface="Calibri"/>
                <a:sym typeface="Calibri"/>
              </a:rPr>
              <a:t> </a:t>
            </a:r>
            <a:r>
              <a:rPr lang="en-US" sz="4800" b="1" i="0" u="none" strike="noStrike" cap="none" dirty="0">
                <a:solidFill>
                  <a:schemeClr val="accent4"/>
                </a:solidFill>
                <a:latin typeface="Calibri"/>
                <a:ea typeface="Calibri"/>
                <a:cs typeface="Calibri"/>
                <a:sym typeface="Calibri"/>
              </a:rPr>
              <a:t>…</a:t>
            </a:r>
            <a:endParaRPr sz="4800" b="1" i="0" u="none" strike="noStrike" cap="none" dirty="0">
              <a:solidFill>
                <a:schemeClr val="accent4"/>
              </a:solidFill>
              <a:latin typeface="Calibri"/>
              <a:ea typeface="Calibri"/>
              <a:cs typeface="Calibri"/>
              <a:sym typeface="Calibri"/>
            </a:endParaRPr>
          </a:p>
        </p:txBody>
      </p:sp>
      <p:sp>
        <p:nvSpPr>
          <p:cNvPr id="102" name="Google Shape;102;p2"/>
          <p:cNvSpPr/>
          <p:nvPr/>
        </p:nvSpPr>
        <p:spPr>
          <a:xfrm>
            <a:off x="8577489" y="4835990"/>
            <a:ext cx="1787669"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i="0" u="none" strike="noStrike" cap="none" dirty="0">
                <a:solidFill>
                  <a:schemeClr val="accent4"/>
                </a:solidFill>
                <a:latin typeface="Calibri"/>
                <a:ea typeface="Calibri"/>
                <a:cs typeface="Calibri"/>
                <a:sym typeface="Calibri"/>
              </a:rPr>
              <a:t>?????</a:t>
            </a:r>
            <a:endParaRPr sz="5400" b="1" i="0" u="none" strike="noStrike" cap="none" dirty="0">
              <a:solidFill>
                <a:schemeClr val="accent4"/>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400E8224-6BF8-3306-4BBE-EC4ECDC534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7"/>
        <p:cNvGrpSpPr/>
        <p:nvPr/>
      </p:nvGrpSpPr>
      <p:grpSpPr>
        <a:xfrm>
          <a:off x="0" y="0"/>
          <a:ext cx="0" cy="0"/>
          <a:chOff x="0" y="0"/>
          <a:chExt cx="0" cy="0"/>
        </a:xfrm>
      </p:grpSpPr>
      <p:sp>
        <p:nvSpPr>
          <p:cNvPr id="108" name="Google Shape;108;p3"/>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9" name="Google Shape;109;p3" descr="A picture containing text, plant&#10;&#10;Description automatically generated"/>
          <p:cNvPicPr preferRelativeResize="0">
            <a:picLocks noGrp="1"/>
          </p:cNvPicPr>
          <p:nvPr>
            <p:ph type="body" idx="1"/>
          </p:nvPr>
        </p:nvPicPr>
        <p:blipFill rotWithShape="1">
          <a:blip r:embed="rId3">
            <a:alphaModFix/>
          </a:blip>
          <a:srcRect t="13143"/>
          <a:stretch/>
        </p:blipFill>
        <p:spPr>
          <a:xfrm>
            <a:off x="20" y="1282"/>
            <a:ext cx="12191980" cy="6856718"/>
          </a:xfrm>
          <a:prstGeom prst="rect">
            <a:avLst/>
          </a:prstGeom>
          <a:noFill/>
          <a:ln>
            <a:noFill/>
          </a:ln>
        </p:spPr>
      </p:pic>
      <p:pic>
        <p:nvPicPr>
          <p:cNvPr id="2" name="Picture 1">
            <a:extLst>
              <a:ext uri="{FF2B5EF4-FFF2-40B4-BE49-F238E27FC236}">
                <a16:creationId xmlns:a16="http://schemas.microsoft.com/office/drawing/2014/main" id="{78529344-DA69-7C7C-76BD-C5B3ED04BB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14569" y="538697"/>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2"/>
          <p:cNvSpPr/>
          <p:nvPr/>
        </p:nvSpPr>
        <p:spPr>
          <a:xfrm rot="20358679">
            <a:off x="169882" y="2406547"/>
            <a:ext cx="1749706" cy="3821455"/>
          </a:xfrm>
          <a:prstGeom prst="ellipse">
            <a:avLst/>
          </a:prstGeom>
          <a:ln w="57150">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dirty="0" err="1" smtClean="0">
                <a:solidFill>
                  <a:schemeClr val="tx1"/>
                </a:solidFill>
                <a:latin typeface="Bahnschrift" panose="020B0502040204020203" pitchFamily="34" charset="0"/>
              </a:rPr>
              <a:t>Verwelkom</a:t>
            </a:r>
            <a:r>
              <a:rPr lang="en-US" sz="1600" dirty="0" smtClean="0">
                <a:solidFill>
                  <a:schemeClr val="tx1"/>
                </a:solidFill>
                <a:latin typeface="Bahnschrift" panose="020B0502040204020203" pitchFamily="34" charset="0"/>
              </a:rPr>
              <a:t> </a:t>
            </a:r>
            <a:r>
              <a:rPr lang="en-US" sz="1600" dirty="0" err="1" smtClean="0">
                <a:solidFill>
                  <a:schemeClr val="tx1"/>
                </a:solidFill>
                <a:latin typeface="Bahnschrift" panose="020B0502040204020203" pitchFamily="34" charset="0"/>
              </a:rPr>
              <a:t>uitdagings</a:t>
            </a:r>
            <a:endParaRPr lang="en-US" sz="1600" dirty="0">
              <a:solidFill>
                <a:schemeClr val="tx1"/>
              </a:solidFill>
              <a:latin typeface="Bahnschrift" panose="020B0502040204020203" pitchFamily="34" charset="0"/>
            </a:endParaRPr>
          </a:p>
        </p:txBody>
      </p:sp>
      <p:sp>
        <p:nvSpPr>
          <p:cNvPr id="6" name="Oval 5"/>
          <p:cNvSpPr/>
          <p:nvPr/>
        </p:nvSpPr>
        <p:spPr>
          <a:xfrm rot="1462264">
            <a:off x="2027832" y="1660516"/>
            <a:ext cx="1827778" cy="4710415"/>
          </a:xfrm>
          <a:prstGeom prst="ellipse">
            <a:avLst/>
          </a:prstGeom>
          <a:solidFill>
            <a:schemeClr val="bg1"/>
          </a:solidFill>
          <a:ln w="57150">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dirty="0" err="1" smtClean="0">
                <a:solidFill>
                  <a:schemeClr val="tx1"/>
                </a:solidFill>
                <a:latin typeface="Bahnschrift" panose="020B0502040204020203" pitchFamily="34" charset="0"/>
              </a:rPr>
              <a:t>Mislukking</a:t>
            </a:r>
            <a:r>
              <a:rPr lang="en-US" sz="1600" dirty="0" smtClean="0">
                <a:solidFill>
                  <a:schemeClr val="tx1"/>
                </a:solidFill>
                <a:latin typeface="Bahnschrift" panose="020B0502040204020203" pitchFamily="34" charset="0"/>
              </a:rPr>
              <a:t> is ‘n </a:t>
            </a:r>
            <a:r>
              <a:rPr lang="en-US" sz="1600" dirty="0" err="1" smtClean="0">
                <a:solidFill>
                  <a:schemeClr val="tx1"/>
                </a:solidFill>
                <a:latin typeface="Bahnschrift" panose="020B0502040204020203" pitchFamily="34" charset="0"/>
              </a:rPr>
              <a:t>geleentheid</a:t>
            </a:r>
            <a:endParaRPr lang="en-US" sz="1600" dirty="0">
              <a:solidFill>
                <a:schemeClr val="tx1"/>
              </a:solidFill>
              <a:latin typeface="Bahnschrift" panose="020B0502040204020203" pitchFamily="34" charset="0"/>
            </a:endParaRPr>
          </a:p>
        </p:txBody>
      </p:sp>
      <p:sp>
        <p:nvSpPr>
          <p:cNvPr id="7" name="Oval 6"/>
          <p:cNvSpPr/>
          <p:nvPr/>
        </p:nvSpPr>
        <p:spPr>
          <a:xfrm rot="20741361">
            <a:off x="4398340" y="1165233"/>
            <a:ext cx="1827778" cy="4710415"/>
          </a:xfrm>
          <a:prstGeom prst="ellipse">
            <a:avLst/>
          </a:prstGeom>
          <a:solidFill>
            <a:schemeClr val="accent5">
              <a:lumMod val="75000"/>
            </a:schemeClr>
          </a:solidFill>
          <a:ln w="57150">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000" dirty="0" err="1" smtClean="0">
                <a:solidFill>
                  <a:schemeClr val="tx1"/>
                </a:solidFill>
                <a:latin typeface="Bahnschrift" panose="020B0502040204020203" pitchFamily="34" charset="0"/>
              </a:rPr>
              <a:t>Kies</a:t>
            </a:r>
            <a:r>
              <a:rPr lang="en-US" sz="2000" dirty="0" smtClean="0">
                <a:solidFill>
                  <a:schemeClr val="tx1"/>
                </a:solidFill>
                <a:latin typeface="Bahnschrift" panose="020B0502040204020203" pitchFamily="34" charset="0"/>
              </a:rPr>
              <a:t> om </a:t>
            </a:r>
            <a:r>
              <a:rPr lang="en-US" sz="2000" dirty="0" err="1" smtClean="0">
                <a:solidFill>
                  <a:schemeClr val="tx1"/>
                </a:solidFill>
                <a:latin typeface="Bahnschrift" panose="020B0502040204020203" pitchFamily="34" charset="0"/>
              </a:rPr>
              <a:t>positief</a:t>
            </a:r>
            <a:r>
              <a:rPr lang="en-US" sz="2000" dirty="0" smtClean="0">
                <a:solidFill>
                  <a:schemeClr val="tx1"/>
                </a:solidFill>
                <a:latin typeface="Bahnschrift" panose="020B0502040204020203" pitchFamily="34" charset="0"/>
              </a:rPr>
              <a:t> </a:t>
            </a:r>
            <a:r>
              <a:rPr lang="en-US" sz="2000" dirty="0" err="1" smtClean="0">
                <a:solidFill>
                  <a:schemeClr val="tx1"/>
                </a:solidFill>
                <a:latin typeface="Bahnschrift" panose="020B0502040204020203" pitchFamily="34" charset="0"/>
              </a:rPr>
              <a:t>te</a:t>
            </a:r>
            <a:r>
              <a:rPr lang="en-US" sz="2000" dirty="0" smtClean="0">
                <a:solidFill>
                  <a:schemeClr val="tx1"/>
                </a:solidFill>
                <a:latin typeface="Bahnschrift" panose="020B0502040204020203" pitchFamily="34" charset="0"/>
              </a:rPr>
              <a:t> wees</a:t>
            </a:r>
            <a:endParaRPr lang="en-US" sz="2000" dirty="0">
              <a:solidFill>
                <a:schemeClr val="tx1"/>
              </a:solidFill>
              <a:latin typeface="Bahnschrift" panose="020B0502040204020203" pitchFamily="34" charset="0"/>
            </a:endParaRPr>
          </a:p>
        </p:txBody>
      </p:sp>
      <p:sp>
        <p:nvSpPr>
          <p:cNvPr id="8" name="Oval 7"/>
          <p:cNvSpPr/>
          <p:nvPr/>
        </p:nvSpPr>
        <p:spPr>
          <a:xfrm rot="20741361">
            <a:off x="7563492" y="1046729"/>
            <a:ext cx="2152248" cy="5714133"/>
          </a:xfrm>
          <a:prstGeom prst="ellipse">
            <a:avLst/>
          </a:prstGeom>
          <a:solidFill>
            <a:srgbClr val="FF0000"/>
          </a:solidFill>
          <a:ln w="57150">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000" dirty="0" err="1" smtClean="0">
                <a:solidFill>
                  <a:schemeClr val="tx1"/>
                </a:solidFill>
                <a:latin typeface="Bahnschrift" panose="020B0502040204020203" pitchFamily="34" charset="0"/>
              </a:rPr>
              <a:t>Gebruik</a:t>
            </a:r>
            <a:r>
              <a:rPr lang="en-US" sz="2000" dirty="0" smtClean="0">
                <a:solidFill>
                  <a:schemeClr val="tx1"/>
                </a:solidFill>
                <a:latin typeface="Bahnschrift" panose="020B0502040204020203" pitchFamily="34" charset="0"/>
              </a:rPr>
              <a:t> </a:t>
            </a:r>
            <a:r>
              <a:rPr lang="en-US" sz="2000" dirty="0" err="1" smtClean="0">
                <a:solidFill>
                  <a:schemeClr val="tx1"/>
                </a:solidFill>
                <a:latin typeface="Bahnschrift" panose="020B0502040204020203" pitchFamily="34" charset="0"/>
              </a:rPr>
              <a:t>kreatiewe</a:t>
            </a:r>
            <a:r>
              <a:rPr lang="en-US" sz="2000" dirty="0" smtClean="0">
                <a:solidFill>
                  <a:schemeClr val="tx1"/>
                </a:solidFill>
                <a:latin typeface="Bahnschrift" panose="020B0502040204020203" pitchFamily="34" charset="0"/>
              </a:rPr>
              <a:t> </a:t>
            </a:r>
            <a:r>
              <a:rPr lang="en-US" sz="2000" dirty="0" err="1" smtClean="0">
                <a:solidFill>
                  <a:schemeClr val="tx1"/>
                </a:solidFill>
                <a:latin typeface="Bahnschrift" panose="020B0502040204020203" pitchFamily="34" charset="0"/>
              </a:rPr>
              <a:t>denke</a:t>
            </a:r>
            <a:endParaRPr lang="en-US" sz="2000" dirty="0">
              <a:solidFill>
                <a:schemeClr val="tx1"/>
              </a:solidFill>
              <a:latin typeface="Bahnschrift" panose="020B0502040204020203" pitchFamily="34" charset="0"/>
            </a:endParaRPr>
          </a:p>
        </p:txBody>
      </p:sp>
      <p:sp>
        <p:nvSpPr>
          <p:cNvPr id="9" name="Oval 8"/>
          <p:cNvSpPr/>
          <p:nvPr/>
        </p:nvSpPr>
        <p:spPr>
          <a:xfrm rot="684673">
            <a:off x="9829435" y="440622"/>
            <a:ext cx="2397261" cy="6322927"/>
          </a:xfrm>
          <a:prstGeom prst="ellipse">
            <a:avLst/>
          </a:prstGeom>
          <a:solidFill>
            <a:srgbClr val="7030A0"/>
          </a:solidFill>
          <a:ln w="57150">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dirty="0" smtClean="0">
                <a:solidFill>
                  <a:schemeClr val="tx1"/>
                </a:solidFill>
                <a:latin typeface="Bahnschrift" panose="020B0502040204020203" pitchFamily="34" charset="0"/>
              </a:rPr>
              <a:t>Leer </a:t>
            </a:r>
            <a:r>
              <a:rPr lang="en-US" sz="2400" dirty="0" err="1" smtClean="0">
                <a:solidFill>
                  <a:schemeClr val="tx1"/>
                </a:solidFill>
                <a:latin typeface="Bahnschrift" panose="020B0502040204020203" pitchFamily="34" charset="0"/>
              </a:rPr>
              <a:t>uit</a:t>
            </a:r>
            <a:r>
              <a:rPr lang="en-US" sz="2400" dirty="0" smtClean="0">
                <a:solidFill>
                  <a:schemeClr val="tx1"/>
                </a:solidFill>
                <a:latin typeface="Bahnschrift" panose="020B0502040204020203" pitchFamily="34" charset="0"/>
              </a:rPr>
              <a:t> </a:t>
            </a:r>
            <a:r>
              <a:rPr lang="en-US" sz="2400" dirty="0" err="1" smtClean="0">
                <a:solidFill>
                  <a:schemeClr val="tx1"/>
                </a:solidFill>
                <a:latin typeface="Bahnschrift" panose="020B0502040204020203" pitchFamily="34" charset="0"/>
              </a:rPr>
              <a:t>vorige</a:t>
            </a:r>
            <a:r>
              <a:rPr lang="en-US" sz="2400" dirty="0" smtClean="0">
                <a:solidFill>
                  <a:schemeClr val="tx1"/>
                </a:solidFill>
                <a:latin typeface="Bahnschrift" panose="020B0502040204020203" pitchFamily="34" charset="0"/>
              </a:rPr>
              <a:t> </a:t>
            </a:r>
            <a:r>
              <a:rPr lang="en-US" sz="2400" dirty="0" err="1" smtClean="0">
                <a:solidFill>
                  <a:schemeClr val="tx1"/>
                </a:solidFill>
                <a:latin typeface="Bahnschrift" panose="020B0502040204020203" pitchFamily="34" charset="0"/>
              </a:rPr>
              <a:t>foute</a:t>
            </a:r>
            <a:endParaRPr lang="en-US" sz="2400" dirty="0">
              <a:solidFill>
                <a:schemeClr val="tx1"/>
              </a:solidFill>
              <a:latin typeface="Bahnschrift" panose="020B0502040204020203"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pic>
        <p:nvPicPr>
          <p:cNvPr id="116" name="Google Shape;116;p4" descr="A picture containing text, sign, sale&#10;&#10;Description automatically generated"/>
          <p:cNvPicPr preferRelativeResize="0">
            <a:picLocks noGrp="1"/>
          </p:cNvPicPr>
          <p:nvPr>
            <p:ph type="body" idx="1"/>
          </p:nvPr>
        </p:nvPicPr>
        <p:blipFill rotWithShape="1">
          <a:blip r:embed="rId3">
            <a:alphaModFix/>
          </a:blip>
          <a:srcRect/>
          <a:stretch/>
        </p:blipFill>
        <p:spPr>
          <a:xfrm>
            <a:off x="1" y="-64266"/>
            <a:ext cx="12191999" cy="6953041"/>
          </a:xfrm>
          <a:prstGeom prst="rect">
            <a:avLst/>
          </a:prstGeom>
          <a:noFill/>
          <a:ln>
            <a:noFill/>
          </a:ln>
        </p:spPr>
      </p:pic>
      <p:pic>
        <p:nvPicPr>
          <p:cNvPr id="2" name="Picture 1">
            <a:extLst>
              <a:ext uri="{FF2B5EF4-FFF2-40B4-BE49-F238E27FC236}">
                <a16:creationId xmlns:a16="http://schemas.microsoft.com/office/drawing/2014/main" id="{0A49017A-97AA-B852-930A-5A91C2D701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ounded Rectangle 2"/>
          <p:cNvSpPr/>
          <p:nvPr/>
        </p:nvSpPr>
        <p:spPr>
          <a:xfrm>
            <a:off x="3592286" y="627017"/>
            <a:ext cx="4833257" cy="54864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400" dirty="0" err="1" smtClean="0">
                <a:latin typeface="Bahnschrift" panose="020B0502040204020203" pitchFamily="34" charset="0"/>
              </a:rPr>
              <a:t>Rapporteer</a:t>
            </a:r>
            <a:r>
              <a:rPr lang="en-US" sz="2400" dirty="0" smtClean="0">
                <a:latin typeface="Bahnschrift" panose="020B0502040204020203" pitchFamily="34" charset="0"/>
              </a:rPr>
              <a:t> </a:t>
            </a:r>
            <a:r>
              <a:rPr lang="en-US" sz="2400" dirty="0" err="1" smtClean="0">
                <a:latin typeface="Bahnschrift" panose="020B0502040204020203" pitchFamily="34" charset="0"/>
              </a:rPr>
              <a:t>diefstal</a:t>
            </a:r>
            <a:r>
              <a:rPr lang="en-US" sz="2400" dirty="0" smtClean="0">
                <a:latin typeface="Bahnschrift" panose="020B0502040204020203" pitchFamily="34" charset="0"/>
              </a:rPr>
              <a:t> of </a:t>
            </a:r>
            <a:r>
              <a:rPr lang="en-US" sz="2400" dirty="0" err="1" smtClean="0">
                <a:latin typeface="Bahnschrift" panose="020B0502040204020203" pitchFamily="34" charset="0"/>
              </a:rPr>
              <a:t>nie</a:t>
            </a:r>
            <a:r>
              <a:rPr lang="en-US" sz="2400" dirty="0" smtClean="0">
                <a:latin typeface="Bahnschrift" panose="020B0502040204020203" pitchFamily="34" charset="0"/>
              </a:rPr>
              <a:t>?</a:t>
            </a:r>
            <a:endParaRPr lang="en-US" sz="2400" dirty="0">
              <a:latin typeface="Bahnschrift" panose="020B0502040204020203" pitchFamily="34" charset="0"/>
            </a:endParaRPr>
          </a:p>
        </p:txBody>
      </p:sp>
      <p:sp>
        <p:nvSpPr>
          <p:cNvPr id="4" name="Rounded Rectangle 3"/>
          <p:cNvSpPr/>
          <p:nvPr/>
        </p:nvSpPr>
        <p:spPr>
          <a:xfrm>
            <a:off x="1762398" y="1054032"/>
            <a:ext cx="1410788" cy="143691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smtClean="0">
                <a:solidFill>
                  <a:srgbClr val="FF0000"/>
                </a:solidFill>
                <a:latin typeface="Bahnschrift" panose="020B0502040204020203" pitchFamily="34" charset="0"/>
              </a:rPr>
              <a:t>Minder</a:t>
            </a:r>
            <a:r>
              <a:rPr lang="en-US" sz="1800" dirty="0" smtClean="0">
                <a:solidFill>
                  <a:schemeClr val="tx1"/>
                </a:solidFill>
                <a:latin typeface="Bahnschrift" panose="020B0502040204020203" pitchFamily="34" charset="0"/>
              </a:rPr>
              <a:t> </a:t>
            </a:r>
            <a:r>
              <a:rPr lang="en-US" sz="1800" dirty="0" err="1" smtClean="0">
                <a:solidFill>
                  <a:schemeClr val="tx1"/>
                </a:solidFill>
                <a:latin typeface="Bahnschrift" panose="020B0502040204020203" pitchFamily="34" charset="0"/>
              </a:rPr>
              <a:t>misdaad</a:t>
            </a:r>
            <a:r>
              <a:rPr lang="en-US" sz="1800" dirty="0" smtClean="0">
                <a:solidFill>
                  <a:schemeClr val="tx1"/>
                </a:solidFill>
                <a:latin typeface="Bahnschrift" panose="020B0502040204020203" pitchFamily="34" charset="0"/>
              </a:rPr>
              <a:t> by die </a:t>
            </a:r>
            <a:r>
              <a:rPr lang="en-US" sz="1800" dirty="0" err="1" smtClean="0">
                <a:solidFill>
                  <a:schemeClr val="tx1"/>
                </a:solidFill>
                <a:latin typeface="Bahnschrift" panose="020B0502040204020203" pitchFamily="34" charset="0"/>
              </a:rPr>
              <a:t>skool</a:t>
            </a:r>
            <a:endParaRPr lang="en-US" sz="1800" dirty="0">
              <a:solidFill>
                <a:schemeClr val="tx1"/>
              </a:solidFill>
              <a:latin typeface="Bahnschrift" panose="020B0502040204020203" pitchFamily="34" charset="0"/>
            </a:endParaRPr>
          </a:p>
        </p:txBody>
      </p:sp>
      <p:sp>
        <p:nvSpPr>
          <p:cNvPr id="7" name="Rounded Rectangle 6"/>
          <p:cNvSpPr/>
          <p:nvPr/>
        </p:nvSpPr>
        <p:spPr>
          <a:xfrm rot="761672">
            <a:off x="1859055" y="2989050"/>
            <a:ext cx="1185625" cy="118253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chemeClr val="tx1"/>
                </a:solidFill>
                <a:latin typeface="Bahnschrift" panose="020B0502040204020203" pitchFamily="34" charset="0"/>
              </a:rPr>
              <a:t>Dief</a:t>
            </a:r>
            <a:r>
              <a:rPr lang="en-US" sz="1600" dirty="0" smtClean="0">
                <a:solidFill>
                  <a:schemeClr val="tx1"/>
                </a:solidFill>
                <a:latin typeface="Bahnschrift" panose="020B0502040204020203" pitchFamily="34" charset="0"/>
              </a:rPr>
              <a:t> is </a:t>
            </a:r>
            <a:r>
              <a:rPr lang="en-US" sz="1600" dirty="0" err="1" smtClean="0">
                <a:solidFill>
                  <a:schemeClr val="tx1"/>
                </a:solidFill>
                <a:latin typeface="Bahnschrift" panose="020B0502040204020203" pitchFamily="34" charset="0"/>
              </a:rPr>
              <a:t>gerap-porteer</a:t>
            </a:r>
            <a:endParaRPr lang="en-US" sz="1600" dirty="0">
              <a:solidFill>
                <a:schemeClr val="tx1"/>
              </a:solidFill>
              <a:latin typeface="Bahnschrift" panose="020B0502040204020203" pitchFamily="34" charset="0"/>
            </a:endParaRPr>
          </a:p>
        </p:txBody>
      </p:sp>
      <p:pic>
        <p:nvPicPr>
          <p:cNvPr id="5" name="Picture 4"/>
          <p:cNvPicPr>
            <a:picLocks noChangeAspect="1"/>
          </p:cNvPicPr>
          <p:nvPr/>
        </p:nvPicPr>
        <p:blipFill>
          <a:blip r:embed="rId5"/>
          <a:stretch>
            <a:fillRect/>
          </a:stretch>
        </p:blipFill>
        <p:spPr>
          <a:xfrm>
            <a:off x="8013574" y="4432958"/>
            <a:ext cx="823937" cy="692420"/>
          </a:xfrm>
          <a:prstGeom prst="rect">
            <a:avLst/>
          </a:prstGeom>
        </p:spPr>
      </p:pic>
      <p:sp>
        <p:nvSpPr>
          <p:cNvPr id="8" name="Rounded Rectangle 7"/>
          <p:cNvSpPr/>
          <p:nvPr/>
        </p:nvSpPr>
        <p:spPr>
          <a:xfrm>
            <a:off x="3513909" y="4432958"/>
            <a:ext cx="1502228" cy="130163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err="1" smtClean="0">
                <a:solidFill>
                  <a:srgbClr val="FF0000"/>
                </a:solidFill>
                <a:latin typeface="Bahnschrift" panose="020B0502040204020203" pitchFamily="34" charset="0"/>
              </a:rPr>
              <a:t>Rapporteer</a:t>
            </a:r>
            <a:r>
              <a:rPr lang="en-US" sz="1800" dirty="0" smtClean="0">
                <a:solidFill>
                  <a:schemeClr val="tx1"/>
                </a:solidFill>
                <a:latin typeface="Bahnschrift" panose="020B0502040204020203" pitchFamily="34" charset="0"/>
              </a:rPr>
              <a:t> </a:t>
            </a:r>
            <a:r>
              <a:rPr lang="en-US" sz="1800" dirty="0" err="1" smtClean="0">
                <a:solidFill>
                  <a:schemeClr val="tx1"/>
                </a:solidFill>
                <a:latin typeface="Bahnschrift" panose="020B0502040204020203" pitchFamily="34" charset="0"/>
              </a:rPr>
              <a:t>misdaad</a:t>
            </a:r>
            <a:r>
              <a:rPr lang="en-US" sz="1800" dirty="0" smtClean="0">
                <a:solidFill>
                  <a:schemeClr val="tx1"/>
                </a:solidFill>
                <a:latin typeface="Bahnschrift" panose="020B0502040204020203" pitchFamily="34" charset="0"/>
              </a:rPr>
              <a:t> by die </a:t>
            </a:r>
            <a:r>
              <a:rPr lang="en-US" sz="1800" dirty="0" err="1" smtClean="0">
                <a:solidFill>
                  <a:schemeClr val="tx1"/>
                </a:solidFill>
                <a:latin typeface="Bahnschrift" panose="020B0502040204020203" pitchFamily="34" charset="0"/>
              </a:rPr>
              <a:t>skool</a:t>
            </a:r>
            <a:endParaRPr lang="en-US" sz="1800" dirty="0">
              <a:solidFill>
                <a:schemeClr val="tx1"/>
              </a:solidFill>
              <a:latin typeface="Bahnschrift" panose="020B0502040204020203" pitchFamily="34" charset="0"/>
            </a:endParaRPr>
          </a:p>
        </p:txBody>
      </p:sp>
      <p:pic>
        <p:nvPicPr>
          <p:cNvPr id="11" name="Picture 10"/>
          <p:cNvPicPr>
            <a:picLocks noChangeAspect="1"/>
          </p:cNvPicPr>
          <p:nvPr/>
        </p:nvPicPr>
        <p:blipFill>
          <a:blip r:embed="rId5"/>
          <a:stretch>
            <a:fillRect/>
          </a:stretch>
        </p:blipFill>
        <p:spPr>
          <a:xfrm flipH="1">
            <a:off x="8347165" y="4313534"/>
            <a:ext cx="248194" cy="692420"/>
          </a:xfrm>
          <a:prstGeom prst="rect">
            <a:avLst/>
          </a:prstGeom>
        </p:spPr>
      </p:pic>
      <p:sp>
        <p:nvSpPr>
          <p:cNvPr id="9" name="Rounded Rectangle 8"/>
          <p:cNvSpPr/>
          <p:nvPr/>
        </p:nvSpPr>
        <p:spPr>
          <a:xfrm>
            <a:off x="7348346" y="4468028"/>
            <a:ext cx="1502228" cy="131469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err="1" smtClean="0">
                <a:solidFill>
                  <a:srgbClr val="FF0000"/>
                </a:solidFill>
                <a:latin typeface="Bahnschrift" panose="020B0502040204020203" pitchFamily="34" charset="0"/>
              </a:rPr>
              <a:t>Moenie</a:t>
            </a:r>
            <a:r>
              <a:rPr lang="en-US" sz="1800" b="1" dirty="0" smtClean="0">
                <a:solidFill>
                  <a:srgbClr val="FF0000"/>
                </a:solidFill>
                <a:latin typeface="Bahnschrift" panose="020B0502040204020203" pitchFamily="34" charset="0"/>
              </a:rPr>
              <a:t> </a:t>
            </a:r>
            <a:r>
              <a:rPr lang="en-US" sz="1800" dirty="0" err="1" smtClean="0">
                <a:solidFill>
                  <a:schemeClr val="tx1"/>
                </a:solidFill>
                <a:latin typeface="Bahnschrift" panose="020B0502040204020203" pitchFamily="34" charset="0"/>
              </a:rPr>
              <a:t>misdaad</a:t>
            </a:r>
            <a:r>
              <a:rPr lang="en-US" sz="1800" dirty="0" smtClean="0">
                <a:solidFill>
                  <a:schemeClr val="tx1"/>
                </a:solidFill>
                <a:latin typeface="Bahnschrift" panose="020B0502040204020203" pitchFamily="34" charset="0"/>
              </a:rPr>
              <a:t> by die </a:t>
            </a:r>
            <a:r>
              <a:rPr lang="en-US" sz="1800" dirty="0" err="1" smtClean="0">
                <a:solidFill>
                  <a:schemeClr val="tx1"/>
                </a:solidFill>
                <a:latin typeface="Bahnschrift" panose="020B0502040204020203" pitchFamily="34" charset="0"/>
              </a:rPr>
              <a:t>skool</a:t>
            </a:r>
            <a:r>
              <a:rPr lang="en-US" sz="1800" dirty="0" smtClean="0">
                <a:solidFill>
                  <a:schemeClr val="tx1"/>
                </a:solidFill>
                <a:latin typeface="Bahnschrift" panose="020B0502040204020203" pitchFamily="34" charset="0"/>
              </a:rPr>
              <a:t> </a:t>
            </a:r>
            <a:r>
              <a:rPr lang="en-US" sz="1800" dirty="0" err="1" smtClean="0">
                <a:solidFill>
                  <a:schemeClr val="tx1"/>
                </a:solidFill>
                <a:latin typeface="Bahnschrift" panose="020B0502040204020203" pitchFamily="34" charset="0"/>
              </a:rPr>
              <a:t>rapporteer</a:t>
            </a:r>
            <a:r>
              <a:rPr lang="en-US" sz="1800" dirty="0" smtClean="0">
                <a:solidFill>
                  <a:schemeClr val="tx1"/>
                </a:solidFill>
                <a:latin typeface="Bahnschrift" panose="020B0502040204020203" pitchFamily="34" charset="0"/>
              </a:rPr>
              <a:t> </a:t>
            </a:r>
            <a:r>
              <a:rPr lang="en-US" sz="1800" dirty="0" err="1" smtClean="0">
                <a:solidFill>
                  <a:schemeClr val="tx1"/>
                </a:solidFill>
                <a:latin typeface="Bahnschrift" panose="020B0502040204020203" pitchFamily="34" charset="0"/>
              </a:rPr>
              <a:t>nie</a:t>
            </a:r>
            <a:endParaRPr lang="en-US" sz="1800" dirty="0">
              <a:solidFill>
                <a:schemeClr val="tx1"/>
              </a:solidFill>
              <a:latin typeface="Bahnschrift" panose="020B0502040204020203" pitchFamily="34" charset="0"/>
            </a:endParaRPr>
          </a:p>
        </p:txBody>
      </p:sp>
      <p:sp>
        <p:nvSpPr>
          <p:cNvPr id="12" name="Rounded Rectangle 11"/>
          <p:cNvSpPr/>
          <p:nvPr/>
        </p:nvSpPr>
        <p:spPr>
          <a:xfrm rot="669189">
            <a:off x="9239813" y="3348324"/>
            <a:ext cx="1185625" cy="118253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chemeClr val="tx1"/>
                </a:solidFill>
                <a:latin typeface="Bahnschrift" panose="020B0502040204020203" pitchFamily="34" charset="0"/>
              </a:rPr>
              <a:t>Misdaad</a:t>
            </a:r>
            <a:r>
              <a:rPr lang="en-US" sz="1600" dirty="0" smtClean="0">
                <a:solidFill>
                  <a:schemeClr val="tx1"/>
                </a:solidFill>
                <a:latin typeface="Bahnschrift" panose="020B0502040204020203" pitchFamily="34" charset="0"/>
              </a:rPr>
              <a:t> </a:t>
            </a:r>
            <a:r>
              <a:rPr lang="en-US" sz="1600" dirty="0" err="1" smtClean="0">
                <a:solidFill>
                  <a:schemeClr val="tx1"/>
                </a:solidFill>
                <a:latin typeface="Bahnschrift" panose="020B0502040204020203" pitchFamily="34" charset="0"/>
              </a:rPr>
              <a:t>vererger</a:t>
            </a:r>
            <a:endParaRPr lang="en-US" sz="1600" dirty="0">
              <a:solidFill>
                <a:schemeClr val="tx1"/>
              </a:solidFill>
              <a:latin typeface="Bahnschrift" panose="020B0502040204020203" pitchFamily="34" charset="0"/>
            </a:endParaRPr>
          </a:p>
        </p:txBody>
      </p:sp>
      <p:sp>
        <p:nvSpPr>
          <p:cNvPr id="13" name="Rounded Rectangle 12"/>
          <p:cNvSpPr/>
          <p:nvPr/>
        </p:nvSpPr>
        <p:spPr>
          <a:xfrm>
            <a:off x="9127231" y="1175657"/>
            <a:ext cx="1410788" cy="143691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smtClean="0">
                <a:solidFill>
                  <a:srgbClr val="FF0000"/>
                </a:solidFill>
                <a:latin typeface="Bahnschrift" panose="020B0502040204020203" pitchFamily="34" charset="0"/>
              </a:rPr>
              <a:t>Meer</a:t>
            </a:r>
            <a:r>
              <a:rPr lang="en-US" sz="1800" dirty="0" smtClean="0">
                <a:solidFill>
                  <a:schemeClr val="tx1"/>
                </a:solidFill>
                <a:latin typeface="Bahnschrift" panose="020B0502040204020203" pitchFamily="34" charset="0"/>
              </a:rPr>
              <a:t> </a:t>
            </a:r>
            <a:r>
              <a:rPr lang="en-US" sz="1800" dirty="0" err="1" smtClean="0">
                <a:solidFill>
                  <a:schemeClr val="tx1"/>
                </a:solidFill>
                <a:latin typeface="Bahnschrift" panose="020B0502040204020203" pitchFamily="34" charset="0"/>
              </a:rPr>
              <a:t>misdaad</a:t>
            </a:r>
            <a:r>
              <a:rPr lang="en-US" sz="1800" dirty="0" smtClean="0">
                <a:solidFill>
                  <a:schemeClr val="tx1"/>
                </a:solidFill>
                <a:latin typeface="Bahnschrift" panose="020B0502040204020203" pitchFamily="34" charset="0"/>
              </a:rPr>
              <a:t> by die </a:t>
            </a:r>
            <a:r>
              <a:rPr lang="en-US" sz="1800" dirty="0" err="1" smtClean="0">
                <a:solidFill>
                  <a:schemeClr val="tx1"/>
                </a:solidFill>
                <a:latin typeface="Bahnschrift" panose="020B0502040204020203" pitchFamily="34" charset="0"/>
              </a:rPr>
              <a:t>skool</a:t>
            </a:r>
            <a:endParaRPr lang="en-US" sz="1800" dirty="0">
              <a:solidFill>
                <a:schemeClr val="tx1"/>
              </a:solidFill>
              <a:latin typeface="Bahnschrift" panose="020B0502040204020203"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1"/>
        <p:cNvGrpSpPr/>
        <p:nvPr/>
      </p:nvGrpSpPr>
      <p:grpSpPr>
        <a:xfrm>
          <a:off x="0" y="0"/>
          <a:ext cx="0" cy="0"/>
          <a:chOff x="0" y="0"/>
          <a:chExt cx="0" cy="0"/>
        </a:xfrm>
      </p:grpSpPr>
      <p:sp>
        <p:nvSpPr>
          <p:cNvPr id="122" name="Google Shape;122;p5"/>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23" name="Google Shape;123;p5" descr="A picture containing text, indoor, pink, different&#10;&#10;Description automatically generated"/>
          <p:cNvPicPr preferRelativeResize="0">
            <a:picLocks noGrp="1"/>
          </p:cNvPicPr>
          <p:nvPr>
            <p:ph type="body" idx="1"/>
          </p:nvPr>
        </p:nvPicPr>
        <p:blipFill rotWithShape="1">
          <a:blip r:embed="rId3">
            <a:alphaModFix/>
          </a:blip>
          <a:srcRect t="3195" b="6821"/>
          <a:stretch/>
        </p:blipFill>
        <p:spPr>
          <a:xfrm>
            <a:off x="20" y="1282"/>
            <a:ext cx="12191980" cy="6856718"/>
          </a:xfrm>
          <a:prstGeom prst="rect">
            <a:avLst/>
          </a:prstGeom>
          <a:noFill/>
          <a:ln>
            <a:noFill/>
          </a:ln>
        </p:spPr>
      </p:pic>
      <p:sp>
        <p:nvSpPr>
          <p:cNvPr id="124" name="Google Shape;124;p5"/>
          <p:cNvSpPr txBox="1"/>
          <p:nvPr/>
        </p:nvSpPr>
        <p:spPr>
          <a:xfrm>
            <a:off x="308610" y="6083786"/>
            <a:ext cx="8330064" cy="553998"/>
          </a:xfrm>
          <a:prstGeom prst="rect">
            <a:avLst/>
          </a:prstGeom>
          <a:solidFill>
            <a:schemeClr val="dk1">
              <a:alpha val="21568"/>
            </a:schemeClr>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cap="none">
                <a:solidFill>
                  <a:srgbClr val="FFC2E8"/>
                </a:solidFill>
                <a:latin typeface="Calibri"/>
                <a:ea typeface="Calibri"/>
                <a:cs typeface="Calibri"/>
                <a:sym typeface="Calibri"/>
              </a:rPr>
              <a:t>https://www.youtube.com/watch?v=ET4B3UfWrYY</a:t>
            </a:r>
            <a:endParaRPr/>
          </a:p>
        </p:txBody>
      </p:sp>
      <p:pic>
        <p:nvPicPr>
          <p:cNvPr id="2" name="Picture 1">
            <a:extLst>
              <a:ext uri="{FF2B5EF4-FFF2-40B4-BE49-F238E27FC236}">
                <a16:creationId xmlns:a16="http://schemas.microsoft.com/office/drawing/2014/main" id="{0268E030-1A3F-F065-B8D4-7104FBF16F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6"/>
          <p:cNvSpPr txBox="1">
            <a:spLocks noGrp="1"/>
          </p:cNvSpPr>
          <p:nvPr>
            <p:ph type="title"/>
          </p:nvPr>
        </p:nvSpPr>
        <p:spPr>
          <a:xfrm>
            <a:off x="838200" y="2766218"/>
            <a:ext cx="10515600" cy="1325563"/>
          </a:xfrm>
          <a:prstGeom prst="rect">
            <a:avLst/>
          </a:prstGeom>
          <a:noFill/>
          <a:ln>
            <a:noFill/>
          </a:ln>
        </p:spPr>
        <p:txBody>
          <a:bodyPr spcFirstLastPara="1" wrap="square" lIns="91425" tIns="45700" rIns="91425" bIns="45700" anchor="ctr" anchorCtr="0">
            <a:normAutofit fontScale="90000"/>
          </a:bodyPr>
          <a:lstStyle/>
          <a:p>
            <a:pPr lvl="0">
              <a:buClr>
                <a:schemeClr val="lt1"/>
              </a:buClr>
              <a:buSzPct val="100000"/>
            </a:pPr>
            <a:r>
              <a:rPr lang="en-US" dirty="0" smtClean="0">
                <a:solidFill>
                  <a:schemeClr val="lt1"/>
                </a:solidFill>
              </a:rPr>
              <a:t>Arm</a:t>
            </a:r>
            <a:r>
              <a:rPr lang="en-US" dirty="0">
                <a:solidFill>
                  <a:schemeClr val="lt1"/>
                </a:solidFill>
              </a:rPr>
              <a:t>	</a:t>
            </a:r>
            <a:br>
              <a:rPr lang="en-US" dirty="0">
                <a:solidFill>
                  <a:schemeClr val="lt1"/>
                </a:solidFill>
              </a:rPr>
            </a:br>
            <a:r>
              <a:rPr lang="en-US" dirty="0">
                <a:solidFill>
                  <a:schemeClr val="lt1"/>
                </a:solidFill>
              </a:rPr>
              <a:t>	</a:t>
            </a:r>
            <a:r>
              <a:rPr lang="en-US" dirty="0" smtClean="0">
                <a:solidFill>
                  <a:schemeClr val="lt1"/>
                </a:solidFill>
              </a:rPr>
              <a:t>    </a:t>
            </a:r>
            <a:r>
              <a:rPr lang="en-US" dirty="0" err="1" smtClean="0">
                <a:solidFill>
                  <a:schemeClr val="lt1"/>
                </a:solidFill>
              </a:rPr>
              <a:t>Eensaam</a:t>
            </a:r>
            <a:r>
              <a:rPr lang="en-US" dirty="0">
                <a:solidFill>
                  <a:schemeClr val="lt1"/>
                </a:solidFill>
              </a:rPr>
              <a:t>	</a:t>
            </a:r>
            <a:br>
              <a:rPr lang="en-US" dirty="0">
                <a:solidFill>
                  <a:schemeClr val="lt1"/>
                </a:solidFill>
              </a:rPr>
            </a:br>
            <a:r>
              <a:rPr lang="en-US" dirty="0">
                <a:solidFill>
                  <a:schemeClr val="lt1"/>
                </a:solidFill>
              </a:rPr>
              <a:t>				</a:t>
            </a:r>
            <a:r>
              <a:rPr lang="en-US" dirty="0" err="1" smtClean="0">
                <a:solidFill>
                  <a:schemeClr val="lt1"/>
                </a:solidFill>
              </a:rPr>
              <a:t>Bejaard</a:t>
            </a:r>
            <a:r>
              <a:rPr lang="en-US" dirty="0">
                <a:solidFill>
                  <a:schemeClr val="lt1"/>
                </a:solidFill>
              </a:rPr>
              <a:t>	</a:t>
            </a:r>
            <a:br>
              <a:rPr lang="en-US" dirty="0">
                <a:solidFill>
                  <a:schemeClr val="lt1"/>
                </a:solidFill>
              </a:rPr>
            </a:br>
            <a:r>
              <a:rPr lang="en-US" dirty="0">
                <a:solidFill>
                  <a:schemeClr val="lt1"/>
                </a:solidFill>
              </a:rPr>
              <a:t>						</a:t>
            </a:r>
            <a:r>
              <a:rPr lang="en-US" dirty="0" smtClean="0">
                <a:solidFill>
                  <a:schemeClr val="lt1"/>
                </a:solidFill>
              </a:rPr>
              <a:t>  </a:t>
            </a:r>
            <a:r>
              <a:rPr lang="en-US" dirty="0" err="1" smtClean="0">
                <a:solidFill>
                  <a:schemeClr val="lt1"/>
                </a:solidFill>
              </a:rPr>
              <a:t>Skool</a:t>
            </a:r>
            <a:r>
              <a:rPr lang="en-US" dirty="0">
                <a:solidFill>
                  <a:schemeClr val="lt1"/>
                </a:solidFill>
              </a:rPr>
              <a:t>	</a:t>
            </a:r>
            <a:br>
              <a:rPr lang="en-US" dirty="0">
                <a:solidFill>
                  <a:schemeClr val="lt1"/>
                </a:solidFill>
              </a:rPr>
            </a:br>
            <a:r>
              <a:rPr lang="en-US" dirty="0">
                <a:solidFill>
                  <a:schemeClr val="lt1"/>
                </a:solidFill>
              </a:rPr>
              <a:t>							 </a:t>
            </a:r>
            <a:r>
              <a:rPr lang="en-US" dirty="0" smtClean="0">
                <a:solidFill>
                  <a:schemeClr val="lt1"/>
                </a:solidFill>
              </a:rPr>
              <a:t>       </a:t>
            </a:r>
            <a:r>
              <a:rPr lang="en-US" dirty="0" err="1" smtClean="0">
                <a:solidFill>
                  <a:schemeClr val="lt1"/>
                </a:solidFill>
              </a:rPr>
              <a:t>Voorskool</a:t>
            </a:r>
            <a:r>
              <a:rPr lang="en-US" dirty="0">
                <a:solidFill>
                  <a:schemeClr val="lt1"/>
                </a:solidFill>
              </a:rPr>
              <a:t/>
            </a:r>
            <a:br>
              <a:rPr lang="en-US" dirty="0">
                <a:solidFill>
                  <a:schemeClr val="lt1"/>
                </a:solidFill>
              </a:rPr>
            </a:br>
            <a:r>
              <a:rPr lang="en-US" dirty="0">
                <a:solidFill>
                  <a:schemeClr val="lt1"/>
                </a:solidFill>
              </a:rPr>
              <a:t>									</a:t>
            </a:r>
            <a:r>
              <a:rPr lang="en-US" dirty="0" smtClean="0">
                <a:solidFill>
                  <a:schemeClr val="lt1"/>
                </a:solidFill>
              </a:rPr>
              <a:t/>
            </a:r>
            <a:br>
              <a:rPr lang="en-US" dirty="0" smtClean="0">
                <a:solidFill>
                  <a:schemeClr val="lt1"/>
                </a:solidFill>
              </a:rPr>
            </a:br>
            <a:r>
              <a:rPr lang="en-US" dirty="0">
                <a:solidFill>
                  <a:schemeClr val="lt1"/>
                </a:solidFill>
              </a:rPr>
              <a:t>	</a:t>
            </a:r>
            <a:r>
              <a:rPr lang="en-US" dirty="0" smtClean="0">
                <a:solidFill>
                  <a:schemeClr val="lt1"/>
                </a:solidFill>
              </a:rPr>
              <a:t>								   </a:t>
            </a:r>
            <a:br>
              <a:rPr lang="en-US" dirty="0" smtClean="0">
                <a:solidFill>
                  <a:schemeClr val="lt1"/>
                </a:solidFill>
              </a:rPr>
            </a:br>
            <a:r>
              <a:rPr lang="en-US" dirty="0">
                <a:solidFill>
                  <a:schemeClr val="lt1"/>
                </a:solidFill>
              </a:rPr>
              <a:t>	</a:t>
            </a:r>
            <a:r>
              <a:rPr lang="en-US" dirty="0" smtClean="0">
                <a:solidFill>
                  <a:schemeClr val="lt1"/>
                </a:solidFill>
              </a:rPr>
              <a:t>							Rommel</a:t>
            </a:r>
            <a:r>
              <a:rPr lang="en-US" dirty="0">
                <a:solidFill>
                  <a:schemeClr val="lt1"/>
                </a:solidFill>
              </a:rPr>
              <a:t/>
            </a:r>
            <a:br>
              <a:rPr lang="en-US" dirty="0">
                <a:solidFill>
                  <a:schemeClr val="lt1"/>
                </a:solidFill>
              </a:rPr>
            </a:br>
            <a:r>
              <a:rPr lang="en-US" dirty="0">
                <a:solidFill>
                  <a:schemeClr val="lt1"/>
                </a:solidFill>
              </a:rPr>
              <a:t>???????			</a:t>
            </a:r>
            <a:r>
              <a:rPr lang="en-US" dirty="0" err="1" smtClean="0">
                <a:solidFill>
                  <a:schemeClr val="lt1"/>
                </a:solidFill>
              </a:rPr>
              <a:t>Diere</a:t>
            </a:r>
            <a:r>
              <a:rPr lang="en-US" dirty="0">
                <a:solidFill>
                  <a:schemeClr val="lt1"/>
                </a:solidFill>
              </a:rPr>
              <a:t/>
            </a:r>
            <a:br>
              <a:rPr lang="en-US" dirty="0">
                <a:solidFill>
                  <a:schemeClr val="lt1"/>
                </a:solidFill>
              </a:rPr>
            </a:br>
            <a:r>
              <a:rPr lang="en-US" dirty="0">
                <a:solidFill>
                  <a:schemeClr val="lt1"/>
                </a:solidFill>
              </a:rPr>
              <a:t>    									??????</a:t>
            </a:r>
            <a:br>
              <a:rPr lang="en-US" dirty="0">
                <a:solidFill>
                  <a:schemeClr val="lt1"/>
                </a:solidFill>
              </a:rPr>
            </a:br>
            <a:r>
              <a:rPr lang="en-US" dirty="0">
                <a:solidFill>
                  <a:schemeClr val="lt1"/>
                </a:solidFill>
              </a:rPr>
              <a:t>				</a:t>
            </a:r>
            <a:r>
              <a:rPr lang="en-US" dirty="0" smtClean="0">
                <a:solidFill>
                  <a:schemeClr val="lt1"/>
                </a:solidFill>
              </a:rPr>
              <a:t>??????</a:t>
            </a:r>
            <a:r>
              <a:rPr lang="en-US" dirty="0">
                <a:solidFill>
                  <a:schemeClr val="lt1"/>
                </a:solidFill>
              </a:rPr>
              <a:t>	</a:t>
            </a:r>
            <a:endParaRPr dirty="0"/>
          </a:p>
        </p:txBody>
      </p:sp>
      <p:pic>
        <p:nvPicPr>
          <p:cNvPr id="131" name="Google Shape;131;p6" descr="The War on the Poor: Donald Trump's win opens the door to Paul Ryan's  vision for America - Vox"/>
          <p:cNvPicPr preferRelativeResize="0"/>
          <p:nvPr/>
        </p:nvPicPr>
        <p:blipFill rotWithShape="1">
          <a:blip r:embed="rId3">
            <a:alphaModFix/>
          </a:blip>
          <a:srcRect/>
          <a:stretch/>
        </p:blipFill>
        <p:spPr>
          <a:xfrm>
            <a:off x="0" y="1877971"/>
            <a:ext cx="3320716" cy="2213810"/>
          </a:xfrm>
          <a:prstGeom prst="rect">
            <a:avLst/>
          </a:prstGeom>
          <a:noFill/>
          <a:ln>
            <a:noFill/>
          </a:ln>
        </p:spPr>
      </p:pic>
      <p:pic>
        <p:nvPicPr>
          <p:cNvPr id="132" name="Google Shape;132;p6" descr="Elderly Black Man Sad Stock Photos, Pictures &amp; Royalty-Free Images - iStock"/>
          <p:cNvPicPr preferRelativeResize="0"/>
          <p:nvPr/>
        </p:nvPicPr>
        <p:blipFill rotWithShape="1">
          <a:blip r:embed="rId4">
            <a:alphaModFix/>
          </a:blip>
          <a:srcRect/>
          <a:stretch/>
        </p:blipFill>
        <p:spPr>
          <a:xfrm>
            <a:off x="6799851" y="108284"/>
            <a:ext cx="2869530" cy="1913020"/>
          </a:xfrm>
          <a:prstGeom prst="rect">
            <a:avLst/>
          </a:prstGeom>
          <a:noFill/>
          <a:ln>
            <a:noFill/>
          </a:ln>
        </p:spPr>
      </p:pic>
      <p:pic>
        <p:nvPicPr>
          <p:cNvPr id="2" name="Picture 1">
            <a:extLst>
              <a:ext uri="{FF2B5EF4-FFF2-40B4-BE49-F238E27FC236}">
                <a16:creationId xmlns:a16="http://schemas.microsoft.com/office/drawing/2014/main" id="{61D5B763-3A91-35EC-2F9A-B8937BB7BF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139" name="Google Shape;139;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pic>
        <p:nvPicPr>
          <p:cNvPr id="140" name="Google Shape;140;p7" descr="Reflection: Looking Back and Looking Forward"/>
          <p:cNvPicPr preferRelativeResize="0"/>
          <p:nvPr/>
        </p:nvPicPr>
        <p:blipFill rotWithShape="1">
          <a:blip r:embed="rId3">
            <a:alphaModFix/>
          </a:blip>
          <a:srcRect/>
          <a:stretch/>
        </p:blipFill>
        <p:spPr>
          <a:xfrm>
            <a:off x="-897958" y="0"/>
            <a:ext cx="13105110" cy="6858000"/>
          </a:xfrm>
          <a:prstGeom prst="rect">
            <a:avLst/>
          </a:prstGeom>
          <a:noFill/>
          <a:ln>
            <a:noFill/>
          </a:ln>
        </p:spPr>
      </p:pic>
      <p:pic>
        <p:nvPicPr>
          <p:cNvPr id="2" name="Picture 1">
            <a:extLst>
              <a:ext uri="{FF2B5EF4-FFF2-40B4-BE49-F238E27FC236}">
                <a16:creationId xmlns:a16="http://schemas.microsoft.com/office/drawing/2014/main" id="{BAC05E62-55AE-7AF7-4983-A9A4C9FD01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700100" y="1201747"/>
            <a:ext cx="4596197" cy="2808551"/>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lumMod val="85000"/>
                    <a:lumOff val="15000"/>
                  </a:schemeClr>
                </a:solidFill>
                <a:latin typeface="Bahnschrift" panose="020B0502040204020203" pitchFamily="34" charset="0"/>
              </a:rPr>
              <a:t>REFLEKSIE:</a:t>
            </a:r>
          </a:p>
          <a:p>
            <a:pPr algn="ctr"/>
            <a:endParaRPr lang="en-US" sz="2800" dirty="0">
              <a:latin typeface="Bahnschrift" panose="020B0502040204020203" pitchFamily="34" charset="0"/>
            </a:endParaRPr>
          </a:p>
          <a:p>
            <a:pPr algn="ctr"/>
            <a:r>
              <a:rPr lang="en-US" sz="2800" dirty="0" smtClean="0">
                <a:latin typeface="Bahnschrift" panose="020B0502040204020203" pitchFamily="34" charset="0"/>
              </a:rPr>
              <a:t>KYK TERUG</a:t>
            </a:r>
          </a:p>
          <a:p>
            <a:pPr algn="ctr"/>
            <a:r>
              <a:rPr lang="en-US" sz="2800" dirty="0" smtClean="0">
                <a:latin typeface="Bahnschrift" panose="020B0502040204020203" pitchFamily="34" charset="0"/>
              </a:rPr>
              <a:t>EN KYK VORENTOE</a:t>
            </a:r>
            <a:endParaRPr lang="en-US" sz="2800" dirty="0">
              <a:latin typeface="Bahnschrift" panose="020B0502040204020203"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TotalTime>
  <Words>1125</Words>
  <Application>Microsoft Office PowerPoint</Application>
  <PresentationFormat>Widescreen</PresentationFormat>
  <Paragraphs>87</Paragraphs>
  <Slides>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Bahnschrift</vt:lpstr>
      <vt:lpstr>Bahnschrift SemiBold Condensed</vt:lpstr>
      <vt:lpstr>Calibri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Arm       Eensaam      Bejaard          Skool                 Voorskool                                Rommel ???????   Diere              ??????     ??????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20653123</cp:lastModifiedBy>
  <cp:revision>7</cp:revision>
  <dcterms:created xsi:type="dcterms:W3CDTF">2023-02-17T20:03:06Z</dcterms:created>
  <dcterms:modified xsi:type="dcterms:W3CDTF">2023-03-11T07:30:57Z</dcterms:modified>
</cp:coreProperties>
</file>