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3" r:id="rId3"/>
    <p:sldId id="264" r:id="rId4"/>
    <p:sldId id="265" r:id="rId5"/>
    <p:sldId id="268"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88139" autoAdjust="0"/>
  </p:normalViewPr>
  <p:slideViewPr>
    <p:cSldViewPr snapToGrid="0">
      <p:cViewPr varScale="1">
        <p:scale>
          <a:sx n="75" d="100"/>
          <a:sy n="75" d="100"/>
        </p:scale>
        <p:origin x="72" y="326"/>
      </p:cViewPr>
      <p:guideLst/>
    </p:cSldViewPr>
  </p:slideViewPr>
  <p:notesTextViewPr>
    <p:cViewPr>
      <p:scale>
        <a:sx n="135" d="100"/>
        <a:sy n="13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nn Pringle" userId="90c27759-dcb2-4cfd-84bf-93ebcdd77db7" providerId="ADAL" clId="{937C7870-89D7-BA40-AE95-6A120B2CF763}"/>
    <pc:docChg chg="modSld">
      <pc:chgData name="Leigh-Ann Pringle" userId="90c27759-dcb2-4cfd-84bf-93ebcdd77db7" providerId="ADAL" clId="{937C7870-89D7-BA40-AE95-6A120B2CF763}" dt="2023-03-20T13:26:28.547" v="19"/>
      <pc:docMkLst>
        <pc:docMk/>
      </pc:docMkLst>
      <pc:sldChg chg="modNotesTx">
        <pc:chgData name="Leigh-Ann Pringle" userId="90c27759-dcb2-4cfd-84bf-93ebcdd77db7" providerId="ADAL" clId="{937C7870-89D7-BA40-AE95-6A120B2CF763}" dt="2023-03-20T13:21:48.122" v="0" actId="20577"/>
        <pc:sldMkLst>
          <pc:docMk/>
          <pc:sldMk cId="4253080683" sldId="256"/>
        </pc:sldMkLst>
      </pc:sldChg>
      <pc:sldChg chg="modNotesTx">
        <pc:chgData name="Leigh-Ann Pringle" userId="90c27759-dcb2-4cfd-84bf-93ebcdd77db7" providerId="ADAL" clId="{937C7870-89D7-BA40-AE95-6A120B2CF763}" dt="2023-03-20T13:23:45.157" v="3" actId="20577"/>
        <pc:sldMkLst>
          <pc:docMk/>
          <pc:sldMk cId="1802122740" sldId="264"/>
        </pc:sldMkLst>
      </pc:sldChg>
      <pc:sldChg chg="modNotesTx">
        <pc:chgData name="Leigh-Ann Pringle" userId="90c27759-dcb2-4cfd-84bf-93ebcdd77db7" providerId="ADAL" clId="{937C7870-89D7-BA40-AE95-6A120B2CF763}" dt="2023-03-20T13:24:22.660" v="18" actId="20577"/>
        <pc:sldMkLst>
          <pc:docMk/>
          <pc:sldMk cId="2125431442" sldId="265"/>
        </pc:sldMkLst>
      </pc:sldChg>
      <pc:sldChg chg="modNotesTx">
        <pc:chgData name="Leigh-Ann Pringle" userId="90c27759-dcb2-4cfd-84bf-93ebcdd77db7" providerId="ADAL" clId="{937C7870-89D7-BA40-AE95-6A120B2CF763}" dt="2023-03-20T13:26:28.547" v="19"/>
        <pc:sldMkLst>
          <pc:docMk/>
          <pc:sldMk cId="156319616"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A3119-0AB5-9346-93E9-7BED16B2FDC1}" type="datetimeFigureOut">
              <a:rPr lang="en-US" smtClean="0"/>
              <a:t>4/11/2023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A15B4-6B30-5A43-A929-0D7B652DF7EF}" type="slidenum">
              <a:rPr lang="en-US" smtClean="0"/>
              <a:t>‹#›</a:t>
            </a:fld>
            <a:endParaRPr lang="en-US" dirty="0"/>
          </a:p>
        </p:txBody>
      </p:sp>
    </p:spTree>
    <p:extLst>
      <p:ext uri="{BB962C8B-B14F-4D97-AF65-F5344CB8AC3E}">
        <p14:creationId xmlns:p14="http://schemas.microsoft.com/office/powerpoint/2010/main" val="272353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3 min intro and reflection on homework</a:t>
            </a:r>
          </a:p>
          <a:p>
            <a:endParaRPr lang="en-US" dirty="0"/>
          </a:p>
          <a:p>
            <a:r>
              <a:rPr lang="en-US" dirty="0"/>
              <a:t>Welcome back grade 11’s. In the </a:t>
            </a:r>
            <a:r>
              <a:rPr lang="en-US" u="none" dirty="0"/>
              <a:t>previous </a:t>
            </a:r>
            <a:r>
              <a:rPr lang="en-US" dirty="0"/>
              <a:t>lesson, we introduced this new section on social and environmental issues. You were required to bring two labels to class where you looked at the ingredients to see if any harmful substances were in these products. Turn to a person in your group and share with them in 30sec what you discovered by showing them your labels.</a:t>
            </a:r>
          </a:p>
          <a:p>
            <a:endParaRPr lang="en-US" dirty="0"/>
          </a:p>
          <a:p>
            <a:r>
              <a:rPr lang="en-US" dirty="0"/>
              <a:t>Today we continue by looking at the impact of the depletion of certain resources would have on humans. Let me use an example: A few years ago, in Cape town there was a drought that impacted the </a:t>
            </a:r>
            <a:r>
              <a:rPr lang="en-US" u="none" dirty="0"/>
              <a:t>lives</a:t>
            </a:r>
            <a:r>
              <a:rPr lang="en-US" dirty="0"/>
              <a:t> of many people. Water is not only used to drink but also in the production of many products. For months after the drought, there was a shortage </a:t>
            </a:r>
            <a:r>
              <a:rPr lang="en-US" u="none" dirty="0"/>
              <a:t>of</a:t>
            </a:r>
            <a:r>
              <a:rPr lang="en-US" dirty="0"/>
              <a:t> certain products in stores because they could not be mass produced without water.</a:t>
            </a:r>
          </a:p>
          <a:p>
            <a:endParaRPr lang="en-US" dirty="0"/>
          </a:p>
          <a:p>
            <a:r>
              <a:rPr lang="en-US" dirty="0"/>
              <a:t>When we have a large population of people on the planet and limited resources like fish, meat or trees, it will not be long before there are less and less resources for us to use.</a:t>
            </a:r>
          </a:p>
        </p:txBody>
      </p:sp>
      <p:sp>
        <p:nvSpPr>
          <p:cNvPr id="4" name="Slide Number Placeholder 3"/>
          <p:cNvSpPr>
            <a:spLocks noGrp="1"/>
          </p:cNvSpPr>
          <p:nvPr>
            <p:ph type="sldNum" sz="quarter" idx="5"/>
          </p:nvPr>
        </p:nvSpPr>
        <p:spPr/>
        <p:txBody>
          <a:bodyPr/>
          <a:lstStyle/>
          <a:p>
            <a:fld id="{E73A15B4-6B30-5A43-A929-0D7B652DF7EF}" type="slidenum">
              <a:rPr lang="en-US" smtClean="0"/>
              <a:t>1</a:t>
            </a:fld>
            <a:endParaRPr lang="en-US" dirty="0"/>
          </a:p>
        </p:txBody>
      </p:sp>
    </p:spTree>
    <p:extLst>
      <p:ext uri="{BB962C8B-B14F-4D97-AF65-F5344CB8AC3E}">
        <p14:creationId xmlns:p14="http://schemas.microsoft.com/office/powerpoint/2010/main" val="384376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10min Individual Activity </a:t>
            </a:r>
          </a:p>
          <a:p>
            <a:endParaRPr lang="en-US" dirty="0"/>
          </a:p>
          <a:p>
            <a:r>
              <a:rPr lang="en-US" dirty="0"/>
              <a:t>Many people depend on the ocean to feed </a:t>
            </a:r>
            <a:r>
              <a:rPr lang="en-US" u="none" dirty="0"/>
              <a:t>their</a:t>
            </a:r>
            <a:r>
              <a:rPr lang="en-US" dirty="0"/>
              <a:t> families and prevent them from starvation. Overfishing is the concept of catching so many adult fish in the sea or in a dam that not enough remain to breed and increase again. We can see that since 1950 overfishing has had a radical impact on the ocean’s eco-system. With the decrease in fish numbers, families will be impacted as they don’t have food. Others that earned an income from selling their fish will no longer have a job.</a:t>
            </a:r>
          </a:p>
          <a:p>
            <a:endParaRPr lang="en-US" dirty="0"/>
          </a:p>
          <a:p>
            <a:r>
              <a:rPr lang="en-US" dirty="0"/>
              <a:t>On your </a:t>
            </a:r>
            <a:r>
              <a:rPr lang="en-ZA" sz="1800" b="1" i="1" dirty="0">
                <a:solidFill>
                  <a:srgbClr val="404040"/>
                </a:solidFill>
                <a:effectLst/>
                <a:latin typeface="Arial" panose="020B0604020202020204" pitchFamily="34" charset="0"/>
                <a:ea typeface="Times New Roman" panose="02020603050405020304" pitchFamily="18" charset="0"/>
              </a:rPr>
              <a:t>Activity 1</a:t>
            </a:r>
            <a:r>
              <a:rPr lang="en-ZA" sz="1800" dirty="0">
                <a:solidFill>
                  <a:srgbClr val="404040"/>
                </a:solidFill>
                <a:effectLst/>
                <a:latin typeface="Arial" panose="020B0604020202020204" pitchFamily="34" charset="0"/>
                <a:ea typeface="Times New Roman" panose="02020603050405020304" pitchFamily="18" charset="0"/>
              </a:rPr>
              <a:t> (</a:t>
            </a:r>
            <a:r>
              <a:rPr lang="en-ZA" sz="1800" b="1" i="1" u="sng" dirty="0">
                <a:solidFill>
                  <a:srgbClr val="404040"/>
                </a:solidFill>
                <a:effectLst/>
                <a:latin typeface="Arial" panose="020B0604020202020204" pitchFamily="34" charset="0"/>
                <a:ea typeface="Times New Roman" panose="02020603050405020304" pitchFamily="18" charset="0"/>
              </a:rPr>
              <a:t>Lesson 2 – Worksheet</a:t>
            </a:r>
            <a:r>
              <a:rPr lang="en-ZA" sz="1800" dirty="0">
                <a:solidFill>
                  <a:srgbClr val="404040"/>
                </a:solidFill>
                <a:effectLst/>
                <a:latin typeface="Arial" panose="020B0604020202020204" pitchFamily="34" charset="0"/>
                <a:ea typeface="Times New Roman" panose="02020603050405020304" pitchFamily="18" charset="0"/>
              </a:rPr>
              <a:t>) </a:t>
            </a:r>
            <a:r>
              <a:rPr lang="en-US" dirty="0"/>
              <a:t>you will now have 10min to read the article and then answer the questions.</a:t>
            </a:r>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2</a:t>
            </a:fld>
            <a:endParaRPr lang="en-US" dirty="0"/>
          </a:p>
        </p:txBody>
      </p:sp>
    </p:spTree>
    <p:extLst>
      <p:ext uri="{BB962C8B-B14F-4D97-AF65-F5344CB8AC3E}">
        <p14:creationId xmlns:p14="http://schemas.microsoft.com/office/powerpoint/2010/main" val="375611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 5min Group Activity + 4min Individual </a:t>
            </a:r>
            <a:r>
              <a:rPr lang="en-US" u="none" dirty="0"/>
              <a:t>Response</a:t>
            </a:r>
            <a:r>
              <a:rPr lang="en-US" dirty="0"/>
              <a:t> + 3min Teaching</a:t>
            </a:r>
          </a:p>
          <a:p>
            <a:endParaRPr lang="en-US" dirty="0"/>
          </a:p>
          <a:p>
            <a:r>
              <a:rPr lang="en-US" dirty="0"/>
              <a:t>Other examples of resources that could be depleted would be firewood and land. In your groups, look at these images and discuss THREE ways that the impact of the depletion of these resources would have on local communities. Allow groups to give brief feedback to the class.</a:t>
            </a:r>
          </a:p>
          <a:p>
            <a:endParaRPr lang="en-US" dirty="0"/>
          </a:p>
          <a:p>
            <a:r>
              <a:rPr lang="en-US" dirty="0"/>
              <a:t>Based on the responses from the class, complete </a:t>
            </a:r>
            <a:r>
              <a:rPr lang="en-ZA" sz="1800" b="1" i="1" dirty="0">
                <a:solidFill>
                  <a:srgbClr val="404040"/>
                </a:solidFill>
                <a:effectLst/>
                <a:latin typeface="Arial" panose="020B0604020202020204" pitchFamily="34" charset="0"/>
                <a:ea typeface="Times New Roman" panose="02020603050405020304" pitchFamily="18" charset="0"/>
              </a:rPr>
              <a:t>Activity 2</a:t>
            </a:r>
            <a:r>
              <a:rPr lang="en-ZA" sz="1800" dirty="0">
                <a:solidFill>
                  <a:srgbClr val="404040"/>
                </a:solidFill>
                <a:effectLst/>
                <a:latin typeface="Arial" panose="020B0604020202020204" pitchFamily="34" charset="0"/>
                <a:ea typeface="Times New Roman" panose="02020603050405020304" pitchFamily="18" charset="0"/>
              </a:rPr>
              <a:t> (</a:t>
            </a:r>
            <a:r>
              <a:rPr lang="en-ZA" sz="1800" b="1" i="1" u="sng" dirty="0">
                <a:solidFill>
                  <a:srgbClr val="404040"/>
                </a:solidFill>
                <a:effectLst/>
                <a:latin typeface="Arial" panose="020B0604020202020204" pitchFamily="34" charset="0"/>
                <a:ea typeface="Times New Roman" panose="02020603050405020304" pitchFamily="18" charset="0"/>
              </a:rPr>
              <a:t>Lesson 2 – Worksheet</a:t>
            </a:r>
            <a:r>
              <a:rPr lang="en-ZA" sz="1800" dirty="0">
                <a:solidFill>
                  <a:srgbClr val="404040"/>
                </a:solidFill>
                <a:effectLst/>
                <a:latin typeface="Arial" panose="020B0604020202020204" pitchFamily="34" charset="0"/>
                <a:ea typeface="Times New Roman" panose="02020603050405020304" pitchFamily="18" charset="0"/>
              </a:rPr>
              <a:t>) </a:t>
            </a:r>
            <a:r>
              <a:rPr lang="en-US" dirty="0"/>
              <a:t> by writing down THREE reasons from the group feedback that stood out for you.</a:t>
            </a:r>
          </a:p>
          <a:p>
            <a:endParaRPr lang="en-US" dirty="0"/>
          </a:p>
          <a:p>
            <a:r>
              <a:rPr lang="en-US" dirty="0"/>
              <a:t>To </a:t>
            </a:r>
            <a:r>
              <a:rPr lang="en-US" dirty="0" err="1"/>
              <a:t>summarise</a:t>
            </a:r>
            <a:r>
              <a:rPr lang="en-US" dirty="0"/>
              <a:t>:</a:t>
            </a:r>
          </a:p>
          <a:p>
            <a:endParaRPr lang="en-US" dirty="0"/>
          </a:p>
          <a:p>
            <a:r>
              <a:rPr lang="en-US" dirty="0"/>
              <a:t>People rely on firewood for heating  and cooking. Some people will also cut down wood and sell firewood to earn an income. With the depletion of these resources, there will be less trees, which means less carbon dioxide will be removed from the atmosphere. </a:t>
            </a:r>
          </a:p>
          <a:p>
            <a:endParaRPr lang="en-US" dirty="0"/>
          </a:p>
          <a:p>
            <a:r>
              <a:rPr lang="en-US" dirty="0"/>
              <a:t>As more crops are planted on land and the soil is not given time to recover, this impacts the topsoil and then in the future, the crops won’t grow again. As areas become more populated, more houses and buildings go up and there is less place for natural resources like trees and plants to grow.</a:t>
            </a:r>
          </a:p>
          <a:p>
            <a:endParaRPr lang="en-US" dirty="0"/>
          </a:p>
          <a:p>
            <a:r>
              <a:rPr lang="en-US" dirty="0"/>
              <a:t>Remember that as these resources are depleted (whether it is fish, firewood or land), the health of those in the communities is impacted. Without </a:t>
            </a:r>
            <a:r>
              <a:rPr lang="en-US" b="1" dirty="0"/>
              <a:t>fish</a:t>
            </a:r>
            <a:r>
              <a:rPr lang="en-US" dirty="0"/>
              <a:t>, people will lack good nutrients and oils to keep them healthy. Without </a:t>
            </a:r>
            <a:r>
              <a:rPr lang="en-US" b="1" dirty="0"/>
              <a:t>trees</a:t>
            </a:r>
            <a:r>
              <a:rPr lang="en-US" dirty="0"/>
              <a:t>, there will be increased air pollution because of all the CO2 in the air. Without</a:t>
            </a:r>
            <a:r>
              <a:rPr lang="en-US" b="1" dirty="0"/>
              <a:t> land </a:t>
            </a:r>
            <a:r>
              <a:rPr lang="en-US" dirty="0"/>
              <a:t>to grow crops, people will get hungry as there wont be enough crops to feed all the people.</a:t>
            </a:r>
          </a:p>
          <a:p>
            <a:endParaRPr lang="en-US" dirty="0"/>
          </a:p>
          <a:p>
            <a:r>
              <a:rPr lang="en-US" dirty="0"/>
              <a:t>We need a positive attitude towards the environmental factors so that we contribute towards change rather than just ignore what is going on around us.</a:t>
            </a:r>
          </a:p>
        </p:txBody>
      </p:sp>
      <p:sp>
        <p:nvSpPr>
          <p:cNvPr id="4" name="Slide Number Placeholder 3"/>
          <p:cNvSpPr>
            <a:spLocks noGrp="1"/>
          </p:cNvSpPr>
          <p:nvPr>
            <p:ph type="sldNum" sz="quarter" idx="5"/>
          </p:nvPr>
        </p:nvSpPr>
        <p:spPr/>
        <p:txBody>
          <a:bodyPr/>
          <a:lstStyle/>
          <a:p>
            <a:fld id="{E73A15B4-6B30-5A43-A929-0D7B652DF7EF}" type="slidenum">
              <a:rPr lang="en-US" smtClean="0"/>
              <a:t>3</a:t>
            </a:fld>
            <a:endParaRPr lang="en-US" dirty="0"/>
          </a:p>
        </p:txBody>
      </p:sp>
    </p:spTree>
    <p:extLst>
      <p:ext uri="{BB962C8B-B14F-4D97-AF65-F5344CB8AC3E}">
        <p14:creationId xmlns:p14="http://schemas.microsoft.com/office/powerpoint/2010/main" val="3574175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 &amp; 5: Teaching and homework 13min (start in class)</a:t>
            </a:r>
          </a:p>
          <a:p>
            <a:endParaRPr lang="en-US" dirty="0"/>
          </a:p>
          <a:p>
            <a:r>
              <a:rPr lang="en-US" dirty="0"/>
              <a:t>So how can we be positive in the light of all these scary possibilities? Firstly, you need to realise you cannot change the things that do happen. Be optimistic and look for a positive solution rather than complaining and pitying yourself.</a:t>
            </a:r>
          </a:p>
          <a:p>
            <a:endParaRPr lang="en-US" dirty="0"/>
          </a:p>
          <a:p>
            <a:r>
              <a:rPr lang="en-US" dirty="0"/>
              <a:t>Secondly, you need to have a plan for the more likely environmental hazards that you might encounter. E.g. if you live near a river, there is a chance of flooding or pollution. If you use gas cylinders for cooking, there is a chance of a gas leak and therefore a fire.</a:t>
            </a:r>
          </a:p>
          <a:p>
            <a:endParaRPr lang="en-US" dirty="0"/>
          </a:p>
          <a:p>
            <a:r>
              <a:rPr lang="en-US" dirty="0"/>
              <a:t>Put together a </a:t>
            </a:r>
            <a:r>
              <a:rPr lang="en-US" b="1" dirty="0"/>
              <a:t>first aid kit </a:t>
            </a:r>
            <a:r>
              <a:rPr lang="en-US" dirty="0"/>
              <a:t>for your home and learn how to help someone in an emergency. Go on a first aid course to be prepared in the event of an emergency.</a:t>
            </a:r>
          </a:p>
          <a:p>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4</a:t>
            </a:fld>
            <a:endParaRPr lang="en-US" dirty="0"/>
          </a:p>
        </p:txBody>
      </p:sp>
    </p:spTree>
    <p:extLst>
      <p:ext uri="{BB962C8B-B14F-4D97-AF65-F5344CB8AC3E}">
        <p14:creationId xmlns:p14="http://schemas.microsoft.com/office/powerpoint/2010/main" val="238997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a:t>
            </a:r>
          </a:p>
          <a:p>
            <a:endParaRPr lang="en-US" dirty="0"/>
          </a:p>
          <a:p>
            <a:r>
              <a:rPr lang="en-US" dirty="0"/>
              <a:t>Now that you know what attitude to have towards a natural disaster, its important to have a plan. You will now have an opportunity to start the homework </a:t>
            </a:r>
            <a:r>
              <a:rPr lang="en-ZA" sz="1200" b="1" i="1" dirty="0">
                <a:solidFill>
                  <a:srgbClr val="404040"/>
                </a:solidFill>
                <a:effectLst/>
                <a:latin typeface="Arial" panose="020B0604020202020204" pitchFamily="34" charset="0"/>
                <a:ea typeface="Times New Roman" panose="02020603050405020304" pitchFamily="18" charset="0"/>
              </a:rPr>
              <a:t>Activity 3</a:t>
            </a:r>
            <a:r>
              <a:rPr lang="en-ZA" sz="1200" dirty="0">
                <a:solidFill>
                  <a:srgbClr val="404040"/>
                </a:solidFill>
                <a:effectLst/>
                <a:latin typeface="Arial" panose="020B0604020202020204" pitchFamily="34" charset="0"/>
                <a:ea typeface="Times New Roman" panose="02020603050405020304" pitchFamily="18" charset="0"/>
              </a:rPr>
              <a:t> (</a:t>
            </a:r>
            <a:r>
              <a:rPr lang="en-ZA" sz="1200" b="1" i="1" u="sng" dirty="0">
                <a:solidFill>
                  <a:srgbClr val="404040"/>
                </a:solidFill>
                <a:effectLst/>
                <a:latin typeface="Arial" panose="020B0604020202020204" pitchFamily="34" charset="0"/>
                <a:ea typeface="Times New Roman" panose="02020603050405020304" pitchFamily="18" charset="0"/>
              </a:rPr>
              <a:t>Lesson 2 – Worksheet</a:t>
            </a:r>
            <a:r>
              <a:rPr lang="en-ZA" sz="1200" dirty="0">
                <a:solidFill>
                  <a:srgbClr val="404040"/>
                </a:solidFill>
                <a:effectLst/>
                <a:latin typeface="Arial" panose="020B0604020202020204" pitchFamily="34" charset="0"/>
                <a:ea typeface="Times New Roman" panose="02020603050405020304" pitchFamily="18" charset="0"/>
              </a:rPr>
              <a:t>) </a:t>
            </a:r>
            <a:r>
              <a:rPr lang="en-US" dirty="0"/>
              <a:t> in class. For homework you need to create an infographic poster highlighting the FOUR main parts to your </a:t>
            </a:r>
            <a:r>
              <a:rPr lang="en-US" b="1" i="1" dirty="0"/>
              <a:t>Family Action Plan</a:t>
            </a:r>
            <a:r>
              <a:rPr lang="en-US" dirty="0"/>
              <a:t>. Think of disasters that could occur in your home or community based on your location. Think of things like a fire outbreak or an earthquake or flooding. Your emergency action plan needs to include a focus on:</a:t>
            </a:r>
          </a:p>
          <a:p>
            <a:endParaRPr lang="en-US" dirty="0"/>
          </a:p>
          <a:p>
            <a:pPr marL="342900" lvl="0" indent="-342900">
              <a:lnSpc>
                <a:spcPct val="107000"/>
              </a:lnSpc>
              <a:buFont typeface="Symbol"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Possible hazard in your area?</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Attitude? How to remain positive and calm?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What to do when this emergency occurs? How to escape?</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Where to meet as a family in the case of an emergency?</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A list of what you should include in your home emergency kit.</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Who to contact in an emergency?</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r>
              <a:rPr lang="en-US" dirty="0"/>
              <a:t>Paste your poster in your notebook. You will need it for the next lesson.</a:t>
            </a:r>
          </a:p>
          <a:p>
            <a:endParaRPr lang="en-ZA" dirty="0"/>
          </a:p>
        </p:txBody>
      </p:sp>
      <p:sp>
        <p:nvSpPr>
          <p:cNvPr id="4" name="Slide Number Placeholder 3"/>
          <p:cNvSpPr>
            <a:spLocks noGrp="1"/>
          </p:cNvSpPr>
          <p:nvPr>
            <p:ph type="sldNum" sz="quarter" idx="5"/>
          </p:nvPr>
        </p:nvSpPr>
        <p:spPr/>
        <p:txBody>
          <a:bodyPr/>
          <a:lstStyle/>
          <a:p>
            <a:fld id="{E73A15B4-6B30-5A43-A929-0D7B652DF7EF}" type="slidenum">
              <a:rPr lang="en-US" smtClean="0"/>
              <a:t>5</a:t>
            </a:fld>
            <a:endParaRPr lang="en-US" dirty="0"/>
          </a:p>
        </p:txBody>
      </p:sp>
    </p:spTree>
    <p:extLst>
      <p:ext uri="{BB962C8B-B14F-4D97-AF65-F5344CB8AC3E}">
        <p14:creationId xmlns:p14="http://schemas.microsoft.com/office/powerpoint/2010/main" val="418702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 2min Reflection</a:t>
            </a:r>
          </a:p>
          <a:p>
            <a:endParaRPr lang="en-US" dirty="0"/>
          </a:p>
          <a:p>
            <a:pPr marL="0" lvl="0" indent="0">
              <a:buFont typeface="Symbol" panose="05050102010706020507" pitchFamily="18" charset="2"/>
              <a:buNone/>
            </a:pPr>
            <a:r>
              <a:rPr lang="en-ZA" sz="1200" dirty="0">
                <a:solidFill>
                  <a:srgbClr val="595959"/>
                </a:solidFill>
                <a:effectLst/>
                <a:latin typeface="Arial" panose="020B0604020202020204" pitchFamily="34" charset="0"/>
                <a:ea typeface="Times New Roman" panose="02020603050405020304" pitchFamily="18" charset="0"/>
              </a:rPr>
              <a:t>As we finish off this lesson, read through and answer the questions on </a:t>
            </a:r>
            <a:r>
              <a:rPr lang="af-ZA" sz="1200" b="1" i="1" dirty="0" err="1">
                <a:solidFill>
                  <a:srgbClr val="404040"/>
                </a:solidFill>
                <a:effectLst/>
                <a:latin typeface="Arial" panose="020B0604020202020204" pitchFamily="34" charset="0"/>
                <a:ea typeface="Times New Roman" panose="02020603050405020304" pitchFamily="18" charset="0"/>
              </a:rPr>
              <a:t>Activity</a:t>
            </a:r>
            <a:r>
              <a:rPr lang="af-ZA" sz="1200" b="1" i="1" dirty="0">
                <a:solidFill>
                  <a:srgbClr val="404040"/>
                </a:solidFill>
                <a:effectLst/>
                <a:latin typeface="Arial" panose="020B0604020202020204" pitchFamily="34" charset="0"/>
                <a:ea typeface="Times New Roman" panose="02020603050405020304" pitchFamily="18" charset="0"/>
              </a:rPr>
              <a:t> 4</a:t>
            </a:r>
            <a:r>
              <a:rPr lang="af-ZA" sz="1200" dirty="0">
                <a:solidFill>
                  <a:srgbClr val="404040"/>
                </a:solidFill>
                <a:effectLst/>
                <a:latin typeface="Arial" panose="020B0604020202020204" pitchFamily="34" charset="0"/>
                <a:ea typeface="Times New Roman" panose="02020603050405020304" pitchFamily="18" charset="0"/>
              </a:rPr>
              <a:t> </a:t>
            </a:r>
            <a:r>
              <a:rPr lang="en-ZA" sz="1200" dirty="0">
                <a:solidFill>
                  <a:srgbClr val="595959"/>
                </a:solidFill>
                <a:effectLst/>
                <a:latin typeface="Arial" panose="020B0604020202020204" pitchFamily="34" charset="0"/>
                <a:ea typeface="Arial" panose="020B0604020202020204" pitchFamily="34" charset="0"/>
              </a:rPr>
              <a:t>(</a:t>
            </a:r>
            <a:r>
              <a:rPr lang="en-ZA" sz="1200" b="1" i="1" u="sng" dirty="0">
                <a:solidFill>
                  <a:srgbClr val="595959"/>
                </a:solidFill>
                <a:effectLst/>
                <a:latin typeface="Arial" panose="020B0604020202020204" pitchFamily="34" charset="0"/>
                <a:ea typeface="Arial" panose="020B0604020202020204" pitchFamily="34" charset="0"/>
              </a:rPr>
              <a:t>Lesson 2 – Worksheet</a:t>
            </a:r>
            <a:r>
              <a:rPr lang="en-ZA" sz="1200" dirty="0">
                <a:solidFill>
                  <a:srgbClr val="595959"/>
                </a:solidFill>
                <a:effectLst/>
                <a:latin typeface="Arial" panose="020B0604020202020204" pitchFamily="34" charset="0"/>
                <a:ea typeface="Arial" panose="020B0604020202020204" pitchFamily="34" charset="0"/>
              </a:rPr>
              <a:t>), </a:t>
            </a:r>
            <a:r>
              <a:rPr lang="en-ZA" sz="1200" dirty="0">
                <a:solidFill>
                  <a:srgbClr val="595959"/>
                </a:solidFill>
                <a:effectLst/>
                <a:latin typeface="Arial" panose="020B0604020202020204" pitchFamily="34" charset="0"/>
                <a:ea typeface="Times New Roman" panose="02020603050405020304" pitchFamily="18" charset="0"/>
              </a:rPr>
              <a:t>as you reflect on the following:</a:t>
            </a:r>
            <a:br>
              <a:rPr lang="en-ZA" sz="1200" dirty="0">
                <a:solidFill>
                  <a:srgbClr val="595959"/>
                </a:solidFill>
                <a:effectLst/>
                <a:latin typeface="Arial" panose="020B0604020202020204" pitchFamily="34" charset="0"/>
                <a:ea typeface="Times New Roman" panose="02020603050405020304" pitchFamily="18" charset="0"/>
              </a:rPr>
            </a:br>
            <a:endParaRPr lang="en-ZA" sz="12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200" dirty="0">
                <a:solidFill>
                  <a:srgbClr val="595959"/>
                </a:solidFill>
                <a:effectLst/>
                <a:latin typeface="Arial" panose="020B0604020202020204" pitchFamily="34" charset="0"/>
                <a:ea typeface="Times New Roman" panose="02020603050405020304" pitchFamily="18" charset="0"/>
              </a:rPr>
              <a:t>Reflect on any content covered in the lesson today that you are still not sure of and will have to follow up on for homework.</a:t>
            </a:r>
            <a:endParaRPr lang="en-ZA" sz="12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200" dirty="0">
                <a:solidFill>
                  <a:srgbClr val="595959"/>
                </a:solidFill>
                <a:effectLst/>
                <a:latin typeface="Arial" panose="020B0604020202020204" pitchFamily="34" charset="0"/>
                <a:ea typeface="Times New Roman" panose="02020603050405020304" pitchFamily="18" charset="0"/>
              </a:rPr>
              <a:t>What advice would you give to your younger brother/ sister to preserve the environment for future generations.</a:t>
            </a:r>
            <a:endParaRPr lang="en-ZA"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6</a:t>
            </a:fld>
            <a:endParaRPr lang="en-US" dirty="0"/>
          </a:p>
        </p:txBody>
      </p:sp>
    </p:spTree>
    <p:extLst>
      <p:ext uri="{BB962C8B-B14F-4D97-AF65-F5344CB8AC3E}">
        <p14:creationId xmlns:p14="http://schemas.microsoft.com/office/powerpoint/2010/main" val="411437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4BB4-F890-1253-1C57-786DF665B4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C98C83-9C96-B8FE-CE38-0C23BF719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80BA2B-6589-B78D-29B6-8DC5707ADFA2}"/>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5" name="Footer Placeholder 4">
            <a:extLst>
              <a:ext uri="{FF2B5EF4-FFF2-40B4-BE49-F238E27FC236}">
                <a16:creationId xmlns:a16="http://schemas.microsoft.com/office/drawing/2014/main" id="{2008438D-F679-2B5D-E9F2-C0D814A8A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29CB6-0FD4-8252-37E7-49F3A336C83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3165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4455-6D69-4D05-4B0A-0B805B7495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1E2853-35D7-C93D-99E8-8657D535BB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EDE03-2A47-8275-63DB-877C5EA3B87F}"/>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5" name="Footer Placeholder 4">
            <a:extLst>
              <a:ext uri="{FF2B5EF4-FFF2-40B4-BE49-F238E27FC236}">
                <a16:creationId xmlns:a16="http://schemas.microsoft.com/office/drawing/2014/main" id="{D9805282-0298-2DBB-AB9E-86253E44D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9FD22-2ECA-52AE-61EF-DC72BAD8ED6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40185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A67BA-7464-F64E-FF9E-97335BC717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58C449-0B8B-E5C4-EF9C-91E5B54E2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1CF815-7F84-3A93-9C1F-0A80250413BA}"/>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5" name="Footer Placeholder 4">
            <a:extLst>
              <a:ext uri="{FF2B5EF4-FFF2-40B4-BE49-F238E27FC236}">
                <a16:creationId xmlns:a16="http://schemas.microsoft.com/office/drawing/2014/main" id="{1A3E2EAA-B723-2997-B134-6AA6880EC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9D3F1-4481-0369-1133-593850934D9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00298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9F8-5516-830E-0584-A38110FC47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C4CF16-D9D4-5A3B-F5FC-C06F5B84E9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2AC47-13AA-D383-A1BA-186F27AB93BB}"/>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5" name="Footer Placeholder 4">
            <a:extLst>
              <a:ext uri="{FF2B5EF4-FFF2-40B4-BE49-F238E27FC236}">
                <a16:creationId xmlns:a16="http://schemas.microsoft.com/office/drawing/2014/main" id="{EE544D17-0D62-3128-6080-B3434C690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434926-F0FC-5352-E55D-CCE53DF5A5F3}"/>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23958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136F-AFD2-3381-B9E8-E31935E40F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2629F8-D18B-922C-A8EE-734462EFD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CD5FA3-6BB2-BBA4-6EBD-3FBFA0E90412}"/>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5" name="Footer Placeholder 4">
            <a:extLst>
              <a:ext uri="{FF2B5EF4-FFF2-40B4-BE49-F238E27FC236}">
                <a16:creationId xmlns:a16="http://schemas.microsoft.com/office/drawing/2014/main" id="{83C1EEB7-E7E4-2D5A-1F25-95411C4C9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CC3-30F8-2420-EAA4-8DC0EA4E4C7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69303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1169-6DE2-1478-50A0-1648560A57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3735C-C877-557E-E334-34A8F481F7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9EF305-471F-6D1E-5849-6C6799C273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A30EB-33E7-A4C3-6C37-06F84F29A045}"/>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6" name="Footer Placeholder 5">
            <a:extLst>
              <a:ext uri="{FF2B5EF4-FFF2-40B4-BE49-F238E27FC236}">
                <a16:creationId xmlns:a16="http://schemas.microsoft.com/office/drawing/2014/main" id="{40C5FD49-C3F4-6A05-D59E-814EB0C0DC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E2DC3C-221F-5DF5-50F3-462AA3928E4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5696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01AA-7C9A-4F66-99BC-EACFFAB21A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178541-0679-B252-8B11-0F10F8E9C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E16468-BD63-C72A-8F56-C0CE497FF5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3C859D-D60A-DD97-040A-2E36DAD62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156EB-A624-9B1A-38CF-22F61269B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A7C94A-4A86-A833-1BB0-BCECC910A00E}"/>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8" name="Footer Placeholder 7">
            <a:extLst>
              <a:ext uri="{FF2B5EF4-FFF2-40B4-BE49-F238E27FC236}">
                <a16:creationId xmlns:a16="http://schemas.microsoft.com/office/drawing/2014/main" id="{913F4322-D682-EA3D-0CED-F3D582C2E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A7A666-063C-6972-91BC-9B315A587FC1}"/>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85528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9758-1BB3-5C3F-1C9D-CEBB21C52C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21F7EA-B274-6C54-C1F0-14D8D4E28C46}"/>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4" name="Footer Placeholder 3">
            <a:extLst>
              <a:ext uri="{FF2B5EF4-FFF2-40B4-BE49-F238E27FC236}">
                <a16:creationId xmlns:a16="http://schemas.microsoft.com/office/drawing/2014/main" id="{F9B0D4A7-99E3-0DF6-F0C6-35264427FC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1ADDA-2C9D-E04F-FB5B-2B55CC4D0CD2}"/>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66586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5567-EFCD-13D4-CC4E-DCD166EA9D2D}"/>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3" name="Footer Placeholder 2">
            <a:extLst>
              <a:ext uri="{FF2B5EF4-FFF2-40B4-BE49-F238E27FC236}">
                <a16:creationId xmlns:a16="http://schemas.microsoft.com/office/drawing/2014/main" id="{6A468FA3-D8F5-72F0-5F89-34E3CC0596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1B09ED-15DC-66C1-8271-50BEA8A910E6}"/>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43591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F12-61F4-EE3E-3F36-0908237926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4B9619-B1B0-D0DB-3F58-08C2379E1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4727B8-7E9F-23C9-C1A8-B9882B956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98B9DF-A7D1-5924-CC73-2ADD6D2C07ED}"/>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6" name="Footer Placeholder 5">
            <a:extLst>
              <a:ext uri="{FF2B5EF4-FFF2-40B4-BE49-F238E27FC236}">
                <a16:creationId xmlns:a16="http://schemas.microsoft.com/office/drawing/2014/main" id="{EC018767-E94D-5D54-8302-6BA12329C4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E86FFD-8341-9FC6-70A4-E38E6FA6E0D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8498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C9B-6606-329A-6766-EB7DD957B7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6F9E2E-D2D1-633C-0CC8-2C069A443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58E892-94BB-0310-860D-17E9D026F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9D228-3576-FD32-DA8B-2B36EF810511}"/>
              </a:ext>
            </a:extLst>
          </p:cNvPr>
          <p:cNvSpPr>
            <a:spLocks noGrp="1"/>
          </p:cNvSpPr>
          <p:nvPr>
            <p:ph type="dt" sz="half" idx="10"/>
          </p:nvPr>
        </p:nvSpPr>
        <p:spPr/>
        <p:txBody>
          <a:bodyPr/>
          <a:lstStyle/>
          <a:p>
            <a:fld id="{46FF191E-5EA3-1A4E-9CD5-8E72467E027F}" type="datetimeFigureOut">
              <a:rPr lang="en-US" smtClean="0"/>
              <a:t>4/11/2023</a:t>
            </a:fld>
            <a:endParaRPr lang="en-US" dirty="0"/>
          </a:p>
        </p:txBody>
      </p:sp>
      <p:sp>
        <p:nvSpPr>
          <p:cNvPr id="6" name="Footer Placeholder 5">
            <a:extLst>
              <a:ext uri="{FF2B5EF4-FFF2-40B4-BE49-F238E27FC236}">
                <a16:creationId xmlns:a16="http://schemas.microsoft.com/office/drawing/2014/main" id="{B8C70CA0-CF9F-5D29-D966-0B647838A4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DEDE5-5BAA-7BFA-A413-C9936DBF6170}"/>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47416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7CA5A-1DA2-861E-5C06-8A9B0E3BF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704E5A-D8F7-A043-BD3E-58289DF2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0435A-D1DB-0F3A-440A-080EB6C4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F191E-5EA3-1A4E-9CD5-8E72467E027F}" type="datetimeFigureOut">
              <a:rPr lang="en-US" smtClean="0"/>
              <a:t>4/11/2023</a:t>
            </a:fld>
            <a:endParaRPr lang="en-US" dirty="0"/>
          </a:p>
        </p:txBody>
      </p:sp>
      <p:sp>
        <p:nvSpPr>
          <p:cNvPr id="5" name="Footer Placeholder 4">
            <a:extLst>
              <a:ext uri="{FF2B5EF4-FFF2-40B4-BE49-F238E27FC236}">
                <a16:creationId xmlns:a16="http://schemas.microsoft.com/office/drawing/2014/main" id="{20CBEBA6-0CE6-704B-B7B5-EAEA2D0C9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83EC18-25AE-1158-307E-895B1036F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3337-DE74-AF4A-947B-965F43DE0139}" type="slidenum">
              <a:rPr lang="en-US" smtClean="0"/>
              <a:t>‹#›</a:t>
            </a:fld>
            <a:endParaRPr lang="en-US" dirty="0"/>
          </a:p>
        </p:txBody>
      </p:sp>
    </p:spTree>
    <p:extLst>
      <p:ext uri="{BB962C8B-B14F-4D97-AF65-F5344CB8AC3E}">
        <p14:creationId xmlns:p14="http://schemas.microsoft.com/office/powerpoint/2010/main" val="365256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611E04-8AE0-8C25-2017-4C33824B65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08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2752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DAA6C16-BF9B-4A3E-BC70-EE6015D4F9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A734C4-9878-C6DA-4B9E-DE173A53303C}"/>
              </a:ext>
            </a:extLst>
          </p:cNvPr>
          <p:cNvSpPr>
            <a:spLocks noGrp="1"/>
          </p:cNvSpPr>
          <p:nvPr>
            <p:ph type="title"/>
          </p:nvPr>
        </p:nvSpPr>
        <p:spPr>
          <a:xfrm>
            <a:off x="0" y="4687097"/>
            <a:ext cx="12503426" cy="1173700"/>
          </a:xfrm>
        </p:spPr>
        <p:txBody>
          <a:bodyPr anchor="t">
            <a:noAutofit/>
          </a:bodyPr>
          <a:lstStyle/>
          <a:p>
            <a:pPr algn="ctr"/>
            <a:r>
              <a:rPr lang="en-US" sz="8000" dirty="0">
                <a:solidFill>
                  <a:schemeClr val="bg1"/>
                </a:solidFill>
              </a:rPr>
              <a:t>Firewood and soil depletion</a:t>
            </a:r>
          </a:p>
        </p:txBody>
      </p:sp>
      <p:pic>
        <p:nvPicPr>
          <p:cNvPr id="2052" name="Picture 4" descr="Land degradation - Wikipedia">
            <a:extLst>
              <a:ext uri="{FF2B5EF4-FFF2-40B4-BE49-F238E27FC236}">
                <a16:creationId xmlns:a16="http://schemas.microsoft.com/office/drawing/2014/main" id="{F5A60174-A802-12F8-AA77-988FE7633E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64"/>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Resource Depletion - Into India">
            <a:extLst>
              <a:ext uri="{FF2B5EF4-FFF2-40B4-BE49-F238E27FC236}">
                <a16:creationId xmlns:a16="http://schemas.microsoft.com/office/drawing/2014/main" id="{4D2F5288-23C4-C308-674C-5286DAF6FD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2" r="1" b="1"/>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2059" name="Group 2058">
            <a:extLst>
              <a:ext uri="{FF2B5EF4-FFF2-40B4-BE49-F238E27FC236}">
                <a16:creationId xmlns:a16="http://schemas.microsoft.com/office/drawing/2014/main" id="{A4AE1828-51FD-4AD7-BCF6-9AF5C696CE5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060" name="Freeform: Shape 2059">
              <a:extLst>
                <a:ext uri="{FF2B5EF4-FFF2-40B4-BE49-F238E27FC236}">
                  <a16:creationId xmlns:a16="http://schemas.microsoft.com/office/drawing/2014/main" id="{8542C7CD-02BE-4ADE-8D2F-DFB759D71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1" name="Freeform: Shape 2060">
              <a:extLst>
                <a:ext uri="{FF2B5EF4-FFF2-40B4-BE49-F238E27FC236}">
                  <a16:creationId xmlns:a16="http://schemas.microsoft.com/office/drawing/2014/main" id="{840A04EE-8E37-4C28-B09B-A9593A4AAB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Picture 2">
            <a:extLst>
              <a:ext uri="{FF2B5EF4-FFF2-40B4-BE49-F238E27FC236}">
                <a16:creationId xmlns:a16="http://schemas.microsoft.com/office/drawing/2014/main" id="{21CFCED1-DAE2-F05E-1364-125A8620F4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12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B621-513F-58C4-6C4A-D8B0642F6E44}"/>
              </a:ext>
            </a:extLst>
          </p:cNvPr>
          <p:cNvSpPr>
            <a:spLocks noGrp="1"/>
          </p:cNvSpPr>
          <p:nvPr>
            <p:ph type="title"/>
          </p:nvPr>
        </p:nvSpPr>
        <p:spPr>
          <a:xfrm>
            <a:off x="838200" y="365126"/>
            <a:ext cx="10515600" cy="760620"/>
          </a:xfrm>
        </p:spPr>
        <p:txBody>
          <a:bodyPr/>
          <a:lstStyle/>
          <a:p>
            <a:pPr algn="ctr"/>
            <a:r>
              <a:rPr lang="en-US" dirty="0">
                <a:solidFill>
                  <a:srgbClr val="FFFF00"/>
                </a:solidFill>
              </a:rPr>
              <a:t>What to do?</a:t>
            </a:r>
          </a:p>
        </p:txBody>
      </p:sp>
      <p:sp>
        <p:nvSpPr>
          <p:cNvPr id="3" name="Content Placeholder 2">
            <a:extLst>
              <a:ext uri="{FF2B5EF4-FFF2-40B4-BE49-F238E27FC236}">
                <a16:creationId xmlns:a16="http://schemas.microsoft.com/office/drawing/2014/main" id="{AA4CD927-6384-E569-ADE6-AEC87AB39AAC}"/>
              </a:ext>
            </a:extLst>
          </p:cNvPr>
          <p:cNvSpPr>
            <a:spLocks noGrp="1"/>
          </p:cNvSpPr>
          <p:nvPr>
            <p:ph idx="1"/>
          </p:nvPr>
        </p:nvSpPr>
        <p:spPr/>
        <p:txBody>
          <a:bodyPr/>
          <a:lstStyle/>
          <a:p>
            <a:endParaRPr lang="en-US"/>
          </a:p>
        </p:txBody>
      </p:sp>
      <p:pic>
        <p:nvPicPr>
          <p:cNvPr id="4098" name="Picture 2" descr="Free, printable natural disaster emergency response poster templates | Canva">
            <a:extLst>
              <a:ext uri="{FF2B5EF4-FFF2-40B4-BE49-F238E27FC236}">
                <a16:creationId xmlns:a16="http://schemas.microsoft.com/office/drawing/2014/main" id="{ED0A3FAD-5C6E-9C2E-C87B-A04983E26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008" y="1125745"/>
            <a:ext cx="3786808" cy="53565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isaster preparedness Template | PosterMyWall">
            <a:extLst>
              <a:ext uri="{FF2B5EF4-FFF2-40B4-BE49-F238E27FC236}">
                <a16:creationId xmlns:a16="http://schemas.microsoft.com/office/drawing/2014/main" id="{9D402065-ABCE-56CD-24E1-66AEEF6FB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245" y="1125745"/>
            <a:ext cx="3786808" cy="5367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ow to create a home first aid kit | Healthlink">
            <a:extLst>
              <a:ext uri="{FF2B5EF4-FFF2-40B4-BE49-F238E27FC236}">
                <a16:creationId xmlns:a16="http://schemas.microsoft.com/office/drawing/2014/main" id="{009270DF-5D03-B53F-8CB2-EE79F68F4E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2025" y="2849880"/>
            <a:ext cx="3392556" cy="19083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1544955-CA30-E59E-CE2E-594A1B5FD7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43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44E10C-5AA0-9272-F5A4-209D2B681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37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FB06-39BE-BDA8-E727-09F0E2E86AC0}"/>
              </a:ext>
            </a:extLst>
          </p:cNvPr>
          <p:cNvSpPr>
            <a:spLocks noGrp="1"/>
          </p:cNvSpPr>
          <p:nvPr>
            <p:ph type="title"/>
          </p:nvPr>
        </p:nvSpPr>
        <p:spPr/>
        <p:txBody>
          <a:bodyPr/>
          <a:lstStyle/>
          <a:p>
            <a:r>
              <a:rPr lang="en-US" dirty="0">
                <a:solidFill>
                  <a:schemeClr val="accent4">
                    <a:lumMod val="40000"/>
                    <a:lumOff val="60000"/>
                  </a:schemeClr>
                </a:solidFill>
              </a:rPr>
              <a:t>REFLECTION</a:t>
            </a:r>
          </a:p>
        </p:txBody>
      </p:sp>
      <p:pic>
        <p:nvPicPr>
          <p:cNvPr id="5" name="Picture 4">
            <a:extLst>
              <a:ext uri="{FF2B5EF4-FFF2-40B4-BE49-F238E27FC236}">
                <a16:creationId xmlns:a16="http://schemas.microsoft.com/office/drawing/2014/main" id="{9AB54BD3-F2C1-E71C-3FD5-034128788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691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9053</TotalTime>
  <Words>1070</Words>
  <Application>Microsoft Office PowerPoint</Application>
  <PresentationFormat>Widescreen</PresentationFormat>
  <Paragraphs>60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Symbol</vt:lpstr>
      <vt:lpstr>Times New Roman</vt:lpstr>
      <vt:lpstr>Wingdings</vt:lpstr>
      <vt:lpstr>Office Theme</vt:lpstr>
      <vt:lpstr>PowerPoint Presentation</vt:lpstr>
      <vt:lpstr>PowerPoint Presentation</vt:lpstr>
      <vt:lpstr>Firewood and soil depletion</vt:lpstr>
      <vt:lpstr>What to do?</vt:lpstr>
      <vt:lpstr>PowerPoint Presentation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12</cp:revision>
  <dcterms:created xsi:type="dcterms:W3CDTF">2023-02-17T20:03:06Z</dcterms:created>
  <dcterms:modified xsi:type="dcterms:W3CDTF">2023-04-11T12:22:40Z</dcterms:modified>
</cp:coreProperties>
</file>