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7WNESZFc9JEXsqu+OhD15G6O4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36" autoAdjust="0"/>
  </p:normalViewPr>
  <p:slideViewPr>
    <p:cSldViewPr snapToGrid="0">
      <p:cViewPr varScale="1">
        <p:scale>
          <a:sx n="85" d="100"/>
          <a:sy n="85" d="100"/>
        </p:scale>
        <p:origin x="1554" y="60"/>
      </p:cViewPr>
      <p:guideLst/>
    </p:cSldViewPr>
  </p:slideViewPr>
  <p:notesTextViewPr>
    <p:cViewPr>
      <p:scale>
        <a:sx n="1" d="1"/>
        <a:sy n="1" d="1"/>
      </p:scale>
      <p:origin x="0" y="-17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Intro and Group discussion 4+4min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Welcome back grade 10’s! I’m sure since our last lesson you have become more aware of the social and environmental issues on the news or in your community and globally?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Can someone share what the term </a:t>
            </a:r>
            <a:r>
              <a:rPr lang="en-US" i="1" dirty="0"/>
              <a:t>social injustice </a:t>
            </a:r>
            <a:r>
              <a:rPr lang="en-US" dirty="0"/>
              <a:t>means?</a:t>
            </a:r>
            <a:endParaRPr dirty="0"/>
          </a:p>
          <a:p>
            <a:pPr marL="0" lvl="0" indent="0" algn="l" rtl="0">
              <a:spcBef>
                <a:spcPts val="0"/>
              </a:spcBef>
              <a:spcAft>
                <a:spcPts val="0"/>
              </a:spcAft>
              <a:buNone/>
            </a:pPr>
            <a:r>
              <a:rPr lang="en-US" dirty="0"/>
              <a:t>Can someone share what the term </a:t>
            </a:r>
            <a:r>
              <a:rPr lang="en-US" i="1" dirty="0"/>
              <a:t>environmental injustice </a:t>
            </a:r>
            <a:r>
              <a:rPr lang="en-US" dirty="0"/>
              <a:t>means??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done class! Its great to see you have been listening! Let’s get stuck into today’s lesson.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 going to describe a scenario and ask you to share what emotion you would feel: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get home from school after a long day, you’re tired and hungry. Your mom/dad put some food in the microwave to cook for supper and 30sec later the electricity goes out …. loadshedding! Again!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would you feel? Maybe angry? Frustrated? Still hungry because you can’t make any supper?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Loadshedding has a direct impact on everyone in South Africa. Electricity is part of the basic services supplied by municipalities to communities. </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In your groups briefly describe the impact that load shedding has had on you in the following area. (Allow 3min)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Your life at home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Your schoolwork</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Your parents’ ability to work.</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We can see that everyone in this class has been impacted someway by loadshedding. To some in South Africa the impact is so severe that it has directly impacted their health or income. Some small businesses in South Africa have closed because they cannot run without electricity. This means that more people loose jobs which causes increased unemployment and poverty. Loadshedding is a contemporary environment issue that has a harmful effect on individual people, communities as well as our country. The reality is load shedding is not just going to go away. As South Africans we need to be positive and learn how to overcome the challenges of difficult situations like loadshedding. </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(3min) Flash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to teacher: A flash activity happens very quickly. It’s meant to be done by timing the learners and seeing how much they can remember under pressure. </a:t>
            </a:r>
            <a:endParaRPr dirty="0"/>
          </a:p>
          <a:p>
            <a:pPr marL="0" lvl="0" indent="0" algn="l" rtl="0">
              <a:spcBef>
                <a:spcPts val="0"/>
              </a:spcBef>
              <a:spcAft>
                <a:spcPts val="0"/>
              </a:spcAft>
              <a:buNone/>
            </a:pPr>
            <a:r>
              <a:rPr lang="en-US" dirty="0"/>
              <a:t>In the same way as loadshedding, we struggle with many other social issues. In the last lesson we researched different instances of social injustice and the impact they had on local and global communities. Can you remember some of the examples we looked at? See if you can identify them on your worksheet in </a:t>
            </a:r>
            <a:r>
              <a:rPr lang="en-US" sz="1800" b="1" i="1" dirty="0">
                <a:solidFill>
                  <a:srgbClr val="404040"/>
                </a:solidFill>
                <a:latin typeface="Arial"/>
                <a:ea typeface="Arial"/>
                <a:cs typeface="Arial"/>
                <a:sym typeface="Arial"/>
              </a:rPr>
              <a:t>Activity 1</a:t>
            </a:r>
            <a:r>
              <a:rPr lang="en-US" sz="1800" dirty="0">
                <a:solidFill>
                  <a:srgbClr val="404040"/>
                </a:solidFill>
                <a:latin typeface="Arial"/>
                <a:ea typeface="Arial"/>
                <a:cs typeface="Arial"/>
                <a:sym typeface="Arial"/>
              </a:rPr>
              <a:t> (</a:t>
            </a:r>
            <a:r>
              <a:rPr lang="en-US" sz="1800" b="1" i="1" u="sng" dirty="0">
                <a:solidFill>
                  <a:srgbClr val="404040"/>
                </a:solidFill>
                <a:latin typeface="Arial"/>
                <a:ea typeface="Arial"/>
                <a:cs typeface="Arial"/>
                <a:sym typeface="Arial"/>
              </a:rPr>
              <a:t>Lesson 2 – Worksheet</a:t>
            </a:r>
            <a:r>
              <a:rPr lang="en-US" sz="1800" dirty="0">
                <a:solidFill>
                  <a:srgbClr val="404040"/>
                </a:solidFill>
                <a:latin typeface="Arial"/>
                <a:ea typeface="Arial"/>
                <a:cs typeface="Arial"/>
                <a:sym typeface="Arial"/>
              </a:rPr>
              <a:t>) </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list below after giving learners 2min to quickly try and remember)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Violence</a:t>
            </a:r>
            <a:endParaRPr dirty="0"/>
          </a:p>
          <a:p>
            <a:pPr marL="0" lvl="0" indent="0" algn="l" rtl="0">
              <a:spcBef>
                <a:spcPts val="0"/>
              </a:spcBef>
              <a:spcAft>
                <a:spcPts val="0"/>
              </a:spcAft>
              <a:buNone/>
            </a:pPr>
            <a:r>
              <a:rPr lang="en-US" dirty="0"/>
              <a:t>Crime</a:t>
            </a:r>
            <a:endParaRPr dirty="0"/>
          </a:p>
          <a:p>
            <a:pPr marL="0" lvl="0" indent="0" algn="l" rtl="0">
              <a:spcBef>
                <a:spcPts val="0"/>
              </a:spcBef>
              <a:spcAft>
                <a:spcPts val="0"/>
              </a:spcAft>
              <a:buNone/>
            </a:pPr>
            <a:r>
              <a:rPr lang="en-US" dirty="0"/>
              <a:t>Poverty</a:t>
            </a:r>
            <a:endParaRPr dirty="0"/>
          </a:p>
          <a:p>
            <a:pPr marL="0" lvl="0" indent="0" algn="l" rtl="0">
              <a:spcBef>
                <a:spcPts val="0"/>
              </a:spcBef>
              <a:spcAft>
                <a:spcPts val="0"/>
              </a:spcAft>
              <a:buNone/>
            </a:pPr>
            <a:r>
              <a:rPr lang="en-US" dirty="0"/>
              <a:t>Lack of basic services and resources</a:t>
            </a:r>
            <a:endParaRPr dirty="0"/>
          </a:p>
          <a:p>
            <a:pPr marL="0" lvl="0" indent="0" algn="l" rtl="0">
              <a:spcBef>
                <a:spcPts val="0"/>
              </a:spcBef>
              <a:spcAft>
                <a:spcPts val="0"/>
              </a:spcAft>
              <a:buNone/>
            </a:pPr>
            <a:r>
              <a:rPr lang="en-US" dirty="0"/>
              <a:t>Unequal access to basic resources.</a:t>
            </a:r>
            <a:endParaRPr dirty="0"/>
          </a:p>
          <a:p>
            <a:pPr marL="0" lvl="0" indent="0" algn="l" rtl="0">
              <a:spcBef>
                <a:spcPts val="0"/>
              </a:spcBef>
              <a:spcAft>
                <a:spcPts val="0"/>
              </a:spcAft>
              <a:buNone/>
            </a:pPr>
            <a:r>
              <a:rPr lang="en-US" dirty="0"/>
              <a:t>Safety and security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are some of the harmful effects these </a:t>
            </a:r>
            <a:r>
              <a:rPr lang="en-US" sz="1100" dirty="0">
                <a:latin typeface="Arial"/>
                <a:ea typeface="Arial"/>
                <a:cs typeface="Arial"/>
                <a:sym typeface="Arial"/>
              </a:rPr>
              <a:t> </a:t>
            </a:r>
            <a:r>
              <a:rPr lang="en-US" sz="1100" dirty="0" err="1">
                <a:latin typeface="Arial"/>
                <a:ea typeface="Arial"/>
                <a:cs typeface="Arial"/>
                <a:sym typeface="Arial"/>
              </a:rPr>
              <a:t>these</a:t>
            </a:r>
            <a:r>
              <a:rPr lang="en-US" sz="1100" dirty="0">
                <a:latin typeface="Arial"/>
                <a:ea typeface="Arial"/>
                <a:cs typeface="Arial"/>
                <a:sym typeface="Arial"/>
              </a:rPr>
              <a:t> contemporary social </a:t>
            </a:r>
            <a:r>
              <a:rPr lang="en-US" dirty="0"/>
              <a:t>issues will have on you as an individual and your community? Let’</a:t>
            </a:r>
            <a:r>
              <a:rPr lang="en-US" sz="1100" dirty="0">
                <a:solidFill>
                  <a:srgbClr val="595959"/>
                </a:solidFill>
                <a:latin typeface="Arial"/>
                <a:ea typeface="Arial"/>
                <a:cs typeface="Arial"/>
                <a:sym typeface="Arial"/>
              </a:rPr>
              <a:t>s evaluate by looking at one example in more detail. </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Group Activity 10min and teaching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Imagine this was you and your friends. You live in this community of houses along a flood plane where sometimes its dry but whenever it rains, then everything floods.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Remember you need to use your imagination when discussing this activity. In your group, take a moment to imagine what your life would be like every day? Use these phrases to help guide your group discussion. Identify FIVE characteristics of a life of poverty.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School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Hungry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Always wet-sickness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Where to sleep</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Clothes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Mental health</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Safety</a:t>
            </a:r>
            <a:endParaRPr lang="en-ZA" sz="1800" dirty="0">
              <a:solidFill>
                <a:schemeClr val="dk1"/>
              </a:solidFill>
              <a:effectLs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(Ask two groups to briefly give feedback.)</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 I think we can see that poverty will impact every area of life. We know that poverty impacts how your basic daily needs are met. People who live in poverty don’t have money to buy food every day and often struggle with hunger. Sometimes, like in this picture, they are forced to live in an area where their health is impacted and it's easy to get sick and communities even suffer from diseases like cholera (this is a bacterial infection caught from drinking contaminated water that can often be deadly especially to young children and the elderly). We can also see from this image that housing is a problem as not everyone has their own home that is stable. There are challenges with privacy as often many sleep in small spaces.</a:t>
            </a:r>
            <a:endParaRPr lang="en-US" sz="1200" dirty="0">
              <a:solidFill>
                <a:schemeClr val="dk1"/>
              </a:solidFill>
              <a:effectLst/>
              <a:latin typeface="Calibri"/>
              <a:ea typeface="Arial" panose="020B0604020202020204" pitchFamily="34" charset="0"/>
            </a:endParaRPr>
          </a:p>
          <a:p>
            <a:pPr marL="0" lvl="0" indent="0">
              <a:buFont typeface="Wingdings" panose="05000000000000000000" pitchFamily="2" charset="2"/>
              <a:buNone/>
            </a:pPr>
            <a:endParaRPr lang="en-US" sz="1200" dirty="0">
              <a:solidFill>
                <a:schemeClr val="dk1"/>
              </a:solidFill>
              <a:effectLst/>
              <a:latin typeface="Calibri"/>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One of the causes of poverty is unemployment, but inequality, or social injustices, lack of education (links with unemployment); lack of access to clean water and nutritious food (all social issues).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Who can remember what the definition of unemployment is?</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The term </a:t>
            </a:r>
            <a:r>
              <a:rPr lang="en-ZA" sz="1800" b="1" u="sng" dirty="0">
                <a:solidFill>
                  <a:srgbClr val="595959"/>
                </a:solidFill>
                <a:effectLst/>
                <a:latin typeface="Arial" panose="020B0604020202020204" pitchFamily="34" charset="0"/>
                <a:ea typeface="Arial" panose="020B0604020202020204" pitchFamily="34" charset="0"/>
              </a:rPr>
              <a:t>unemployment</a:t>
            </a:r>
            <a:r>
              <a:rPr lang="en-ZA" sz="1800" dirty="0">
                <a:solidFill>
                  <a:srgbClr val="595959"/>
                </a:solidFill>
                <a:effectLst/>
                <a:latin typeface="Arial" panose="020B0604020202020204" pitchFamily="34" charset="0"/>
                <a:ea typeface="Arial" panose="020B0604020202020204" pitchFamily="34" charset="0"/>
              </a:rPr>
              <a:t> refers to </a:t>
            </a:r>
            <a:r>
              <a:rPr lang="en-ZA" sz="1800" b="1" dirty="0">
                <a:solidFill>
                  <a:srgbClr val="595959"/>
                </a:solidFill>
                <a:effectLst/>
                <a:latin typeface="Arial" panose="020B0604020202020204" pitchFamily="34" charset="0"/>
                <a:ea typeface="Arial" panose="020B0604020202020204" pitchFamily="34" charset="0"/>
              </a:rPr>
              <a:t>a situation where a person actively searches for employment but is unable to find work</a:t>
            </a:r>
            <a:r>
              <a:rPr lang="en-ZA" sz="1800" dirty="0">
                <a:solidFill>
                  <a:srgbClr val="595959"/>
                </a:solidFill>
                <a:effectLst/>
                <a:latin typeface="Arial" panose="020B0604020202020204" pitchFamily="34" charset="0"/>
                <a:ea typeface="Arial" panose="020B0604020202020204" pitchFamily="34" charset="0"/>
              </a:rPr>
              <a:t>. In South Africa the largest group of people who are unemployed are the youth.</a:t>
            </a:r>
          </a:p>
          <a:p>
            <a:pPr marL="342900" lvl="0" indent="-342900">
              <a:buFont typeface="Courier New" panose="02070309020205020404" pitchFamily="49" charset="0"/>
              <a:buChar char="o"/>
            </a:pPr>
            <a:r>
              <a:rPr lang="en-ZA" sz="1800" b="1" u="sng" dirty="0">
                <a:solidFill>
                  <a:srgbClr val="595959"/>
                </a:solidFill>
                <a:effectLst/>
                <a:latin typeface="Arial" panose="020B0604020202020204" pitchFamily="34" charset="0"/>
                <a:ea typeface="Arial" panose="020B0604020202020204" pitchFamily="34" charset="0"/>
              </a:rPr>
              <a:t>Poverty</a:t>
            </a:r>
            <a:r>
              <a:rPr lang="en-ZA" sz="1800" dirty="0">
                <a:solidFill>
                  <a:srgbClr val="595959"/>
                </a:solidFill>
                <a:effectLst/>
                <a:latin typeface="Arial" panose="020B0604020202020204" pitchFamily="34" charset="0"/>
                <a:ea typeface="Arial" panose="020B0604020202020204" pitchFamily="34" charset="0"/>
              </a:rPr>
              <a:t> is when people cannot fulfil their most basic needs.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   (What are our most basic needs?)</a:t>
            </a:r>
            <a:endParaRPr lang="en-ZA"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Individual 10 min (Reflection of information)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the last lesson we looked at these two case studies (refer to </a:t>
            </a:r>
            <a:r>
              <a:rPr lang="en-ZA" sz="1800" b="1" i="1" u="sng" dirty="0">
                <a:solidFill>
                  <a:srgbClr val="595959"/>
                </a:solidFill>
                <a:effectLst/>
                <a:latin typeface="Arial" panose="020B0604020202020204" pitchFamily="34" charset="0"/>
                <a:ea typeface="Arial" panose="020B0604020202020204" pitchFamily="34" charset="0"/>
              </a:rPr>
              <a:t>Lesson 1 – Case Study</a:t>
            </a:r>
            <a:r>
              <a:rPr lang="en-ZA" sz="1800" dirty="0">
                <a:solidFill>
                  <a:srgbClr val="595959"/>
                </a:solidFill>
                <a:effectLst/>
                <a:latin typeface="Arial" panose="020B0604020202020204" pitchFamily="34" charset="0"/>
                <a:ea typeface="Arial" panose="020B0604020202020204" pitchFamily="34" charset="0"/>
              </a:rPr>
              <a:t> </a:t>
            </a:r>
            <a:r>
              <a:rPr lang="en-ZA" sz="1800" b="1" i="1" u="sng" dirty="0">
                <a:solidFill>
                  <a:srgbClr val="595959"/>
                </a:solidFill>
                <a:effectLst/>
                <a:latin typeface="Arial" panose="020B0604020202020204" pitchFamily="34" charset="0"/>
                <a:ea typeface="Arial" panose="020B0604020202020204" pitchFamily="34" charset="0"/>
              </a:rPr>
              <a:t>1-5</a:t>
            </a:r>
            <a:r>
              <a:rPr lang="en-ZA" sz="1800" dirty="0">
                <a:solidFill>
                  <a:srgbClr val="595959"/>
                </a:solidFill>
                <a:effectLst/>
                <a:latin typeface="Arial" panose="020B0604020202020204" pitchFamily="34" charset="0"/>
                <a:ea typeface="Arial" panose="020B0604020202020204" pitchFamily="34" charset="0"/>
              </a:rPr>
              <a:t>). I’m sure you could look at these same two case studies again and identify some of the harmful effects that crime (a </a:t>
            </a:r>
            <a:r>
              <a:rPr lang="en-ZA" sz="1800" i="1" dirty="0">
                <a:solidFill>
                  <a:srgbClr val="595959"/>
                </a:solidFill>
                <a:effectLst/>
                <a:latin typeface="Arial" panose="020B0604020202020204" pitchFamily="34" charset="0"/>
                <a:ea typeface="Arial" panose="020B0604020202020204" pitchFamily="34" charset="0"/>
              </a:rPr>
              <a:t>social injustice</a:t>
            </a:r>
            <a:r>
              <a:rPr lang="en-ZA" sz="1800" dirty="0">
                <a:solidFill>
                  <a:srgbClr val="595959"/>
                </a:solidFill>
                <a:effectLst/>
                <a:latin typeface="Arial" panose="020B0604020202020204" pitchFamily="34" charset="0"/>
                <a:ea typeface="Arial" panose="020B0604020202020204" pitchFamily="34" charset="0"/>
              </a:rPr>
              <a:t>) and pollution (an </a:t>
            </a:r>
            <a:r>
              <a:rPr lang="en-ZA" sz="1800" i="1" dirty="0">
                <a:solidFill>
                  <a:srgbClr val="595959"/>
                </a:solidFill>
                <a:effectLst/>
                <a:latin typeface="Arial" panose="020B0604020202020204" pitchFamily="34" charset="0"/>
                <a:ea typeface="Arial" panose="020B0604020202020204" pitchFamily="34" charset="0"/>
              </a:rPr>
              <a:t>environmental injustice</a:t>
            </a:r>
            <a:r>
              <a:rPr lang="en-ZA" sz="1800" dirty="0">
                <a:solidFill>
                  <a:srgbClr val="595959"/>
                </a:solidFill>
                <a:effectLst/>
                <a:latin typeface="Arial" panose="020B0604020202020204" pitchFamily="34" charset="0"/>
                <a:ea typeface="Arial" panose="020B0604020202020204" pitchFamily="34" charset="0"/>
              </a:rPr>
              <a:t>) have on the individuals and the community.</a:t>
            </a: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Choose ONE of these case studies when answering the question in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Arial" panose="020B0604020202020204" pitchFamily="34" charset="0"/>
              </a:rPr>
              <a:t>)</a:t>
            </a: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On your worksheet start the activity.</a:t>
            </a:r>
            <a:endParaRPr lang="en-ZA" sz="1800" dirty="0">
              <a:effectLst/>
              <a:latin typeface="Times New Roman" panose="02020603050405020304" pitchFamily="18" charset="0"/>
              <a:ea typeface="Times New Roman" panose="02020603050405020304" pitchFamily="18" charset="0"/>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Wrap up Challenge! 4min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Remember there are many issues that seem so overwhelming and sometimes we feel we cannot make a difference. Sometimes it’s the outlook we have towards the issue that makes the difference. We started this lesson talking about all the negative impacts of loadshedding. Today, I’m going to challenge you to do something different when there is load shedding again. Look at this list on your worksheet under </a:t>
            </a:r>
            <a:r>
              <a:rPr lang="en-ZA" sz="1800" b="1" i="1" dirty="0">
                <a:solidFill>
                  <a:srgbClr val="595959"/>
                </a:solidFill>
                <a:effectLst/>
                <a:latin typeface="Arial" panose="020B0604020202020204" pitchFamily="34" charset="0"/>
                <a:ea typeface="Arial" panose="020B0604020202020204" pitchFamily="34" charset="0"/>
              </a:rPr>
              <a:t>Activity 4</a:t>
            </a:r>
            <a:r>
              <a:rPr lang="en-ZA" sz="1800" dirty="0">
                <a:solidFill>
                  <a:srgbClr val="595959"/>
                </a:solidFill>
                <a:effectLst/>
                <a:latin typeface="Arial" panose="020B0604020202020204" pitchFamily="34" charset="0"/>
                <a:ea typeface="Arial" panose="020B0604020202020204" pitchFamily="34" charset="0"/>
              </a:rPr>
              <a:t>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Arial" panose="020B0604020202020204" pitchFamily="34" charset="0"/>
              </a:rPr>
              <a:t>) . Circle three that you are going to try out this week.</a:t>
            </a:r>
          </a:p>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arenR"/>
            </a:pPr>
            <a:r>
              <a:rPr lang="en-US" dirty="0"/>
              <a:t>Watch the stars with my mom/dad/ brother/ sister and tell them about my day</a:t>
            </a:r>
            <a:endParaRPr dirty="0"/>
          </a:p>
          <a:p>
            <a:pPr marL="228600" lvl="0" indent="-228600" algn="l" rtl="0">
              <a:spcBef>
                <a:spcPts val="0"/>
              </a:spcBef>
              <a:spcAft>
                <a:spcPts val="0"/>
              </a:spcAft>
              <a:buClr>
                <a:schemeClr val="dk1"/>
              </a:buClr>
              <a:buSzPts val="1200"/>
              <a:buFont typeface="Calibri"/>
              <a:buAutoNum type="arabicParenR"/>
            </a:pPr>
            <a:r>
              <a:rPr lang="en-US" dirty="0"/>
              <a:t>Drink a glass of water/juice together with a friend and share your </a:t>
            </a:r>
            <a:r>
              <a:rPr lang="en-US" dirty="0" err="1"/>
              <a:t>favourite</a:t>
            </a:r>
            <a:r>
              <a:rPr lang="en-US" dirty="0"/>
              <a:t> memories of your primary school years.</a:t>
            </a:r>
            <a:endParaRPr dirty="0"/>
          </a:p>
          <a:p>
            <a:pPr marL="228600" lvl="0" indent="-228600" algn="l" rtl="0">
              <a:spcBef>
                <a:spcPts val="0"/>
              </a:spcBef>
              <a:spcAft>
                <a:spcPts val="0"/>
              </a:spcAft>
              <a:buClr>
                <a:schemeClr val="dk1"/>
              </a:buClr>
              <a:buSzPts val="1200"/>
              <a:buFont typeface="Calibri"/>
              <a:buAutoNum type="arabicParenR"/>
            </a:pPr>
            <a:r>
              <a:rPr lang="en-US" dirty="0"/>
              <a:t>Play a game of dominoes/ thirty seconds or another game you loved with your family.</a:t>
            </a:r>
            <a:endParaRPr dirty="0"/>
          </a:p>
          <a:p>
            <a:pPr marL="228600" lvl="0" indent="-228600" algn="l" rtl="0">
              <a:spcBef>
                <a:spcPts val="0"/>
              </a:spcBef>
              <a:spcAft>
                <a:spcPts val="0"/>
              </a:spcAft>
              <a:buClr>
                <a:schemeClr val="dk1"/>
              </a:buClr>
              <a:buSzPts val="1200"/>
              <a:buFont typeface="Calibri"/>
              <a:buAutoNum type="arabicParenR"/>
            </a:pPr>
            <a:r>
              <a:rPr lang="en-US" dirty="0"/>
              <a:t>Book an appointment to give your mom or dad a back massage or foot massage.</a:t>
            </a:r>
            <a:endParaRPr dirty="0"/>
          </a:p>
          <a:p>
            <a:pPr marL="228600" lvl="0" indent="-228600" algn="l" rtl="0">
              <a:spcBef>
                <a:spcPts val="0"/>
              </a:spcBef>
              <a:spcAft>
                <a:spcPts val="0"/>
              </a:spcAft>
              <a:buClr>
                <a:schemeClr val="dk1"/>
              </a:buClr>
              <a:buSzPts val="1200"/>
              <a:buFont typeface="Calibri"/>
              <a:buAutoNum type="arabicParenR"/>
            </a:pPr>
            <a:r>
              <a:rPr lang="en-ZA" sz="1800">
                <a:solidFill>
                  <a:srgbClr val="404040"/>
                </a:solidFill>
                <a:effectLst/>
                <a:latin typeface="Arial" panose="020B0604020202020204" pitchFamily="34" charset="0"/>
                <a:ea typeface="Arial" panose="020B0604020202020204" pitchFamily="34" charset="0"/>
              </a:rPr>
              <a:t>Pick up that instrument you’ve always wanted to play and work through a tutorial book that will teach you to play.</a:t>
            </a:r>
            <a:r>
              <a:rPr lang="en-US"/>
              <a:t> </a:t>
            </a:r>
            <a:endParaRPr lang="en-US" dirty="0"/>
          </a:p>
          <a:p>
            <a:pPr marL="228600" lvl="0" indent="-228600" algn="l" rtl="0">
              <a:spcBef>
                <a:spcPts val="0"/>
              </a:spcBef>
              <a:spcAft>
                <a:spcPts val="0"/>
              </a:spcAft>
              <a:buClr>
                <a:schemeClr val="dk1"/>
              </a:buClr>
              <a:buSzPts val="1200"/>
              <a:buFont typeface="Calibri"/>
              <a:buAutoNum type="arabicParenR"/>
            </a:pPr>
            <a:r>
              <a:rPr lang="en-US" dirty="0"/>
              <a:t>Write a poem for someone special in your life that will let them know how special they are to you.</a:t>
            </a:r>
            <a:endParaRPr dirty="0"/>
          </a:p>
          <a:p>
            <a:pPr marL="228600" lvl="0" indent="-228600" algn="l" rtl="0">
              <a:spcBef>
                <a:spcPts val="0"/>
              </a:spcBef>
              <a:spcAft>
                <a:spcPts val="0"/>
              </a:spcAft>
              <a:buClr>
                <a:schemeClr val="dk1"/>
              </a:buClr>
              <a:buSzPts val="1200"/>
              <a:buFont typeface="Calibri"/>
              <a:buAutoNum type="arabicParenR"/>
            </a:pPr>
            <a:r>
              <a:rPr lang="en-US" dirty="0"/>
              <a:t>Find a quiet area, listen to music and make an artwork just for the fun of it.</a:t>
            </a: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 name="Picture 1">
            <a:extLst>
              <a:ext uri="{FF2B5EF4-FFF2-40B4-BE49-F238E27FC236}">
                <a16:creationId xmlns:a16="http://schemas.microsoft.com/office/drawing/2014/main" id="{06D14AD6-7360-C9C4-7A99-A49017EF9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4400"/>
              <a:buFont typeface="Calibri"/>
              <a:buNone/>
            </a:pPr>
            <a:r>
              <a:rPr lang="en-US">
                <a:solidFill>
                  <a:srgbClr val="FEE599"/>
                </a:solidFill>
              </a:rPr>
              <a:t>Can you remember????</a:t>
            </a:r>
            <a:endParaRPr/>
          </a:p>
        </p:txBody>
      </p:sp>
      <p:sp>
        <p:nvSpPr>
          <p:cNvPr id="97" name="Google Shape;97;p2"/>
          <p:cNvSpPr/>
          <p:nvPr/>
        </p:nvSpPr>
        <p:spPr>
          <a:xfrm>
            <a:off x="3280812" y="3705142"/>
            <a:ext cx="3245442" cy="2914585"/>
          </a:xfrm>
          <a:prstGeom prst="ellipse">
            <a:avLst/>
          </a:prstGeom>
          <a:blipFill rotWithShape="1">
            <a:blip r:embed="rId3">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2" descr="NHI's success hinges on improving infrastructure at all hospitals"/>
          <p:cNvPicPr preferRelativeResize="0"/>
          <p:nvPr/>
        </p:nvPicPr>
        <p:blipFill rotWithShape="1">
          <a:blip r:embed="rId4">
            <a:alphaModFix/>
          </a:blip>
          <a:srcRect/>
          <a:stretch/>
        </p:blipFill>
        <p:spPr>
          <a:xfrm>
            <a:off x="6957390" y="635514"/>
            <a:ext cx="3907597" cy="2602521"/>
          </a:xfrm>
          <a:prstGeom prst="rect">
            <a:avLst/>
          </a:prstGeom>
          <a:noFill/>
          <a:ln>
            <a:noFill/>
          </a:ln>
        </p:spPr>
      </p:pic>
      <p:pic>
        <p:nvPicPr>
          <p:cNvPr id="99" name="Google Shape;99;p2" descr="Hundreds protest over rising crime in South Africa"/>
          <p:cNvPicPr preferRelativeResize="0"/>
          <p:nvPr/>
        </p:nvPicPr>
        <p:blipFill rotWithShape="1">
          <a:blip r:embed="rId5">
            <a:alphaModFix/>
          </a:blip>
          <a:srcRect/>
          <a:stretch/>
        </p:blipFill>
        <p:spPr>
          <a:xfrm rot="-1942485">
            <a:off x="565855" y="2213723"/>
            <a:ext cx="3642000" cy="2048625"/>
          </a:xfrm>
          <a:prstGeom prst="rect">
            <a:avLst/>
          </a:prstGeom>
          <a:noFill/>
          <a:ln>
            <a:noFill/>
          </a:ln>
        </p:spPr>
      </p:pic>
      <p:sp>
        <p:nvSpPr>
          <p:cNvPr id="100" name="Google Shape;100;p2"/>
          <p:cNvSpPr/>
          <p:nvPr/>
        </p:nvSpPr>
        <p:spPr>
          <a:xfrm>
            <a:off x="8911189" y="3637632"/>
            <a:ext cx="2442611" cy="227079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5843366" y="2967335"/>
            <a:ext cx="50526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a:p>
        </p:txBody>
      </p:sp>
      <p:sp>
        <p:nvSpPr>
          <p:cNvPr id="102" name="Google Shape;102;p2"/>
          <p:cNvSpPr/>
          <p:nvPr/>
        </p:nvSpPr>
        <p:spPr>
          <a:xfrm>
            <a:off x="7213456" y="4825785"/>
            <a:ext cx="50526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a:p>
        </p:txBody>
      </p:sp>
      <p:sp>
        <p:nvSpPr>
          <p:cNvPr id="103" name="Google Shape;103;p2"/>
          <p:cNvSpPr/>
          <p:nvPr/>
        </p:nvSpPr>
        <p:spPr>
          <a:xfrm>
            <a:off x="3996864" y="1690688"/>
            <a:ext cx="50526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a:p>
        </p:txBody>
      </p:sp>
      <p:sp>
        <p:nvSpPr>
          <p:cNvPr id="104" name="Google Shape;104;p2"/>
          <p:cNvSpPr/>
          <p:nvPr/>
        </p:nvSpPr>
        <p:spPr>
          <a:xfrm>
            <a:off x="1700009" y="5187616"/>
            <a:ext cx="50526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a:p>
        </p:txBody>
      </p:sp>
      <p:sp>
        <p:nvSpPr>
          <p:cNvPr id="105" name="Google Shape;105;p2"/>
          <p:cNvSpPr/>
          <p:nvPr/>
        </p:nvSpPr>
        <p:spPr>
          <a:xfrm>
            <a:off x="10991919" y="394433"/>
            <a:ext cx="50526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a:p>
        </p:txBody>
      </p:sp>
      <p:pic>
        <p:nvPicPr>
          <p:cNvPr id="2" name="Picture 1">
            <a:extLst>
              <a:ext uri="{FF2B5EF4-FFF2-40B4-BE49-F238E27FC236}">
                <a16:creationId xmlns:a16="http://schemas.microsoft.com/office/drawing/2014/main" id="{30018F97-1650-FA49-5F4D-282481058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84321" y="824414"/>
            <a:ext cx="801704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4400"/>
              <a:buFont typeface="Calibri"/>
              <a:buNone/>
            </a:pPr>
            <a:r>
              <a:rPr lang="en-US">
                <a:solidFill>
                  <a:srgbClr val="FEE599"/>
                </a:solidFill>
              </a:rPr>
              <a:t>Impact on physical health</a:t>
            </a:r>
            <a:endParaRPr/>
          </a:p>
        </p:txBody>
      </p:sp>
      <p:sp>
        <p:nvSpPr>
          <p:cNvPr id="112" name="Google Shape;112;p3"/>
          <p:cNvSpPr txBox="1"/>
          <p:nvPr/>
        </p:nvSpPr>
        <p:spPr>
          <a:xfrm>
            <a:off x="838200" y="2540920"/>
            <a:ext cx="405464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EE599"/>
              </a:buClr>
              <a:buSzPts val="4400"/>
              <a:buFont typeface="Calibri"/>
              <a:buNone/>
            </a:pPr>
            <a:r>
              <a:rPr lang="en-US" sz="4400" b="0" i="0" u="none" strike="noStrike" cap="none">
                <a:solidFill>
                  <a:srgbClr val="FEE599"/>
                </a:solidFill>
                <a:latin typeface="Calibri"/>
                <a:ea typeface="Calibri"/>
                <a:cs typeface="Calibri"/>
                <a:sym typeface="Calibri"/>
              </a:rPr>
              <a:t>Impact on safety</a:t>
            </a:r>
            <a:endParaRPr/>
          </a:p>
        </p:txBody>
      </p:sp>
      <p:sp>
        <p:nvSpPr>
          <p:cNvPr id="113" name="Google Shape;113;p3"/>
          <p:cNvSpPr txBox="1"/>
          <p:nvPr/>
        </p:nvSpPr>
        <p:spPr>
          <a:xfrm>
            <a:off x="792079" y="4045241"/>
            <a:ext cx="588544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EE599"/>
              </a:buClr>
              <a:buSzPts val="4400"/>
              <a:buFont typeface="Calibri"/>
              <a:buNone/>
            </a:pPr>
            <a:r>
              <a:rPr lang="en-US" sz="4400" b="0" i="0" u="none" strike="noStrike" cap="none">
                <a:solidFill>
                  <a:srgbClr val="FEE599"/>
                </a:solidFill>
                <a:latin typeface="Calibri"/>
                <a:ea typeface="Calibri"/>
                <a:cs typeface="Calibri"/>
                <a:sym typeface="Calibri"/>
              </a:rPr>
              <a:t>Impact on mental health</a:t>
            </a:r>
            <a:endParaRPr/>
          </a:p>
        </p:txBody>
      </p:sp>
      <p:pic>
        <p:nvPicPr>
          <p:cNvPr id="114" name="Google Shape;114;p3"/>
          <p:cNvPicPr preferRelativeResize="0"/>
          <p:nvPr/>
        </p:nvPicPr>
        <p:blipFill rotWithShape="1">
          <a:blip r:embed="rId3">
            <a:alphaModFix/>
          </a:blip>
          <a:srcRect/>
          <a:stretch/>
        </p:blipFill>
        <p:spPr>
          <a:xfrm>
            <a:off x="57150" y="31750"/>
            <a:ext cx="12077700" cy="6794500"/>
          </a:xfrm>
          <a:prstGeom prst="rect">
            <a:avLst/>
          </a:prstGeom>
          <a:noFill/>
          <a:ln>
            <a:noFill/>
          </a:ln>
        </p:spPr>
      </p:pic>
      <p:pic>
        <p:nvPicPr>
          <p:cNvPr id="2" name="Picture 1">
            <a:extLst>
              <a:ext uri="{FF2B5EF4-FFF2-40B4-BE49-F238E27FC236}">
                <a16:creationId xmlns:a16="http://schemas.microsoft.com/office/drawing/2014/main" id="{DE2AABDD-0B2F-9707-C027-A146A3755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1" name="Google Shape;121;p5"/>
          <p:cNvPicPr preferRelativeResize="0">
            <a:picLocks noGrp="1"/>
          </p:cNvPicPr>
          <p:nvPr>
            <p:ph type="body" idx="1"/>
          </p:nvPr>
        </p:nvPicPr>
        <p:blipFill rotWithShape="1">
          <a:blip r:embed="rId3">
            <a:alphaModFix/>
          </a:blip>
          <a:srcRect l="27155" t="17854" r="25323" b="6700"/>
          <a:stretch/>
        </p:blipFill>
        <p:spPr>
          <a:xfrm>
            <a:off x="166254" y="146077"/>
            <a:ext cx="6396181" cy="6346797"/>
          </a:xfrm>
          <a:prstGeom prst="rect">
            <a:avLst/>
          </a:prstGeom>
          <a:noFill/>
          <a:ln>
            <a:noFill/>
          </a:ln>
        </p:spPr>
      </p:pic>
      <p:pic>
        <p:nvPicPr>
          <p:cNvPr id="122" name="Google Shape;122;p5"/>
          <p:cNvPicPr preferRelativeResize="0"/>
          <p:nvPr/>
        </p:nvPicPr>
        <p:blipFill rotWithShape="1">
          <a:blip r:embed="rId4">
            <a:alphaModFix/>
          </a:blip>
          <a:srcRect l="27232" t="23949" r="25708" b="2468"/>
          <a:stretch/>
        </p:blipFill>
        <p:spPr>
          <a:xfrm>
            <a:off x="5927918" y="146077"/>
            <a:ext cx="6494394" cy="6346797"/>
          </a:xfrm>
          <a:prstGeom prst="rect">
            <a:avLst/>
          </a:prstGeom>
          <a:noFill/>
          <a:ln>
            <a:noFill/>
          </a:ln>
        </p:spPr>
      </p:pic>
      <p:pic>
        <p:nvPicPr>
          <p:cNvPr id="2" name="Picture 1">
            <a:extLst>
              <a:ext uri="{FF2B5EF4-FFF2-40B4-BE49-F238E27FC236}">
                <a16:creationId xmlns:a16="http://schemas.microsoft.com/office/drawing/2014/main" id="{20F07213-3F8A-86BE-DBC0-B06A50F63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9" name="Google Shape;12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0" name="Google Shape;130;p6" descr="How do I find the North Star? | BBC Science Focus Magazine"/>
          <p:cNvPicPr preferRelativeResize="0"/>
          <p:nvPr/>
        </p:nvPicPr>
        <p:blipFill rotWithShape="1">
          <a:blip r:embed="rId3">
            <a:alphaModFix/>
          </a:blip>
          <a:srcRect/>
          <a:stretch/>
        </p:blipFill>
        <p:spPr>
          <a:xfrm>
            <a:off x="0" y="0"/>
            <a:ext cx="12493455" cy="7030891"/>
          </a:xfrm>
          <a:prstGeom prst="rect">
            <a:avLst/>
          </a:prstGeom>
          <a:noFill/>
          <a:ln>
            <a:noFill/>
          </a:ln>
        </p:spPr>
      </p:pic>
      <p:sp>
        <p:nvSpPr>
          <p:cNvPr id="131" name="Google Shape;131;p6"/>
          <p:cNvSpPr/>
          <p:nvPr/>
        </p:nvSpPr>
        <p:spPr>
          <a:xfrm>
            <a:off x="2358995" y="510032"/>
            <a:ext cx="777546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EFEFE"/>
                </a:solidFill>
                <a:latin typeface="Calibri"/>
                <a:ea typeface="Calibri"/>
                <a:cs typeface="Calibri"/>
                <a:sym typeface="Calibri"/>
              </a:rPr>
              <a:t>Loadshedding challenge…</a:t>
            </a:r>
            <a:endParaRPr/>
          </a:p>
        </p:txBody>
      </p:sp>
      <p:pic>
        <p:nvPicPr>
          <p:cNvPr id="2" name="Picture 1">
            <a:extLst>
              <a:ext uri="{FF2B5EF4-FFF2-40B4-BE49-F238E27FC236}">
                <a16:creationId xmlns:a16="http://schemas.microsoft.com/office/drawing/2014/main" id="{C5AEDEC3-D2D0-5C89-4008-2FC85DC73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1229</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Courier New</vt:lpstr>
      <vt:lpstr>Symbol</vt:lpstr>
      <vt:lpstr>Times New Roman</vt:lpstr>
      <vt:lpstr>Wingdings</vt:lpstr>
      <vt:lpstr>Office Theme</vt:lpstr>
      <vt:lpstr>PowerPoint Presentation</vt:lpstr>
      <vt:lpstr>Can you remember????</vt:lpstr>
      <vt:lpstr>Impact on physical health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5</cp:revision>
  <dcterms:created xsi:type="dcterms:W3CDTF">2023-02-17T20:03:06Z</dcterms:created>
  <dcterms:modified xsi:type="dcterms:W3CDTF">2023-03-09T12:34:47Z</dcterms:modified>
</cp:coreProperties>
</file>