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fKH/+1hyzs3pu6RPdW9nhPkPq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593" autoAdjust="0"/>
  </p:normalViewPr>
  <p:slideViewPr>
    <p:cSldViewPr snapToGrid="0">
      <p:cViewPr varScale="1">
        <p:scale>
          <a:sx n="62" d="100"/>
          <a:sy n="62" d="100"/>
        </p:scale>
        <p:origin x="24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1</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Welcome back! Last lesson we </a:t>
            </a:r>
            <a:r>
              <a:rPr lang="en-ZA" sz="1800" dirty="0">
                <a:solidFill>
                  <a:srgbClr val="595959"/>
                </a:solidFill>
                <a:effectLst/>
                <a:highlight>
                  <a:srgbClr val="FFFF00"/>
                </a:highlight>
                <a:latin typeface="Arial" panose="020B0604020202020204" pitchFamily="34" charset="0"/>
                <a:ea typeface="Arial" panose="020B0604020202020204" pitchFamily="34" charset="0"/>
              </a:rPr>
              <a:t>researched incidences of gender</a:t>
            </a:r>
            <a:r>
              <a:rPr lang="en-ZA" sz="1800" dirty="0">
                <a:solidFill>
                  <a:srgbClr val="595959"/>
                </a:solidFill>
                <a:effectLst/>
                <a:latin typeface="Arial" panose="020B0604020202020204" pitchFamily="34" charset="0"/>
                <a:ea typeface="Arial" panose="020B0604020202020204" pitchFamily="34" charset="0"/>
              </a:rPr>
              <a:t>-based violence in SA and the world. </a:t>
            </a:r>
            <a:r>
              <a:rPr lang="en-ZA" dirty="0"/>
              <a:t>Can you remember the different forms of gender based violence? Allow learners an opportunity to answer …</a:t>
            </a:r>
            <a:endParaRPr dirty="0"/>
          </a:p>
          <a:p>
            <a:pPr marL="0" lvl="0" indent="0" algn="l" rtl="0">
              <a:lnSpc>
                <a:spcPct val="107000"/>
              </a:lnSpc>
              <a:spcBef>
                <a:spcPts val="0"/>
              </a:spcBef>
              <a:spcAft>
                <a:spcPts val="0"/>
              </a:spcAft>
              <a:buClr>
                <a:schemeClr val="dk1"/>
              </a:buClr>
              <a:buSzPts val="1200"/>
              <a:buFont typeface="Noto Sans Symbols"/>
              <a:buNone/>
            </a:pPr>
            <a:br>
              <a:rPr lang="en-ZA" dirty="0"/>
            </a:br>
            <a:r>
              <a:rPr lang="en-ZA" dirty="0"/>
              <a:t>Namely: </a:t>
            </a:r>
            <a:endParaRPr sz="1800" dirty="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en-ZA" sz="1800" dirty="0">
                <a:solidFill>
                  <a:srgbClr val="000000"/>
                </a:solidFill>
                <a:latin typeface="Calibri"/>
                <a:ea typeface="Calibri"/>
                <a:cs typeface="Calibri"/>
                <a:sym typeface="Calibri"/>
              </a:rPr>
              <a:t>domestic</a:t>
            </a:r>
          </a:p>
          <a:p>
            <a:pPr marL="342900" lvl="0" indent="-342900" algn="l" rtl="0">
              <a:lnSpc>
                <a:spcPct val="107000"/>
              </a:lnSpc>
              <a:spcBef>
                <a:spcPts val="0"/>
              </a:spcBef>
              <a:spcAft>
                <a:spcPts val="0"/>
              </a:spcAft>
              <a:buClr>
                <a:srgbClr val="000000"/>
              </a:buClr>
              <a:buSzPts val="1800"/>
              <a:buFont typeface="Noto Sans Symbols"/>
              <a:buChar char="∙"/>
            </a:pPr>
            <a:r>
              <a:rPr lang="en-ZA" sz="1800" dirty="0">
                <a:solidFill>
                  <a:srgbClr val="000000"/>
                </a:solidFill>
                <a:latin typeface="Calibri"/>
                <a:ea typeface="Calibri"/>
                <a:cs typeface="Calibri"/>
                <a:sym typeface="Calibri"/>
              </a:rPr>
              <a:t>sexual</a:t>
            </a:r>
            <a:endParaRPr sz="1800" dirty="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en-ZA" sz="1800" dirty="0">
                <a:solidFill>
                  <a:srgbClr val="000000"/>
                </a:solidFill>
                <a:latin typeface="Calibri"/>
                <a:ea typeface="Calibri"/>
                <a:cs typeface="Calibri"/>
                <a:sym typeface="Calibri"/>
              </a:rPr>
              <a:t>rape</a:t>
            </a:r>
            <a:endParaRPr sz="1800" dirty="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en-ZA" sz="1800" dirty="0">
                <a:solidFill>
                  <a:srgbClr val="000000"/>
                </a:solidFill>
                <a:latin typeface="Calibri"/>
                <a:ea typeface="Calibri"/>
                <a:cs typeface="Calibri"/>
                <a:sym typeface="Calibri"/>
              </a:rPr>
              <a:t>physical</a:t>
            </a:r>
            <a:endParaRPr sz="1800" dirty="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en-ZA" sz="1800" dirty="0">
                <a:solidFill>
                  <a:srgbClr val="000000"/>
                </a:solidFill>
                <a:latin typeface="Calibri"/>
                <a:ea typeface="Calibri"/>
                <a:cs typeface="Calibri"/>
                <a:sym typeface="Calibri"/>
              </a:rPr>
              <a:t>emotional / mental </a:t>
            </a:r>
            <a:endParaRPr sz="1800" dirty="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en-ZA" sz="1800" dirty="0">
                <a:solidFill>
                  <a:srgbClr val="000000"/>
                </a:solidFill>
                <a:latin typeface="Calibri"/>
                <a:ea typeface="Calibri"/>
                <a:cs typeface="Calibri"/>
                <a:sym typeface="Calibri"/>
              </a:rPr>
              <a:t>femicide</a:t>
            </a:r>
            <a:endParaRPr sz="1800" dirty="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en-ZA" sz="1800" dirty="0">
                <a:solidFill>
                  <a:srgbClr val="000000"/>
                </a:solidFill>
                <a:latin typeface="Calibri"/>
                <a:ea typeface="Calibri"/>
                <a:cs typeface="Calibri"/>
                <a:sym typeface="Calibri"/>
              </a:rPr>
              <a:t>sexual harassment</a:t>
            </a:r>
            <a:endParaRPr sz="1800" dirty="0">
              <a:latin typeface="Calibri"/>
              <a:ea typeface="Calibri"/>
              <a:cs typeface="Calibri"/>
              <a:sym typeface="Calibri"/>
            </a:endParaRPr>
          </a:p>
          <a:p>
            <a:pPr marL="0" lvl="0" indent="0" algn="l" rtl="0">
              <a:spcBef>
                <a:spcPts val="800"/>
              </a:spcBef>
              <a:spcAft>
                <a:spcPts val="0"/>
              </a:spcAft>
              <a:buNone/>
            </a:pPr>
            <a:endParaRPr dirty="0"/>
          </a:p>
          <a:p>
            <a:pPr marL="0" lvl="0" indent="0" algn="l" rtl="0">
              <a:spcBef>
                <a:spcPts val="0"/>
              </a:spcBef>
              <a:spcAft>
                <a:spcPts val="0"/>
              </a:spcAft>
              <a:buNone/>
            </a:pPr>
            <a:r>
              <a:rPr lang="en-ZA" dirty="0"/>
              <a:t>Today we are going to look and critically discuss some of the causes of gender based violence. Lets get started!</a:t>
            </a: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10: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The term </a:t>
            </a:r>
            <a:r>
              <a:rPr lang="en-ZA" b="1" dirty="0"/>
              <a:t>LGBTQI+</a:t>
            </a:r>
            <a:r>
              <a:rPr lang="en-ZA" dirty="0"/>
              <a:t> has been all over the media in the last few year. Do you know what this term stands for? (Allow the class to answer)</a:t>
            </a:r>
            <a:endParaRPr dirty="0"/>
          </a:p>
          <a:p>
            <a:pPr marL="0" lvl="0" indent="0" algn="l" rtl="0">
              <a:spcBef>
                <a:spcPts val="0"/>
              </a:spcBef>
              <a:spcAft>
                <a:spcPts val="0"/>
              </a:spcAft>
              <a:buNone/>
            </a:pPr>
            <a:r>
              <a:rPr lang="en-ZA" dirty="0"/>
              <a:t>This term refers to a community of people, both male and female - </a:t>
            </a:r>
            <a:r>
              <a:rPr lang="en-ZA" b="0" i="0" dirty="0">
                <a:solidFill>
                  <a:srgbClr val="000000"/>
                </a:solidFill>
                <a:latin typeface="Arial"/>
                <a:ea typeface="Arial"/>
                <a:cs typeface="Arial"/>
                <a:sym typeface="Arial"/>
              </a:rPr>
              <a:t>Lesbian, Gay, Bisexual, Transgender, Queer, Questioning, Intersex</a:t>
            </a:r>
            <a:r>
              <a:rPr lang="en-ZA" sz="1800" dirty="0">
                <a:solidFill>
                  <a:srgbClr val="595959"/>
                </a:solidFill>
                <a:effectLst/>
                <a:highlight>
                  <a:srgbClr val="FFFF00"/>
                </a:highlight>
                <a:latin typeface="Arial" panose="020B0604020202020204" pitchFamily="34" charset="0"/>
                <a:ea typeface="Arial" panose="020B0604020202020204" pitchFamily="34" charset="0"/>
              </a:rPr>
              <a:t> </a:t>
            </a:r>
            <a:r>
              <a:rPr lang="en-ZA" sz="1800" b="0" dirty="0">
                <a:solidFill>
                  <a:srgbClr val="202124"/>
                </a:solidFill>
                <a:effectLst/>
                <a:highlight>
                  <a:srgbClr val="FFFF00"/>
                </a:highlight>
                <a:latin typeface="Arial" panose="020B0604020202020204" pitchFamily="34" charset="0"/>
                <a:ea typeface="Times New Roman" panose="02020603050405020304" pitchFamily="18" charset="0"/>
              </a:rPr>
              <a:t>and many other gender and sexual identities.</a:t>
            </a:r>
            <a:r>
              <a:rPr lang="en-ZA" b="0" i="0" dirty="0">
                <a:solidFill>
                  <a:srgbClr val="000000"/>
                </a:solidFill>
                <a:latin typeface="Arial"/>
                <a:ea typeface="Arial"/>
                <a:cs typeface="Arial"/>
                <a:sym typeface="Arial"/>
              </a:rPr>
              <a:t> These terms refer to the different groups within the gay culture.</a:t>
            </a:r>
            <a:endParaRPr dirty="0"/>
          </a:p>
          <a:p>
            <a:pPr marL="0" lvl="0" indent="0" algn="l" rtl="0">
              <a:spcBef>
                <a:spcPts val="0"/>
              </a:spcBef>
              <a:spcAft>
                <a:spcPts val="0"/>
              </a:spcAft>
              <a:buNone/>
            </a:pPr>
            <a:endParaRPr b="0" i="0" dirty="0">
              <a:solidFill>
                <a:srgbClr val="000000"/>
              </a:solidFill>
              <a:latin typeface="Arial"/>
              <a:ea typeface="Arial"/>
              <a:cs typeface="Arial"/>
              <a:sym typeface="Arial"/>
            </a:endParaRPr>
          </a:p>
          <a:p>
            <a:pPr marL="0" lvl="0" indent="0" algn="l" rtl="0">
              <a:spcBef>
                <a:spcPts val="0"/>
              </a:spcBef>
              <a:spcAft>
                <a:spcPts val="0"/>
              </a:spcAft>
              <a:buNone/>
            </a:pPr>
            <a:r>
              <a:rPr lang="en-ZA" b="0" i="0" dirty="0">
                <a:solidFill>
                  <a:srgbClr val="000000"/>
                </a:solidFill>
                <a:latin typeface="Arial"/>
                <a:ea typeface="Arial"/>
                <a:cs typeface="Arial"/>
                <a:sym typeface="Arial"/>
              </a:rPr>
              <a:t>What does the term </a:t>
            </a:r>
            <a:r>
              <a:rPr lang="en-ZA" b="1" i="0" dirty="0">
                <a:solidFill>
                  <a:srgbClr val="000000"/>
                </a:solidFill>
                <a:latin typeface="Arial"/>
                <a:ea typeface="Arial"/>
                <a:cs typeface="Arial"/>
                <a:sym typeface="Arial"/>
              </a:rPr>
              <a:t>sexual orientation </a:t>
            </a:r>
            <a:r>
              <a:rPr lang="en-ZA" b="0" i="0" dirty="0">
                <a:solidFill>
                  <a:srgbClr val="000000"/>
                </a:solidFill>
                <a:latin typeface="Arial"/>
                <a:ea typeface="Arial"/>
                <a:cs typeface="Arial"/>
                <a:sym typeface="Arial"/>
              </a:rPr>
              <a:t>mean?</a:t>
            </a:r>
            <a:endParaRPr dirty="0"/>
          </a:p>
          <a:p>
            <a:pPr marL="0" lvl="0" indent="0" algn="l" rtl="0">
              <a:lnSpc>
                <a:spcPct val="107000"/>
              </a:lnSpc>
              <a:spcBef>
                <a:spcPts val="0"/>
              </a:spcBef>
              <a:spcAft>
                <a:spcPts val="0"/>
              </a:spcAft>
              <a:buNone/>
            </a:pPr>
            <a:r>
              <a:rPr lang="en-ZA" sz="1800" dirty="0">
                <a:solidFill>
                  <a:srgbClr val="333333"/>
                </a:solidFill>
                <a:latin typeface="Source Sans Pro"/>
                <a:ea typeface="Source Sans Pro"/>
                <a:cs typeface="Source Sans Pro"/>
                <a:sym typeface="Source Sans Pro"/>
              </a:rPr>
              <a:t>According to researchers Susan Cochran and Vickie Mays, sexual orientation includes the following dimensions:</a:t>
            </a:r>
            <a:endParaRPr sz="1800" dirty="0">
              <a:latin typeface="Calibri"/>
              <a:ea typeface="Calibri"/>
              <a:cs typeface="Calibri"/>
              <a:sym typeface="Calibri"/>
            </a:endParaRPr>
          </a:p>
          <a:p>
            <a:pPr marL="342900" lvl="0" indent="-342900" algn="l" rtl="0">
              <a:lnSpc>
                <a:spcPct val="107000"/>
              </a:lnSpc>
              <a:spcBef>
                <a:spcPts val="1400"/>
              </a:spcBef>
              <a:spcAft>
                <a:spcPts val="0"/>
              </a:spcAft>
              <a:buClr>
                <a:srgbClr val="333333"/>
              </a:buClr>
              <a:buSzPts val="1000"/>
              <a:buFont typeface="Noto Sans Symbols"/>
              <a:buChar char="∙"/>
            </a:pPr>
            <a:r>
              <a:rPr lang="en-ZA" sz="1800" dirty="0">
                <a:solidFill>
                  <a:srgbClr val="333333"/>
                </a:solidFill>
                <a:latin typeface="Source Sans Pro"/>
                <a:ea typeface="Source Sans Pro"/>
                <a:cs typeface="Source Sans Pro"/>
                <a:sym typeface="Source Sans Pro"/>
              </a:rPr>
              <a:t>sexual attraction</a:t>
            </a:r>
            <a:endParaRPr sz="1800" dirty="0">
              <a:solidFill>
                <a:srgbClr val="333333"/>
              </a:solidFill>
              <a:latin typeface="Calibri"/>
              <a:ea typeface="Calibri"/>
              <a:cs typeface="Calibri"/>
              <a:sym typeface="Calibri"/>
            </a:endParaRPr>
          </a:p>
          <a:p>
            <a:pPr marL="342900" lvl="0" indent="-342900" algn="l" rtl="0">
              <a:lnSpc>
                <a:spcPct val="107000"/>
              </a:lnSpc>
              <a:spcBef>
                <a:spcPts val="1400"/>
              </a:spcBef>
              <a:spcAft>
                <a:spcPts val="0"/>
              </a:spcAft>
              <a:buClr>
                <a:srgbClr val="333333"/>
              </a:buClr>
              <a:buSzPts val="1000"/>
              <a:buFont typeface="Noto Sans Symbols"/>
              <a:buChar char="∙"/>
            </a:pPr>
            <a:r>
              <a:rPr lang="en-ZA" sz="1800" dirty="0">
                <a:solidFill>
                  <a:srgbClr val="333333"/>
                </a:solidFill>
                <a:latin typeface="Source Sans Pro"/>
                <a:ea typeface="Source Sans Pro"/>
                <a:cs typeface="Source Sans Pro"/>
                <a:sym typeface="Source Sans Pro"/>
              </a:rPr>
              <a:t>sexual </a:t>
            </a:r>
            <a:r>
              <a:rPr lang="en-ZA" sz="1800" dirty="0" err="1">
                <a:solidFill>
                  <a:srgbClr val="333333"/>
                </a:solidFill>
                <a:latin typeface="Source Sans Pro"/>
                <a:ea typeface="Source Sans Pro"/>
                <a:cs typeface="Source Sans Pro"/>
                <a:sym typeface="Source Sans Pro"/>
              </a:rPr>
              <a:t>behavior</a:t>
            </a:r>
            <a:endParaRPr sz="1800" dirty="0">
              <a:solidFill>
                <a:srgbClr val="333333"/>
              </a:solidFill>
              <a:latin typeface="Calibri"/>
              <a:ea typeface="Calibri"/>
              <a:cs typeface="Calibri"/>
              <a:sym typeface="Calibri"/>
            </a:endParaRPr>
          </a:p>
          <a:p>
            <a:pPr marL="342900" lvl="0" indent="-342900" algn="l" rtl="0">
              <a:lnSpc>
                <a:spcPct val="107000"/>
              </a:lnSpc>
              <a:spcBef>
                <a:spcPts val="1400"/>
              </a:spcBef>
              <a:spcAft>
                <a:spcPts val="0"/>
              </a:spcAft>
              <a:buClr>
                <a:srgbClr val="333333"/>
              </a:buClr>
              <a:buSzPts val="1000"/>
              <a:buFont typeface="Noto Sans Symbols"/>
              <a:buChar char="∙"/>
            </a:pPr>
            <a:r>
              <a:rPr lang="en-ZA" sz="1800" dirty="0">
                <a:solidFill>
                  <a:srgbClr val="333333"/>
                </a:solidFill>
                <a:latin typeface="Source Sans Pro"/>
                <a:ea typeface="Source Sans Pro"/>
                <a:cs typeface="Source Sans Pro"/>
                <a:sym typeface="Source Sans Pro"/>
              </a:rPr>
              <a:t>sexual fantasies</a:t>
            </a:r>
            <a:endParaRPr sz="1800" dirty="0">
              <a:solidFill>
                <a:srgbClr val="333333"/>
              </a:solidFill>
              <a:latin typeface="Calibri"/>
              <a:ea typeface="Calibri"/>
              <a:cs typeface="Calibri"/>
              <a:sym typeface="Calibri"/>
            </a:endParaRPr>
          </a:p>
          <a:p>
            <a:pPr marL="342900" lvl="0" indent="-342900" algn="l" rtl="0">
              <a:lnSpc>
                <a:spcPct val="107000"/>
              </a:lnSpc>
              <a:spcBef>
                <a:spcPts val="1400"/>
              </a:spcBef>
              <a:spcAft>
                <a:spcPts val="0"/>
              </a:spcAft>
              <a:buClr>
                <a:srgbClr val="333333"/>
              </a:buClr>
              <a:buSzPts val="1000"/>
              <a:buFont typeface="Noto Sans Symbols"/>
              <a:buChar char="∙"/>
            </a:pPr>
            <a:r>
              <a:rPr lang="en-ZA" sz="1800" dirty="0">
                <a:solidFill>
                  <a:srgbClr val="333333"/>
                </a:solidFill>
                <a:latin typeface="Source Sans Pro"/>
                <a:ea typeface="Source Sans Pro"/>
                <a:cs typeface="Source Sans Pro"/>
                <a:sym typeface="Source Sans Pro"/>
              </a:rPr>
              <a:t>emotional, social, and lifestyle preferences</a:t>
            </a:r>
            <a:endParaRPr sz="1800" dirty="0">
              <a:solidFill>
                <a:srgbClr val="333333"/>
              </a:solidFill>
              <a:latin typeface="Calibri"/>
              <a:ea typeface="Calibri"/>
              <a:cs typeface="Calibri"/>
              <a:sym typeface="Calibri"/>
            </a:endParaRPr>
          </a:p>
          <a:p>
            <a:pPr marL="342900" lvl="0" indent="-342900" algn="l" rtl="0">
              <a:lnSpc>
                <a:spcPct val="107000"/>
              </a:lnSpc>
              <a:spcBef>
                <a:spcPts val="1400"/>
              </a:spcBef>
              <a:spcAft>
                <a:spcPts val="0"/>
              </a:spcAft>
              <a:buClr>
                <a:srgbClr val="333333"/>
              </a:buClr>
              <a:buSzPts val="1000"/>
              <a:buFont typeface="Noto Sans Symbols"/>
              <a:buChar char="∙"/>
            </a:pPr>
            <a:r>
              <a:rPr lang="en-ZA" sz="1800" dirty="0">
                <a:solidFill>
                  <a:srgbClr val="333333"/>
                </a:solidFill>
                <a:latin typeface="Source Sans Pro"/>
                <a:ea typeface="Source Sans Pro"/>
                <a:cs typeface="Source Sans Pro"/>
                <a:sym typeface="Source Sans Pro"/>
              </a:rPr>
              <a:t>self-identification.</a:t>
            </a:r>
            <a:endParaRPr sz="1800" dirty="0">
              <a:solidFill>
                <a:srgbClr val="333333"/>
              </a:solidFill>
              <a:latin typeface="Calibri"/>
              <a:ea typeface="Calibri"/>
              <a:cs typeface="Calibri"/>
              <a:sym typeface="Calibri"/>
            </a:endParaRPr>
          </a:p>
          <a:p>
            <a:pPr marL="0" lvl="0" indent="0" algn="l" rtl="0">
              <a:spcBef>
                <a:spcPts val="800"/>
              </a:spcBef>
              <a:spcAft>
                <a:spcPts val="0"/>
              </a:spcAft>
              <a:buNone/>
            </a:pPr>
            <a:endParaRPr dirty="0"/>
          </a:p>
          <a:p>
            <a:pPr marL="0" lvl="0" indent="0" algn="l" rtl="0">
              <a:spcBef>
                <a:spcPts val="0"/>
              </a:spcBef>
              <a:spcAft>
                <a:spcPts val="0"/>
              </a:spcAft>
              <a:buNone/>
            </a:pPr>
            <a:r>
              <a:rPr lang="en-ZA" dirty="0"/>
              <a:t>Allow learners time to write these definitions onto their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GB" sz="1800" dirty="0">
                <a:solidFill>
                  <a:srgbClr val="595959"/>
                </a:solidFill>
                <a:effectLst/>
                <a:highlight>
                  <a:srgbClr val="FFFFFF"/>
                </a:highlight>
                <a:latin typeface="Arial" panose="020B0604020202020204" pitchFamily="34" charset="0"/>
                <a:ea typeface="Arial" panose="020B0604020202020204" pitchFamily="34" charset="0"/>
              </a:rPr>
              <a:t>.</a:t>
            </a:r>
            <a:endParaRPr lang="en-ZA" sz="1800" dirty="0">
              <a:solidFill>
                <a:srgbClr val="595959"/>
              </a:solidFill>
              <a:effectLst/>
              <a:highlight>
                <a:srgbClr val="FFFFFF"/>
              </a:highligh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ZA" sz="1800" dirty="0">
              <a:solidFill>
                <a:srgbClr val="595959"/>
              </a:solidFill>
              <a:effectLst/>
              <a:highlight>
                <a:srgbClr val="FFFFFF"/>
              </a:highlight>
              <a:latin typeface="Arial" panose="020B0604020202020204" pitchFamily="34" charset="0"/>
            </a:endParaRPr>
          </a:p>
          <a:p>
            <a:pPr marL="0" lvl="0" indent="0" algn="l" rtl="0">
              <a:spcBef>
                <a:spcPts val="0"/>
              </a:spcBef>
              <a:spcAft>
                <a:spcPts val="0"/>
              </a:spcAft>
              <a:buNone/>
            </a:pPr>
            <a:r>
              <a:rPr lang="en-ZA" dirty="0"/>
              <a:t>Take a moment to ask the class to discuss the following questions and include their own response in their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GB" sz="1800" dirty="0">
                <a:solidFill>
                  <a:srgbClr val="595959"/>
                </a:solidFill>
                <a:effectLst/>
                <a:highlight>
                  <a:srgbClr val="FFFFFF"/>
                </a:highlight>
                <a:latin typeface="Arial" panose="020B0604020202020204" pitchFamily="34" charset="0"/>
                <a:ea typeface="Arial" panose="020B0604020202020204" pitchFamily="34" charset="0"/>
              </a:rPr>
              <a:t>.</a:t>
            </a:r>
            <a:r>
              <a:rPr lang="en-ZA" dirty="0"/>
              <a:t> Provide opportunity for general feedback:</a:t>
            </a:r>
            <a:endParaRPr dirty="0"/>
          </a:p>
          <a:p>
            <a:pPr marL="171450" lvl="0" indent="-171450" algn="l" rtl="0">
              <a:spcBef>
                <a:spcPts val="0"/>
              </a:spcBef>
              <a:spcAft>
                <a:spcPts val="0"/>
              </a:spcAft>
              <a:buFont typeface="Wingdings" panose="05000000000000000000" pitchFamily="2" charset="2"/>
              <a:buChar char="§"/>
            </a:pPr>
            <a:r>
              <a:rPr lang="en-ZA" dirty="0"/>
              <a:t>“Why do people get uncomfortable talking about sexual orientation and race?”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
              <a:tabLst/>
              <a:defRPr/>
            </a:pPr>
            <a:r>
              <a:rPr lang="en-US" dirty="0"/>
              <a:t>“Why are more people from the LGBTQI+ community prejudiced against?</a:t>
            </a:r>
          </a:p>
          <a:p>
            <a:pPr marL="0" lvl="0" indent="0" algn="l" rtl="0">
              <a:spcBef>
                <a:spcPts val="0"/>
              </a:spcBef>
              <a:spcAft>
                <a:spcPts val="0"/>
              </a:spcAft>
              <a:buFont typeface="Wingdings" panose="05000000000000000000" pitchFamily="2" charset="2"/>
              <a:buNone/>
            </a:pPr>
            <a:endParaRPr dirty="0"/>
          </a:p>
        </p:txBody>
      </p:sp>
      <p:sp>
        <p:nvSpPr>
          <p:cNvPr id="155" name="Google Shape;1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Slide 11: 3min</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Allow 3min for learners to </a:t>
            </a:r>
            <a:r>
              <a:rPr lang="en-US" sz="1200" dirty="0">
                <a:solidFill>
                  <a:schemeClr val="dk1"/>
                </a:solidFill>
                <a:latin typeface="Calibri"/>
                <a:ea typeface="Calibri"/>
                <a:cs typeface="Calibri"/>
                <a:sym typeface="Calibri"/>
              </a:rPr>
              <a:t>take a moment to reflect on what they have learnt about themselves today.</a:t>
            </a:r>
            <a:br>
              <a:rPr lang="en-US" sz="1200" dirty="0">
                <a:solidFill>
                  <a:schemeClr val="dk1"/>
                </a:solidFill>
                <a:latin typeface="Calibri"/>
                <a:ea typeface="Calibri"/>
                <a:cs typeface="Calibri"/>
                <a:sym typeface="Calibri"/>
              </a:rPr>
            </a:br>
            <a:r>
              <a:rPr lang="en-US" sz="1800" dirty="0">
                <a:solidFill>
                  <a:srgbClr val="595959"/>
                </a:solidFill>
                <a:effectLst/>
                <a:highlight>
                  <a:srgbClr val="FFFFFF"/>
                </a:highlight>
                <a:latin typeface="Arial" panose="020B0604020202020204" pitchFamily="34" charset="0"/>
                <a:ea typeface="Times New Roman" panose="02020603050405020304" pitchFamily="18" charset="0"/>
              </a:rPr>
              <a:t>Answer the following questions </a:t>
            </a:r>
            <a:r>
              <a:rPr lang="en-ZA" sz="1800" dirty="0">
                <a:solidFill>
                  <a:srgbClr val="404040"/>
                </a:solidFill>
                <a:effectLst/>
                <a:latin typeface="Arial" panose="020B0604020202020204" pitchFamily="34" charset="0"/>
                <a:ea typeface="Times New Roman" panose="02020603050405020304" pitchFamily="18" charset="0"/>
              </a:rPr>
              <a:t>in </a:t>
            </a:r>
            <a:r>
              <a:rPr lang="en-ZA" sz="1800" b="1" i="1" dirty="0">
                <a:solidFill>
                  <a:srgbClr val="404040"/>
                </a:solidFill>
                <a:effectLst/>
                <a:latin typeface="Arial" panose="020B0604020202020204" pitchFamily="34" charset="0"/>
                <a:ea typeface="Times New Roman" panose="02020603050405020304" pitchFamily="18" charset="0"/>
              </a:rPr>
              <a:t>Activity 3 </a:t>
            </a:r>
            <a:r>
              <a:rPr lang="en-ZA" sz="1800" dirty="0">
                <a:solidFill>
                  <a:srgbClr val="595959"/>
                </a:solidFill>
                <a:effectLst/>
                <a:latin typeface="Arial" panose="020B0604020202020204" pitchFamily="34" charset="0"/>
                <a:ea typeface="Arial" panose="020B0604020202020204" pitchFamily="34" charset="0"/>
              </a:rPr>
              <a:t>(</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US" sz="1800" dirty="0">
                <a:solidFill>
                  <a:srgbClr val="595959"/>
                </a:solidFill>
                <a:effectLst/>
                <a:highlight>
                  <a:srgbClr val="FFFFFF"/>
                </a:highligh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sz="1200" dirty="0">
              <a:solidFill>
                <a:schemeClr val="dk1"/>
              </a:solidFill>
              <a:latin typeface="Calibri"/>
              <a:cs typeface="Calibri"/>
              <a:sym typeface="Calibri"/>
            </a:endParaRPr>
          </a:p>
          <a:p>
            <a:pPr marL="342900" lvl="0" indent="-342900">
              <a:buFont typeface="Wingdings" panose="05000000000000000000" pitchFamily="2" charset="2"/>
              <a:buChar char=""/>
            </a:pPr>
            <a:r>
              <a:rPr lang="en-US" sz="1800" dirty="0">
                <a:solidFill>
                  <a:srgbClr val="595959"/>
                </a:solidFill>
                <a:effectLst/>
                <a:highlight>
                  <a:srgbClr val="FFFFFF"/>
                </a:highlight>
                <a:latin typeface="Arial" panose="020B0604020202020204" pitchFamily="34" charset="0"/>
                <a:ea typeface="Times New Roman" panose="02020603050405020304" pitchFamily="18" charset="0"/>
              </a:rPr>
              <a:t>What have you learnt about yourself and your opinions on gender equality?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595959"/>
                </a:solidFill>
                <a:effectLst/>
                <a:highlight>
                  <a:srgbClr val="FFFFFF"/>
                </a:highlight>
                <a:latin typeface="Arial" panose="020B0604020202020204" pitchFamily="34" charset="0"/>
                <a:ea typeface="Times New Roman" panose="02020603050405020304" pitchFamily="18" charset="0"/>
              </a:rPr>
              <a:t>We have seen an increase in bullying around sexual orientation. What advice would you give a friend who has been bullied at school?</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There are no memo answers to these questions. </a:t>
            </a:r>
            <a:r>
              <a:rPr lang="en-US" dirty="0"/>
              <a:t>Make sure in this time the class is quiet. You can even play an instrumental song to encourage a quieting down and reflection.</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Explain to learners that they need to complete </a:t>
            </a:r>
            <a:r>
              <a:rPr lang="en-US" sz="1200" b="1" i="1" dirty="0">
                <a:solidFill>
                  <a:schemeClr val="dk1"/>
                </a:solidFill>
                <a:latin typeface="Calibri"/>
                <a:ea typeface="Calibri"/>
                <a:cs typeface="Calibri"/>
                <a:sym typeface="Calibri"/>
              </a:rPr>
              <a:t>Activity 4 </a:t>
            </a:r>
            <a:r>
              <a:rPr lang="en-US" sz="1200" dirty="0">
                <a:solidFill>
                  <a:schemeClr val="dk1"/>
                </a:solidFill>
                <a:latin typeface="Calibri"/>
                <a:ea typeface="Calibri"/>
                <a:cs typeface="Calibri"/>
                <a:sym typeface="Calibri"/>
              </a:rPr>
              <a:t>for </a:t>
            </a:r>
            <a:r>
              <a:rPr lang="en-US" sz="1200" b="1" i="1" dirty="0">
                <a:solidFill>
                  <a:schemeClr val="dk1"/>
                </a:solidFill>
                <a:latin typeface="Calibri"/>
                <a:ea typeface="Calibri"/>
                <a:cs typeface="Calibri"/>
                <a:sym typeface="Calibri"/>
              </a:rPr>
              <a:t>Homework </a:t>
            </a:r>
            <a:r>
              <a:rPr lang="en-US" sz="1200" dirty="0">
                <a:solidFill>
                  <a:schemeClr val="dk1"/>
                </a:solidFill>
                <a:latin typeface="Calibri"/>
                <a:ea typeface="Calibri"/>
                <a:cs typeface="Calibri"/>
                <a:sym typeface="Calibri"/>
              </a:rPr>
              <a:t>to practice applying the content from this section.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Remind learners to complete </a:t>
            </a:r>
            <a:r>
              <a:rPr lang="en-US" b="1" i="1" dirty="0"/>
              <a:t>Activity 4 </a:t>
            </a:r>
            <a:r>
              <a:rPr lang="en-US" dirty="0"/>
              <a:t>for </a:t>
            </a:r>
            <a:r>
              <a:rPr lang="en-US" b="1" i="1" dirty="0"/>
              <a:t>Homework </a:t>
            </a:r>
            <a:r>
              <a:rPr lang="en-US" dirty="0"/>
              <a:t>and bring the other </a:t>
            </a:r>
            <a:r>
              <a:rPr lang="en-US" b="1" dirty="0"/>
              <a:t>three news articles </a:t>
            </a:r>
            <a:r>
              <a:rPr lang="en-US" dirty="0"/>
              <a:t>(from </a:t>
            </a:r>
            <a:r>
              <a:rPr lang="en-US" b="1" i="1" dirty="0"/>
              <a:t>Lesson 1 homework</a:t>
            </a:r>
            <a:r>
              <a:rPr lang="en-US" i="1" dirty="0"/>
              <a:t>) </a:t>
            </a:r>
            <a:r>
              <a:rPr lang="en-US" dirty="0"/>
              <a:t>to class for the next lesson.</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11</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18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2: Group Activity (10min)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ZA" dirty="0"/>
              <a:t>You were required to bring FOUR news articles on gender-based violence. </a:t>
            </a:r>
            <a:r>
              <a:rPr lang="en-ZA" sz="1800" dirty="0">
                <a:solidFill>
                  <a:srgbClr val="595959"/>
                </a:solidFill>
                <a:effectLst/>
                <a:latin typeface="Arial" panose="020B0604020202020204" pitchFamily="34" charset="0"/>
                <a:ea typeface="Arial" panose="020B0604020202020204" pitchFamily="34" charset="0"/>
              </a:rPr>
              <a:t>(See </a:t>
            </a:r>
            <a:r>
              <a:rPr lang="en-ZA" sz="1800" dirty="0">
                <a:solidFill>
                  <a:srgbClr val="595959"/>
                </a:solidFill>
                <a:effectLst/>
                <a:highlight>
                  <a:srgbClr val="FFFF00"/>
                </a:highlight>
                <a:latin typeface="Arial" panose="020B0604020202020204" pitchFamily="34" charset="0"/>
                <a:ea typeface="Arial" panose="020B0604020202020204" pitchFamily="34" charset="0"/>
              </a:rPr>
              <a:t>homework</a:t>
            </a:r>
            <a:r>
              <a:rPr lang="en-ZA" sz="1800" dirty="0">
                <a:solidFill>
                  <a:srgbClr val="595959"/>
                </a:solidFill>
                <a:effectLst/>
                <a:latin typeface="Arial" panose="020B0604020202020204" pitchFamily="34" charset="0"/>
                <a:ea typeface="Arial" panose="020B0604020202020204" pitchFamily="34" charset="0"/>
              </a:rPr>
              <a:t> i.e. </a:t>
            </a:r>
            <a:r>
              <a:rPr lang="en-ZA" sz="1800" b="1" u="sng" dirty="0">
                <a:solidFill>
                  <a:srgbClr val="595959"/>
                </a:solidFill>
                <a:effectLst/>
                <a:latin typeface="Arial" panose="020B0604020202020204" pitchFamily="34" charset="0"/>
                <a:ea typeface="Arial" panose="020B0604020202020204" pitchFamily="34" charset="0"/>
              </a:rPr>
              <a:t>Lesson 1 – Activity 6</a:t>
            </a:r>
            <a:r>
              <a:rPr lang="en-ZA" sz="1800" dirty="0">
                <a:solidFill>
                  <a:srgbClr val="595959"/>
                </a:solidFill>
                <a:effectLst/>
                <a:latin typeface="Arial" panose="020B0604020202020204" pitchFamily="34" charset="0"/>
                <a:ea typeface="Arial" panose="020B0604020202020204" pitchFamily="34" charset="0"/>
              </a:rPr>
              <a:t>). </a:t>
            </a:r>
          </a:p>
          <a:p>
            <a:pPr marL="0" lvl="0" indent="0">
              <a:buFont typeface="Arial" panose="020B0604020202020204" pitchFamily="34" charset="0"/>
              <a:buNone/>
            </a:pPr>
            <a:r>
              <a:rPr lang="en-ZA" sz="1800" dirty="0">
                <a:solidFill>
                  <a:srgbClr val="595959"/>
                </a:solidFill>
                <a:effectLst/>
                <a:latin typeface="Arial" panose="020B0604020202020204" pitchFamily="34" charset="0"/>
                <a:ea typeface="Arial" panose="020B0604020202020204" pitchFamily="34" charset="0"/>
              </a:rPr>
              <a:t>Get into groups of THREE. </a:t>
            </a:r>
          </a:p>
          <a:p>
            <a:pPr marL="0" lvl="0" indent="0">
              <a:buFont typeface="Arial" panose="020B0604020202020204" pitchFamily="34" charset="0"/>
              <a:buNone/>
            </a:pPr>
            <a:r>
              <a:rPr lang="en-ZA" sz="1800" dirty="0">
                <a:solidFill>
                  <a:srgbClr val="595959"/>
                </a:solidFill>
                <a:effectLst/>
                <a:latin typeface="Arial" panose="020B0604020202020204" pitchFamily="34" charset="0"/>
                <a:ea typeface="Arial" panose="020B0604020202020204" pitchFamily="34" charset="0"/>
              </a:rPr>
              <a:t>Each person needs to choose ONE article (from the four they brought to class) to read to their group. Each group will collect data from the THREE articles read. (The other articles will be used in the other lesson so learners should hold onto them.) </a:t>
            </a: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Each group will need to give a summary of the feedback to the class. The aim of this activity is for each group to develop a set of statistics from the articles they have in front of them.</a:t>
            </a:r>
            <a:endParaRPr lang="en-ZA"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Allow time for the learners to collect data on the articles they have read. In their groups they should record a summary of this data. They will use these articles throughout this lesson.</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3 &amp; 4: 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Before we go any further let us revise some important definitions: </a:t>
            </a:r>
            <a:br>
              <a:rPr lang="en-ZA" dirty="0"/>
            </a:br>
            <a:r>
              <a:rPr lang="en-ZA" b="1" dirty="0"/>
              <a:t>Gender roles </a:t>
            </a:r>
            <a:r>
              <a:rPr lang="en-ZA" dirty="0"/>
              <a:t>are the different roles, behaviour and activities that society thinks are appropriate for women and men </a:t>
            </a:r>
            <a:r>
              <a:rPr lang="en-ZA" sz="1800" dirty="0">
                <a:solidFill>
                  <a:srgbClr val="202124"/>
                </a:solidFill>
                <a:effectLst/>
                <a:latin typeface="Arial" panose="020B0604020202020204" pitchFamily="34" charset="0"/>
                <a:ea typeface="Times New Roman" panose="02020603050405020304" pitchFamily="18" charset="0"/>
              </a:rPr>
              <a:t>determined </a:t>
            </a:r>
            <a:r>
              <a:rPr lang="en-ZA" sz="1800" dirty="0">
                <a:solidFill>
                  <a:srgbClr val="595959"/>
                </a:solidFill>
                <a:effectLst/>
                <a:latin typeface="Arial" panose="020B0604020202020204" pitchFamily="34" charset="0"/>
                <a:ea typeface="Times New Roman" panose="02020603050405020304" pitchFamily="18" charset="0"/>
              </a:rPr>
              <a:t>by prevailing cultural norms.</a:t>
            </a:r>
            <a:r>
              <a:rPr lang="en-ZA" dirty="0"/>
              <a:t> </a:t>
            </a:r>
            <a:endParaRPr dirty="0"/>
          </a:p>
          <a:p>
            <a:pPr marL="0" lvl="0" indent="0" algn="l" rtl="0">
              <a:spcBef>
                <a:spcPts val="0"/>
              </a:spcBef>
              <a:spcAft>
                <a:spcPts val="0"/>
              </a:spcAft>
              <a:buNone/>
            </a:pPr>
            <a:endParaRPr dirty="0"/>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b="0" dirty="0"/>
              <a:t>Slide 4: 5min</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ZA" b="0" dirty="0"/>
              <a:t>Take a moment to discuss in your groups what gender roles you see represented in the imagery A and B. Allow the class a short opportunity to give feedback. </a:t>
            </a:r>
          </a:p>
          <a:p>
            <a:pPr marL="0" lvl="0" indent="0" algn="l" rtl="0">
              <a:spcBef>
                <a:spcPts val="0"/>
              </a:spcBef>
              <a:spcAft>
                <a:spcPts val="0"/>
              </a:spcAft>
              <a:buNone/>
            </a:pPr>
            <a:r>
              <a:rPr lang="en-ZA" b="0" dirty="0"/>
              <a:t>Ask the learners if they agree that these roles reflect a gender equal society? If not, why not?</a:t>
            </a:r>
            <a:endParaRPr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5 </a:t>
            </a:r>
            <a:br>
              <a:rPr lang="en-ZA" dirty="0"/>
            </a:br>
            <a:endParaRPr dirty="0"/>
          </a:p>
          <a:p>
            <a:pPr marL="0" lvl="0" indent="0" algn="l" rtl="0">
              <a:spcBef>
                <a:spcPts val="0"/>
              </a:spcBef>
              <a:spcAft>
                <a:spcPts val="0"/>
              </a:spcAft>
              <a:buNone/>
            </a:pPr>
            <a:r>
              <a:rPr lang="en-ZA" dirty="0"/>
              <a:t>We know that society gives men and women different roles. But sometimes these roles lead to conflict because of their inequality. </a:t>
            </a:r>
            <a:r>
              <a:rPr lang="en-ZA" b="1" dirty="0"/>
              <a:t>Power inequality </a:t>
            </a:r>
            <a:r>
              <a:rPr lang="en-ZA" dirty="0"/>
              <a:t>means that some people have more rights and opportunities than others. </a:t>
            </a:r>
            <a:endParaRPr dirty="0"/>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6:</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With an increase in power between people, sometimes one person becomes the abuser. The abuser can harm the other person by treating them badly or harming them. Let us briefly look at FOUR examples of the abuse of power.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b="1" dirty="0"/>
              <a:t>Physical Abuse</a:t>
            </a:r>
            <a:r>
              <a:rPr lang="en-ZA" dirty="0"/>
              <a:t>: this includes physical harm like choking, pushing, beating, drowning, strangling etc. This could also include intentionally starving a person.</a:t>
            </a:r>
            <a:endParaRPr dirty="0"/>
          </a:p>
          <a:p>
            <a:pPr marL="0" lvl="0" indent="0" algn="l" rtl="0">
              <a:spcBef>
                <a:spcPts val="0"/>
              </a:spcBef>
              <a:spcAft>
                <a:spcPts val="0"/>
              </a:spcAft>
              <a:buNone/>
            </a:pPr>
            <a:r>
              <a:rPr lang="en-ZA" b="1" dirty="0"/>
              <a:t>Family- Incest</a:t>
            </a:r>
            <a:r>
              <a:rPr lang="en-ZA" dirty="0"/>
              <a:t>: This is sexual intercourse between people who are closely related and would not be allowed to marry by law.</a:t>
            </a:r>
            <a:endParaRPr dirty="0"/>
          </a:p>
          <a:p>
            <a:pPr marL="0" lvl="0" indent="0" algn="l" rtl="0">
              <a:spcBef>
                <a:spcPts val="0"/>
              </a:spcBef>
              <a:spcAft>
                <a:spcPts val="0"/>
              </a:spcAft>
              <a:buNone/>
            </a:pPr>
            <a:r>
              <a:rPr lang="en-ZA" b="1" dirty="0"/>
              <a:t>Cultural-Mourning Period</a:t>
            </a:r>
            <a:r>
              <a:rPr lang="en-ZA" dirty="0"/>
              <a:t>:  Many cultures have different rituals surrounding mourning. In some cultures there are different roles for men and women. E.g. woman wearing only black clothing during the entire mourning period whereas a man doesn’t have to wear any particular mourning clothes. </a:t>
            </a:r>
            <a:r>
              <a:rPr lang="en-ZA" sz="1800" i="1" dirty="0">
                <a:solidFill>
                  <a:srgbClr val="595959"/>
                </a:solidFill>
                <a:effectLst/>
                <a:highlight>
                  <a:srgbClr val="FFFFFF"/>
                </a:highlight>
                <a:latin typeface="Arial" panose="020B0604020202020204" pitchFamily="34" charset="0"/>
                <a:ea typeface="Arial" panose="020B0604020202020204" pitchFamily="34" charset="0"/>
              </a:rPr>
              <a:t>Bigotry </a:t>
            </a:r>
            <a:r>
              <a:rPr lang="en-ZA" sz="1800" dirty="0">
                <a:solidFill>
                  <a:srgbClr val="595959"/>
                </a:solidFill>
                <a:effectLst/>
                <a:highlight>
                  <a:srgbClr val="FFFFFF"/>
                </a:highlight>
                <a:latin typeface="Arial" panose="020B0604020202020204" pitchFamily="34" charset="0"/>
                <a:ea typeface="Arial" panose="020B0604020202020204" pitchFamily="34" charset="0"/>
              </a:rPr>
              <a:t>is when someone is disliked because of their culture.</a:t>
            </a:r>
            <a:endParaRPr dirty="0"/>
          </a:p>
          <a:p>
            <a:pPr marL="0" marR="0" lvl="0" indent="0" algn="l" rtl="0">
              <a:lnSpc>
                <a:spcPct val="100000"/>
              </a:lnSpc>
              <a:spcBef>
                <a:spcPts val="0"/>
              </a:spcBef>
              <a:spcAft>
                <a:spcPts val="0"/>
              </a:spcAft>
              <a:buClr>
                <a:schemeClr val="dk1"/>
              </a:buClr>
              <a:buSzPts val="1200"/>
              <a:buFont typeface="Calibri"/>
              <a:buNone/>
            </a:pPr>
            <a:r>
              <a:rPr lang="en-ZA" sz="1200" b="1" dirty="0"/>
              <a:t>Social- Domestic Violence:</a:t>
            </a:r>
            <a:r>
              <a:rPr lang="en-ZA" sz="1200" dirty="0"/>
              <a:t> This happens when one person in a close relationship or marriage tries to dominate the other person. The abuser uses fear and guilt to manipulate and control.</a:t>
            </a:r>
            <a:endParaRPr lang="en-ZA" sz="1200" dirty="0">
              <a:solidFill>
                <a:schemeClr val="dk1"/>
              </a:solidFill>
              <a:effectLst/>
              <a:latin typeface="Calibri"/>
            </a:endParaRPr>
          </a:p>
          <a:p>
            <a:pPr marL="0" marR="0" lvl="0" indent="0" algn="l" rtl="0">
              <a:lnSpc>
                <a:spcPct val="100000"/>
              </a:lnSpc>
              <a:spcBef>
                <a:spcPts val="0"/>
              </a:spcBef>
              <a:spcAft>
                <a:spcPts val="0"/>
              </a:spcAft>
              <a:buClr>
                <a:schemeClr val="dk1"/>
              </a:buClr>
              <a:buSzPts val="1200"/>
              <a:buFont typeface="Calibri"/>
              <a:buNone/>
            </a:pPr>
            <a:endParaRPr lang="en-ZA" sz="1200" dirty="0">
              <a:solidFill>
                <a:schemeClr val="dk1"/>
              </a:solidFill>
              <a:effectLst/>
              <a:highlight>
                <a:srgbClr val="FFFFFF"/>
              </a:highlight>
              <a:latin typeface="Calibri"/>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On your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solidFill>
                  <a:srgbClr val="595959"/>
                </a:solidFill>
                <a:effectLst/>
                <a:highlight>
                  <a:srgbClr val="FFFFFF"/>
                </a:highlight>
                <a:latin typeface="Arial" panose="020B0604020202020204" pitchFamily="34" charset="0"/>
                <a:ea typeface="Arial" panose="020B0604020202020204" pitchFamily="34" charset="0"/>
              </a:rPr>
              <a:t> provide an example of each of these types of abuse of power in </a:t>
            </a:r>
            <a:r>
              <a:rPr lang="en-ZA" sz="1800" b="1" i="1" dirty="0">
                <a:solidFill>
                  <a:srgbClr val="595959"/>
                </a:solidFill>
                <a:effectLst/>
                <a:highlight>
                  <a:srgbClr val="FFFFFF"/>
                </a:highlight>
                <a:latin typeface="Arial" panose="020B0604020202020204" pitchFamily="34" charset="0"/>
                <a:ea typeface="Arial" panose="020B0604020202020204" pitchFamily="34" charset="0"/>
              </a:rPr>
              <a:t>Activity 1</a:t>
            </a:r>
            <a:r>
              <a:rPr lang="en-ZA" sz="1800" b="0" i="1" dirty="0">
                <a:solidFill>
                  <a:srgbClr val="595959"/>
                </a:solidFill>
                <a:effectLst/>
                <a:latin typeface="Arial" panose="020B0604020202020204" pitchFamily="34" charset="0"/>
                <a:ea typeface="Arial" panose="020B0604020202020204" pitchFamily="34" charset="0"/>
              </a:rPr>
              <a:t>.</a:t>
            </a:r>
            <a:endParaRPr lang="en-ZA" sz="1800" b="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7</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200"/>
              <a:buFont typeface="Arial"/>
              <a:buNone/>
            </a:pPr>
            <a:r>
              <a:rPr lang="en-ZA" b="0" dirty="0">
                <a:solidFill>
                  <a:srgbClr val="000000"/>
                </a:solidFill>
                <a:latin typeface="Arial"/>
                <a:ea typeface="Arial"/>
                <a:cs typeface="Arial"/>
                <a:sym typeface="Arial"/>
              </a:rPr>
              <a:t>A high school teacher in American recreated famous sexist ads to teach his students a lesson about sexism and gender stereotyping. </a:t>
            </a:r>
            <a:br>
              <a:rPr lang="en-ZA" b="0" dirty="0">
                <a:solidFill>
                  <a:srgbClr val="000000"/>
                </a:solidFill>
                <a:latin typeface="Arial"/>
                <a:ea typeface="Arial"/>
                <a:cs typeface="Arial"/>
                <a:sym typeface="Arial"/>
              </a:rPr>
            </a:br>
            <a:r>
              <a:rPr lang="en-ZA" b="1" i="0" dirty="0">
                <a:solidFill>
                  <a:srgbClr val="4D5156"/>
                </a:solidFill>
                <a:latin typeface="arial"/>
                <a:ea typeface="arial"/>
                <a:cs typeface="arial"/>
                <a:sym typeface="arial"/>
              </a:rPr>
              <a:t>Sexism</a:t>
            </a:r>
            <a:r>
              <a:rPr lang="en-ZA" b="0" i="0" dirty="0">
                <a:solidFill>
                  <a:srgbClr val="4D5156"/>
                </a:solidFill>
                <a:latin typeface="arial"/>
                <a:ea typeface="arial"/>
                <a:cs typeface="arial"/>
                <a:sym typeface="arial"/>
              </a:rPr>
              <a:t> is prejudice or discrimination based on one's sex or gender. Sexism can affect anyone, but it primarily affects women and girls. It has been linked to stereotypes and gender roles, and may include the belief that one sex or gender is intrinsically superior to another.</a:t>
            </a:r>
            <a:endParaRPr dirty="0"/>
          </a:p>
          <a:p>
            <a:pPr marL="0" lvl="0" indent="0" algn="l" rtl="0">
              <a:spcBef>
                <a:spcPts val="0"/>
              </a:spcBef>
              <a:spcAft>
                <a:spcPts val="0"/>
              </a:spcAft>
              <a:buClr>
                <a:schemeClr val="dk1"/>
              </a:buClr>
              <a:buSzPts val="1200"/>
              <a:buFont typeface="Calibri"/>
              <a:buNone/>
            </a:pPr>
            <a:endParaRPr b="0" i="0" dirty="0">
              <a:solidFill>
                <a:srgbClr val="4D5156"/>
              </a:solidFill>
              <a:latin typeface="arial"/>
              <a:ea typeface="arial"/>
              <a:cs typeface="arial"/>
              <a:sym typeface="arial"/>
            </a:endParaRPr>
          </a:p>
          <a:p>
            <a:pPr marL="0" lvl="0" indent="0" algn="l" rtl="0">
              <a:spcBef>
                <a:spcPts val="0"/>
              </a:spcBef>
              <a:spcAft>
                <a:spcPts val="0"/>
              </a:spcAft>
              <a:buClr>
                <a:srgbClr val="4D5156"/>
              </a:buClr>
              <a:buSzPts val="1200"/>
              <a:buFont typeface="arial"/>
              <a:buNone/>
            </a:pPr>
            <a:r>
              <a:rPr lang="en-ZA" b="0" i="0" dirty="0">
                <a:solidFill>
                  <a:srgbClr val="4D5156"/>
                </a:solidFill>
                <a:latin typeface="arial"/>
                <a:ea typeface="arial"/>
                <a:cs typeface="arial"/>
                <a:sym typeface="arial"/>
              </a:rPr>
              <a:t>In the following slide, study the images and complete the </a:t>
            </a:r>
            <a:r>
              <a:rPr lang="en-GB" sz="1800" b="1" i="1" dirty="0">
                <a:solidFill>
                  <a:srgbClr val="595959"/>
                </a:solidFill>
                <a:effectLst/>
                <a:highlight>
                  <a:srgbClr val="FFFFFF"/>
                </a:highlight>
                <a:latin typeface="Arial" panose="020B0604020202020204" pitchFamily="34" charset="0"/>
                <a:ea typeface="Arial" panose="020B0604020202020204" pitchFamily="34" charset="0"/>
              </a:rPr>
              <a:t>Activity 2</a:t>
            </a:r>
            <a:r>
              <a:rPr lang="en-GB" sz="1800" dirty="0">
                <a:solidFill>
                  <a:srgbClr val="595959"/>
                </a:solidFill>
                <a:effectLst/>
                <a:highlight>
                  <a:srgbClr val="FFFFFF"/>
                </a:highlight>
                <a:latin typeface="Arial" panose="020B0604020202020204" pitchFamily="34" charset="0"/>
                <a:ea typeface="Arial" panose="020B0604020202020204" pitchFamily="34" charset="0"/>
              </a:rPr>
              <a:t> </a:t>
            </a:r>
            <a:r>
              <a:rPr lang="en-ZA" b="0" i="0" dirty="0">
                <a:solidFill>
                  <a:srgbClr val="4D5156"/>
                </a:solidFill>
                <a:latin typeface="arial"/>
                <a:ea typeface="arial"/>
                <a:cs typeface="arial"/>
                <a:sym typeface="arial"/>
              </a:rPr>
              <a:t>on your </a:t>
            </a:r>
            <a:r>
              <a:rPr lang="en-ZA" sz="1800" b="1" i="1" u="sng" dirty="0">
                <a:solidFill>
                  <a:srgbClr val="595959"/>
                </a:solidFill>
                <a:effectLst/>
                <a:latin typeface="Arial" panose="020B0604020202020204" pitchFamily="34" charset="0"/>
                <a:ea typeface="Arial" panose="020B0604020202020204" pitchFamily="34" charset="0"/>
              </a:rPr>
              <a:t>Lesson 2 – Worksheet</a:t>
            </a:r>
            <a:endParaRPr dirty="0"/>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8:</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4D5156"/>
              </a:buClr>
              <a:buSzPts val="1200"/>
              <a:buFont typeface="arial"/>
              <a:buNone/>
            </a:pPr>
            <a:r>
              <a:rPr lang="en-ZA" b="0" i="0" dirty="0">
                <a:solidFill>
                  <a:srgbClr val="4D5156"/>
                </a:solidFill>
                <a:latin typeface="arial"/>
                <a:ea typeface="arial"/>
                <a:cs typeface="arial"/>
                <a:sym typeface="arial"/>
              </a:rPr>
              <a:t>Study the images and complete </a:t>
            </a:r>
            <a:r>
              <a:rPr lang="en-GB" sz="1800" b="1" i="1" dirty="0">
                <a:solidFill>
                  <a:srgbClr val="595959"/>
                </a:solidFill>
                <a:effectLst/>
                <a:highlight>
                  <a:srgbClr val="FFFFFF"/>
                </a:highlight>
                <a:latin typeface="Arial" panose="020B0604020202020204" pitchFamily="34" charset="0"/>
                <a:ea typeface="Arial" panose="020B0604020202020204" pitchFamily="34" charset="0"/>
              </a:rPr>
              <a:t>Activity 2</a:t>
            </a:r>
            <a:r>
              <a:rPr lang="en-GB" sz="1800" dirty="0">
                <a:solidFill>
                  <a:srgbClr val="595959"/>
                </a:solidFill>
                <a:effectLst/>
                <a:highlight>
                  <a:srgbClr val="FFFFFF"/>
                </a:highlight>
                <a:latin typeface="Arial" panose="020B0604020202020204" pitchFamily="34" charset="0"/>
                <a:ea typeface="Arial" panose="020B0604020202020204" pitchFamily="34" charset="0"/>
              </a:rPr>
              <a:t> on your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GB" sz="1800" dirty="0">
                <a:solidFill>
                  <a:srgbClr val="595959"/>
                </a:solidFill>
                <a:effectLst/>
                <a:highlight>
                  <a:srgbClr val="FFFFFF"/>
                </a:highlight>
                <a:latin typeface="Arial" panose="020B0604020202020204" pitchFamily="34" charset="0"/>
                <a:ea typeface="Arial" panose="020B0604020202020204" pitchFamily="34" charset="0"/>
              </a:rPr>
              <a:t>.</a:t>
            </a:r>
            <a:endParaRPr dirty="0"/>
          </a:p>
        </p:txBody>
      </p:sp>
      <p:sp>
        <p:nvSpPr>
          <p:cNvPr id="139" name="Google Shape;13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8:</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4D5156"/>
              </a:buClr>
              <a:buSzPts val="1200"/>
              <a:buFont typeface="arial"/>
              <a:buNone/>
            </a:pPr>
            <a:r>
              <a:rPr lang="en-ZA" b="0" i="0" dirty="0">
                <a:solidFill>
                  <a:srgbClr val="4D5156"/>
                </a:solidFill>
                <a:latin typeface="arial"/>
                <a:ea typeface="arial"/>
                <a:cs typeface="arial"/>
                <a:sym typeface="arial"/>
              </a:rPr>
              <a:t>Study the images and complete </a:t>
            </a:r>
            <a:r>
              <a:rPr lang="en-GB" sz="1800" b="1" i="1" dirty="0">
                <a:solidFill>
                  <a:srgbClr val="595959"/>
                </a:solidFill>
                <a:effectLst/>
                <a:highlight>
                  <a:srgbClr val="FFFFFF"/>
                </a:highlight>
                <a:latin typeface="Arial" panose="020B0604020202020204" pitchFamily="34" charset="0"/>
                <a:ea typeface="Arial" panose="020B0604020202020204" pitchFamily="34" charset="0"/>
              </a:rPr>
              <a:t>Activity 2</a:t>
            </a:r>
            <a:r>
              <a:rPr lang="en-GB" sz="1800" dirty="0">
                <a:solidFill>
                  <a:srgbClr val="595959"/>
                </a:solidFill>
                <a:effectLst/>
                <a:highlight>
                  <a:srgbClr val="FFFFFF"/>
                </a:highlight>
                <a:latin typeface="Arial" panose="020B0604020202020204" pitchFamily="34" charset="0"/>
                <a:ea typeface="Arial" panose="020B0604020202020204" pitchFamily="34" charset="0"/>
              </a:rPr>
              <a:t> on your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GB" sz="1800" dirty="0">
                <a:solidFill>
                  <a:srgbClr val="595959"/>
                </a:solidFill>
                <a:effectLst/>
                <a:highlight>
                  <a:srgbClr val="FFFFFF"/>
                </a:highlight>
                <a:latin typeface="Arial" panose="020B0604020202020204" pitchFamily="34" charset="0"/>
                <a:ea typeface="Arial" panose="020B0604020202020204" pitchFamily="34" charset="0"/>
              </a:rPr>
              <a:t>.</a:t>
            </a:r>
            <a:endParaRPr dirty="0"/>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94B659BB-3149-3844-B718-48296E347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58" name="Google Shape;15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9" name="Google Shape;159;p10" descr="For LGBTQ Youth, Human Rights Day Has Special Meaning"/>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0" name="Google Shape;160;p10"/>
          <p:cNvSpPr txBox="1"/>
          <p:nvPr/>
        </p:nvSpPr>
        <p:spPr>
          <a:xfrm>
            <a:off x="460322" y="676707"/>
            <a:ext cx="11271355"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5500" b="0" i="0" u="none" strike="noStrike" cap="none" dirty="0">
                <a:solidFill>
                  <a:schemeClr val="dk1"/>
                </a:solidFill>
                <a:highlight>
                  <a:srgbClr val="FFFF00"/>
                </a:highlight>
                <a:latin typeface="Calibri"/>
                <a:ea typeface="Calibri"/>
                <a:cs typeface="Calibri"/>
                <a:sym typeface="Calibri"/>
              </a:rPr>
              <a:t>What does the term  </a:t>
            </a:r>
            <a:r>
              <a:rPr lang="en-ZA" sz="5500" b="0" i="0" u="none" strike="noStrike" cap="none" dirty="0">
                <a:solidFill>
                  <a:srgbClr val="000000"/>
                </a:solidFill>
                <a:highlight>
                  <a:srgbClr val="FF00FF"/>
                </a:highlight>
                <a:latin typeface="Arial Narrow"/>
                <a:ea typeface="Arial Narrow"/>
                <a:cs typeface="Arial Narrow"/>
                <a:sym typeface="Arial Narrow"/>
              </a:rPr>
              <a:t>LGBTQI+ </a:t>
            </a:r>
            <a:r>
              <a:rPr lang="en-ZA" sz="5500" b="0" i="0" u="none" strike="noStrike" cap="none" dirty="0">
                <a:solidFill>
                  <a:srgbClr val="000000"/>
                </a:solidFill>
                <a:highlight>
                  <a:srgbClr val="FFFF00"/>
                </a:highlight>
                <a:latin typeface="Arial Narrow"/>
                <a:ea typeface="Arial Narrow"/>
                <a:cs typeface="Arial Narrow"/>
                <a:sym typeface="Arial Narrow"/>
              </a:rPr>
              <a:t> stand for?</a:t>
            </a:r>
            <a:endParaRPr sz="5500" dirty="0">
              <a:solidFill>
                <a:schemeClr val="dk1"/>
              </a:solidFill>
              <a:highlight>
                <a:srgbClr val="FFFF00"/>
              </a:highlight>
              <a:latin typeface="Calibri"/>
              <a:ea typeface="Calibri"/>
              <a:cs typeface="Calibri"/>
              <a:sym typeface="Calibri"/>
            </a:endParaRPr>
          </a:p>
        </p:txBody>
      </p:sp>
      <p:sp>
        <p:nvSpPr>
          <p:cNvPr id="161" name="Google Shape;161;p10"/>
          <p:cNvSpPr txBox="1"/>
          <p:nvPr/>
        </p:nvSpPr>
        <p:spPr>
          <a:xfrm>
            <a:off x="0" y="2685549"/>
            <a:ext cx="11531431" cy="26314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500">
                <a:solidFill>
                  <a:schemeClr val="dk1"/>
                </a:solidFill>
                <a:highlight>
                  <a:srgbClr val="FFFF00"/>
                </a:highlight>
                <a:latin typeface="Calibri"/>
                <a:ea typeface="Calibri"/>
                <a:cs typeface="Calibri"/>
                <a:sym typeface="Calibri"/>
              </a:rPr>
              <a:t>What does the term</a:t>
            </a:r>
            <a:endParaRPr/>
          </a:p>
          <a:p>
            <a:pPr marL="0" marR="0" lvl="0" indent="0" algn="ctr" rtl="0">
              <a:spcBef>
                <a:spcPts val="0"/>
              </a:spcBef>
              <a:spcAft>
                <a:spcPts val="0"/>
              </a:spcAft>
              <a:buNone/>
            </a:pPr>
            <a:r>
              <a:rPr lang="en-ZA" sz="5500">
                <a:solidFill>
                  <a:srgbClr val="000000"/>
                </a:solidFill>
                <a:highlight>
                  <a:srgbClr val="FF00FF"/>
                </a:highlight>
                <a:latin typeface="Arial Narrow"/>
                <a:ea typeface="Arial Narrow"/>
                <a:cs typeface="Arial Narrow"/>
                <a:sym typeface="Arial Narrow"/>
              </a:rPr>
              <a:t>SEXUAL ORIENTATION </a:t>
            </a:r>
            <a:r>
              <a:rPr lang="en-ZA" sz="5500">
                <a:solidFill>
                  <a:srgbClr val="000000"/>
                </a:solidFill>
                <a:highlight>
                  <a:srgbClr val="FFFF00"/>
                </a:highlight>
                <a:latin typeface="Arial Narrow"/>
                <a:ea typeface="Arial Narrow"/>
                <a:cs typeface="Arial Narrow"/>
                <a:sym typeface="Arial Narrow"/>
              </a:rPr>
              <a:t> </a:t>
            </a:r>
            <a:endParaRPr/>
          </a:p>
          <a:p>
            <a:pPr marL="0" marR="0" lvl="0" indent="0" algn="ctr" rtl="0">
              <a:spcBef>
                <a:spcPts val="0"/>
              </a:spcBef>
              <a:spcAft>
                <a:spcPts val="0"/>
              </a:spcAft>
              <a:buNone/>
            </a:pPr>
            <a:r>
              <a:rPr lang="en-ZA" sz="5500">
                <a:solidFill>
                  <a:srgbClr val="000000"/>
                </a:solidFill>
                <a:highlight>
                  <a:srgbClr val="FFFF00"/>
                </a:highlight>
                <a:latin typeface="Arial Narrow"/>
                <a:ea typeface="Arial Narrow"/>
                <a:cs typeface="Arial Narrow"/>
                <a:sym typeface="Arial Narrow"/>
              </a:rPr>
              <a:t>mean?</a:t>
            </a:r>
            <a:endParaRPr sz="5500">
              <a:solidFill>
                <a:schemeClr val="dk1"/>
              </a:solidFill>
              <a:highlight>
                <a:srgbClr val="FFFF00"/>
              </a:highlight>
              <a:latin typeface="Calibri"/>
              <a:ea typeface="Calibri"/>
              <a:cs typeface="Calibri"/>
              <a:sym typeface="Calibri"/>
            </a:endParaRPr>
          </a:p>
        </p:txBody>
      </p:sp>
      <p:pic>
        <p:nvPicPr>
          <p:cNvPr id="2" name="Picture 1">
            <a:extLst>
              <a:ext uri="{FF2B5EF4-FFF2-40B4-BE49-F238E27FC236}">
                <a16:creationId xmlns:a16="http://schemas.microsoft.com/office/drawing/2014/main" id="{2C6D1AB1-4B3B-7B47-A794-10C186CD8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riting on a piece of paper&#10;&#10;Description automatically generated with medium confidence">
            <a:extLst>
              <a:ext uri="{FF2B5EF4-FFF2-40B4-BE49-F238E27FC236}">
                <a16:creationId xmlns:a16="http://schemas.microsoft.com/office/drawing/2014/main" id="{AE8E6AD3-087C-4B54-8DCF-F82043B6F2C5}"/>
              </a:ext>
            </a:extLst>
          </p:cNvPr>
          <p:cNvPicPr>
            <a:picLocks noChangeAspect="1"/>
          </p:cNvPicPr>
          <p:nvPr/>
        </p:nvPicPr>
        <p:blipFill rotWithShape="1">
          <a:blip r:embed="rId3"/>
          <a:srcRect l="9091" t="9440" b="13951"/>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31EDEA6-0CC1-42EE-A17E-5B033CA698D8}"/>
              </a:ext>
            </a:extLst>
          </p:cNvPr>
          <p:cNvSpPr>
            <a:spLocks noGrp="1"/>
          </p:cNvSpPr>
          <p:nvPr>
            <p:ph type="body" idx="1"/>
          </p:nvPr>
        </p:nvSpPr>
        <p:spPr>
          <a:xfrm>
            <a:off x="7492064" y="2273952"/>
            <a:ext cx="4332308" cy="3943966"/>
          </a:xfrm>
        </p:spPr>
        <p:txBody>
          <a:bodyPr>
            <a:normAutofit fontScale="92500" lnSpcReduction="10000"/>
          </a:bodyPr>
          <a:lstStyle/>
          <a:p>
            <a:pPr marL="457200" marR="0" lvl="0" indent="-457200" algn="l" rtl="0">
              <a:spcBef>
                <a:spcPts val="0"/>
              </a:spcBef>
              <a:spcAft>
                <a:spcPts val="0"/>
              </a:spcAft>
              <a:buClr>
                <a:schemeClr val="dk1"/>
              </a:buClr>
              <a:buSzPts val="2500"/>
              <a:buFont typeface="Arial"/>
              <a:buChar char="•"/>
            </a:pPr>
            <a:r>
              <a:rPr lang="en-US" dirty="0">
                <a:solidFill>
                  <a:schemeClr val="dk1"/>
                </a:solidFill>
                <a:latin typeface="Calibri"/>
                <a:ea typeface="Calibri"/>
                <a:cs typeface="Calibri"/>
                <a:sym typeface="Calibri"/>
              </a:rPr>
              <a:t>What have you learnt about yourself and your opinions on gender equality?</a:t>
            </a:r>
            <a:endParaRPr lang="en-US" dirty="0"/>
          </a:p>
          <a:p>
            <a:pPr marL="457200" marR="0" lvl="0" indent="-298450" algn="l" rtl="0">
              <a:spcBef>
                <a:spcPts val="0"/>
              </a:spcBef>
              <a:spcAft>
                <a:spcPts val="0"/>
              </a:spcAft>
              <a:buClr>
                <a:schemeClr val="dk1"/>
              </a:buClr>
              <a:buSzPts val="2500"/>
              <a:buFont typeface="Arial"/>
              <a:buNone/>
            </a:pPr>
            <a:endParaRPr lang="en-US"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500"/>
              <a:buFont typeface="Arial"/>
              <a:buChar char="•"/>
            </a:pPr>
            <a:r>
              <a:rPr lang="en-US" dirty="0">
                <a:solidFill>
                  <a:schemeClr val="dk1"/>
                </a:solidFill>
                <a:latin typeface="Calibri"/>
                <a:ea typeface="Calibri"/>
                <a:cs typeface="Calibri"/>
                <a:sym typeface="Calibri"/>
              </a:rPr>
              <a:t>We have seen an increase in bullying around sexual orientation. What advice would you give a friend who has been bullied at school?</a:t>
            </a:r>
            <a:endParaRPr lang="en-US" dirty="0"/>
          </a:p>
          <a:p>
            <a:pPr marL="114300" indent="0">
              <a:buNone/>
            </a:pPr>
            <a:endParaRPr lang="en-ZA" sz="1800" dirty="0"/>
          </a:p>
        </p:txBody>
      </p:sp>
      <p:sp>
        <p:nvSpPr>
          <p:cNvPr id="7" name="Google Shape;168;p11">
            <a:extLst>
              <a:ext uri="{FF2B5EF4-FFF2-40B4-BE49-F238E27FC236}">
                <a16:creationId xmlns:a16="http://schemas.microsoft.com/office/drawing/2014/main" id="{99C074FE-F1B1-470A-B477-CCD313003452}"/>
              </a:ext>
            </a:extLst>
          </p:cNvPr>
          <p:cNvSpPr txBox="1">
            <a:spLocks noGrp="1"/>
          </p:cNvSpPr>
          <p:nvPr>
            <p:ph type="title"/>
          </p:nvPr>
        </p:nvSpPr>
        <p:spPr>
          <a:xfrm>
            <a:off x="7649561" y="321176"/>
            <a:ext cx="4017311" cy="1631610"/>
          </a:xfrm>
          <a:prstGeom prst="rect">
            <a:avLst/>
          </a:prstGeom>
          <a:solidFill>
            <a:srgbClr val="D8D8D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ZA" dirty="0"/>
              <a:t>         </a:t>
            </a:r>
            <a:r>
              <a:rPr lang="en-ZA" sz="6600" dirty="0"/>
              <a:t>REFLECTION</a:t>
            </a:r>
            <a:endParaRPr lang="en-ZA" dirty="0"/>
          </a:p>
        </p:txBody>
      </p:sp>
      <p:pic>
        <p:nvPicPr>
          <p:cNvPr id="11" name="Google Shape;169;p11" descr="Anemone and clownfish with solid fill">
            <a:extLst>
              <a:ext uri="{FF2B5EF4-FFF2-40B4-BE49-F238E27FC236}">
                <a16:creationId xmlns:a16="http://schemas.microsoft.com/office/drawing/2014/main" id="{29D705AF-65BA-4A52-AF70-6036C2EEF5B7}"/>
              </a:ext>
            </a:extLst>
          </p:cNvPr>
          <p:cNvPicPr preferRelativeResize="0">
            <a:picLocks/>
          </p:cNvPicPr>
          <p:nvPr/>
        </p:nvPicPr>
        <p:blipFill rotWithShape="1">
          <a:blip r:embed="rId4">
            <a:alphaModFix/>
          </a:blip>
          <a:srcRect/>
          <a:stretch/>
        </p:blipFill>
        <p:spPr>
          <a:xfrm>
            <a:off x="7649560" y="182881"/>
            <a:ext cx="914400" cy="914400"/>
          </a:xfrm>
          <a:prstGeom prst="rect">
            <a:avLst/>
          </a:prstGeom>
          <a:noFill/>
          <a:ln>
            <a:noFill/>
          </a:ln>
        </p:spPr>
      </p:pic>
      <p:pic>
        <p:nvPicPr>
          <p:cNvPr id="2" name="Picture 1">
            <a:extLst>
              <a:ext uri="{FF2B5EF4-FFF2-40B4-BE49-F238E27FC236}">
                <a16:creationId xmlns:a16="http://schemas.microsoft.com/office/drawing/2014/main" id="{88C2AB14-89EE-BB15-A0AA-B8EF33235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63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ZA"/>
              <a:t>Indicate which of the following is relevant when reading your articles as a group:</a:t>
            </a: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ZA" dirty="0"/>
              <a:t>No of Women abused</a:t>
            </a:r>
            <a:endParaRPr dirty="0"/>
          </a:p>
          <a:p>
            <a:pPr marL="228600" lvl="0" indent="-228600" algn="l" rtl="0">
              <a:lnSpc>
                <a:spcPct val="90000"/>
              </a:lnSpc>
              <a:spcBef>
                <a:spcPts val="1000"/>
              </a:spcBef>
              <a:spcAft>
                <a:spcPts val="0"/>
              </a:spcAft>
              <a:buClr>
                <a:schemeClr val="dk1"/>
              </a:buClr>
              <a:buSzPts val="2800"/>
              <a:buChar char="•"/>
            </a:pPr>
            <a:r>
              <a:rPr lang="en-ZA" dirty="0"/>
              <a:t>No of children abused</a:t>
            </a:r>
          </a:p>
          <a:p>
            <a:pPr marL="228600" indent="-228600">
              <a:buSzPts val="2800"/>
            </a:pPr>
            <a:r>
              <a:rPr lang="en-ZA" dirty="0"/>
              <a:t>Type of abuse – </a:t>
            </a:r>
            <a:r>
              <a:rPr lang="en-ZA" sz="2400" dirty="0">
                <a:solidFill>
                  <a:srgbClr val="000000"/>
                </a:solidFill>
              </a:rPr>
              <a:t>domestic, sexual, rape, physical, emotional / mental, femicide, sexual harassment</a:t>
            </a:r>
            <a:endParaRPr lang="en-ZA" sz="2400" dirty="0"/>
          </a:p>
          <a:p>
            <a:pPr marL="228600" lvl="0" indent="-228600" algn="l" rtl="0">
              <a:lnSpc>
                <a:spcPct val="90000"/>
              </a:lnSpc>
              <a:spcBef>
                <a:spcPts val="1000"/>
              </a:spcBef>
              <a:spcAft>
                <a:spcPts val="0"/>
              </a:spcAft>
              <a:buClr>
                <a:schemeClr val="dk1"/>
              </a:buClr>
              <a:buSzPts val="2800"/>
              <a:buChar char="•"/>
            </a:pPr>
            <a:r>
              <a:rPr lang="en-ZA" dirty="0"/>
              <a:t>Case reported</a:t>
            </a:r>
            <a:endParaRPr dirty="0"/>
          </a:p>
          <a:p>
            <a:pPr marL="228600" lvl="0" indent="-228600" algn="l" rtl="0">
              <a:lnSpc>
                <a:spcPct val="90000"/>
              </a:lnSpc>
              <a:spcBef>
                <a:spcPts val="1000"/>
              </a:spcBef>
              <a:spcAft>
                <a:spcPts val="0"/>
              </a:spcAft>
              <a:buClr>
                <a:schemeClr val="dk1"/>
              </a:buClr>
              <a:buSzPts val="2800"/>
              <a:buChar char="•"/>
            </a:pPr>
            <a:r>
              <a:rPr lang="en-ZA" dirty="0"/>
              <a:t>Perpetrator caught</a:t>
            </a:r>
            <a:endParaRPr dirty="0"/>
          </a:p>
          <a:p>
            <a:pPr marL="228600" lvl="0" indent="-228600" algn="l" rtl="0">
              <a:lnSpc>
                <a:spcPct val="90000"/>
              </a:lnSpc>
              <a:spcBef>
                <a:spcPts val="1000"/>
              </a:spcBef>
              <a:spcAft>
                <a:spcPts val="0"/>
              </a:spcAft>
              <a:buClr>
                <a:schemeClr val="dk1"/>
              </a:buClr>
              <a:buSzPts val="2800"/>
              <a:buChar char="•"/>
            </a:pPr>
            <a:r>
              <a:rPr lang="en-ZA" dirty="0"/>
              <a:t>Perpetrator convicted in court</a:t>
            </a:r>
            <a:endParaRPr dirty="0"/>
          </a:p>
          <a:p>
            <a:pPr marL="228600" lvl="0" indent="-228600" algn="l" rtl="0">
              <a:lnSpc>
                <a:spcPct val="90000"/>
              </a:lnSpc>
              <a:spcBef>
                <a:spcPts val="1000"/>
              </a:spcBef>
              <a:spcAft>
                <a:spcPts val="0"/>
              </a:spcAft>
              <a:buClr>
                <a:schemeClr val="dk1"/>
              </a:buClr>
              <a:buSzPts val="2800"/>
              <a:buChar char="•"/>
            </a:pPr>
            <a:r>
              <a:rPr lang="en-ZA" dirty="0"/>
              <a:t>Perpetrator in jail</a:t>
            </a:r>
            <a:endParaRPr dirty="0"/>
          </a:p>
        </p:txBody>
      </p:sp>
      <p:pic>
        <p:nvPicPr>
          <p:cNvPr id="2" name="Picture 1">
            <a:extLst>
              <a:ext uri="{FF2B5EF4-FFF2-40B4-BE49-F238E27FC236}">
                <a16:creationId xmlns:a16="http://schemas.microsoft.com/office/drawing/2014/main" id="{05225ACC-45BC-76D3-67D3-3E785CDBE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txBox="1">
            <a:spLocks noGrp="1"/>
          </p:cNvSpPr>
          <p:nvPr>
            <p:ph type="title"/>
          </p:nvPr>
        </p:nvSpPr>
        <p:spPr>
          <a:xfrm>
            <a:off x="1508407" y="4758370"/>
            <a:ext cx="9144000" cy="1152663"/>
          </a:xfrm>
          <a:prstGeom prst="rect">
            <a:avLst/>
          </a:prstGeom>
          <a:noFill/>
          <a:ln>
            <a:noFill/>
          </a:ln>
        </p:spPr>
        <p:txBody>
          <a:bodyPr spcFirstLastPara="1" wrap="square" lIns="91425" tIns="45700" rIns="91425" bIns="45700" anchor="b" anchorCtr="0">
            <a:normAutofit fontScale="90000"/>
          </a:bodyPr>
          <a:lstStyle/>
          <a:p>
            <a:pPr lvl="0" algn="ctr">
              <a:buSzPct val="100000"/>
            </a:pPr>
            <a:r>
              <a:rPr lang="en-ZA" sz="3500" b="1" dirty="0"/>
              <a:t>Gender roles </a:t>
            </a:r>
            <a:r>
              <a:rPr lang="en-ZA" sz="3500" dirty="0"/>
              <a:t>are the different roles, behaviour and activities that society thinks are appropriate for women and men </a:t>
            </a:r>
            <a:r>
              <a:rPr lang="en-ZA" sz="3600" dirty="0"/>
              <a:t>determined by prevailing cultural norms.</a:t>
            </a:r>
            <a:br>
              <a:rPr lang="en-ZA" sz="1800" dirty="0"/>
            </a:br>
            <a:br>
              <a:rPr lang="en-ZA" sz="1800" dirty="0"/>
            </a:br>
            <a:endParaRPr sz="1800" dirty="0"/>
          </a:p>
        </p:txBody>
      </p:sp>
      <p:pic>
        <p:nvPicPr>
          <p:cNvPr id="103" name="Google Shape;103;p3" descr="A person wearing headphones&#10;&#10;Description automatically generated with low confidence"/>
          <p:cNvPicPr preferRelativeResize="0"/>
          <p:nvPr/>
        </p:nvPicPr>
        <p:blipFill rotWithShape="1">
          <a:blip r:embed="rId3">
            <a:alphaModFix/>
          </a:blip>
          <a:srcRect t="22667" b="22667"/>
          <a:stretch/>
        </p:blipFill>
        <p:spPr>
          <a:xfrm>
            <a:off x="838201" y="10"/>
            <a:ext cx="10484412" cy="3811394"/>
          </a:xfrm>
          <a:custGeom>
            <a:avLst/>
            <a:gdLst/>
            <a:ahLst/>
            <a:cxnLst/>
            <a:rect l="l" t="t" r="r" b="b"/>
            <a:pathLst>
              <a:path w="10484412" h="3811404" extrusionOk="0">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ln>
            <a:noFill/>
          </a:ln>
        </p:spPr>
      </p:pic>
      <p:pic>
        <p:nvPicPr>
          <p:cNvPr id="2" name="Picture 1">
            <a:extLst>
              <a:ext uri="{FF2B5EF4-FFF2-40B4-BE49-F238E27FC236}">
                <a16:creationId xmlns:a16="http://schemas.microsoft.com/office/drawing/2014/main" id="{F4FEE9A7-A906-DDD2-9040-4FDDE5F1F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00"/>
                                        <p:tgtEl>
                                          <p:spTgt spid="103"/>
                                        </p:tgtEl>
                                      </p:cBhvr>
                                    </p:animEffect>
                                  </p:childTnLst>
                                </p:cTn>
                              </p:par>
                              <p:par>
                                <p:cTn id="8" presetID="10" presetClass="entr" presetSubtype="0" fill="hold" nodeType="withEffect">
                                  <p:stCondLst>
                                    <p:cond delay="100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7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ZA"/>
              <a:t>In your groups, briefly identify the roles of men and women represented by the imagery below.</a:t>
            </a:r>
            <a:endParaRPr/>
          </a:p>
        </p:txBody>
      </p:sp>
      <p:pic>
        <p:nvPicPr>
          <p:cNvPr id="110" name="Google Shape;110;p4" descr="A picture containing kitchen, wearing, table, person&#10;&#10;Description automatically generated"/>
          <p:cNvPicPr preferRelativeResize="0"/>
          <p:nvPr/>
        </p:nvPicPr>
        <p:blipFill rotWithShape="1">
          <a:blip r:embed="rId3">
            <a:alphaModFix/>
          </a:blip>
          <a:srcRect/>
          <a:stretch/>
        </p:blipFill>
        <p:spPr>
          <a:xfrm>
            <a:off x="453349" y="1690688"/>
            <a:ext cx="5229690" cy="3585758"/>
          </a:xfrm>
          <a:prstGeom prst="rect">
            <a:avLst/>
          </a:prstGeom>
          <a:noFill/>
          <a:ln>
            <a:noFill/>
          </a:ln>
        </p:spPr>
      </p:pic>
      <p:pic>
        <p:nvPicPr>
          <p:cNvPr id="111" name="Google Shape;111;p4" descr="A close up of a logo&#10;&#10;Description automatically generated"/>
          <p:cNvPicPr preferRelativeResize="0"/>
          <p:nvPr/>
        </p:nvPicPr>
        <p:blipFill rotWithShape="1">
          <a:blip r:embed="rId4">
            <a:alphaModFix/>
          </a:blip>
          <a:srcRect l="4451" r="6180"/>
          <a:stretch/>
        </p:blipFill>
        <p:spPr>
          <a:xfrm>
            <a:off x="5912248" y="1690688"/>
            <a:ext cx="5826403" cy="3585758"/>
          </a:xfrm>
          <a:prstGeom prst="rect">
            <a:avLst/>
          </a:prstGeom>
          <a:noFill/>
          <a:ln>
            <a:noFill/>
          </a:ln>
        </p:spPr>
      </p:pic>
      <p:sp>
        <p:nvSpPr>
          <p:cNvPr id="112" name="Google Shape;112;p4"/>
          <p:cNvSpPr/>
          <p:nvPr/>
        </p:nvSpPr>
        <p:spPr>
          <a:xfrm>
            <a:off x="2765867" y="5276446"/>
            <a:ext cx="60465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i="0" u="none" strike="noStrike" cap="none" dirty="0">
                <a:solidFill>
                  <a:schemeClr val="tx1"/>
                </a:solidFill>
                <a:latin typeface="Calibri"/>
                <a:ea typeface="Calibri"/>
                <a:cs typeface="Calibri"/>
                <a:sym typeface="Calibri"/>
              </a:rPr>
              <a:t>A</a:t>
            </a:r>
            <a:endParaRPr dirty="0"/>
          </a:p>
        </p:txBody>
      </p:sp>
      <p:sp>
        <p:nvSpPr>
          <p:cNvPr id="113" name="Google Shape;113;p4"/>
          <p:cNvSpPr/>
          <p:nvPr/>
        </p:nvSpPr>
        <p:spPr>
          <a:xfrm>
            <a:off x="8535185" y="5277573"/>
            <a:ext cx="57259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dirty="0">
                <a:solidFill>
                  <a:schemeClr val="tx1"/>
                </a:solidFill>
                <a:latin typeface="Calibri"/>
                <a:ea typeface="Calibri"/>
                <a:cs typeface="Calibri"/>
                <a:sym typeface="Calibri"/>
              </a:rPr>
              <a:t>B</a:t>
            </a:r>
            <a:endParaRPr sz="5400" b="1" i="0" u="none" strike="noStrike" cap="none" dirty="0">
              <a:solidFill>
                <a:schemeClr val="tx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1FB2399-CF3D-7697-905D-C5335A721D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descr="A couple of people that are talking to each other&#10;&#10;Description automatically generated"/>
          <p:cNvPicPr preferRelativeResize="0"/>
          <p:nvPr/>
        </p:nvPicPr>
        <p:blipFill rotWithShape="1">
          <a:blip r:embed="rId3">
            <a:alphaModFix/>
          </a:blip>
          <a:srcRect/>
          <a:stretch/>
        </p:blipFill>
        <p:spPr>
          <a:xfrm>
            <a:off x="0" y="-1263391"/>
            <a:ext cx="12191999" cy="8121391"/>
          </a:xfrm>
          <a:prstGeom prst="rect">
            <a:avLst/>
          </a:prstGeom>
          <a:noFill/>
          <a:ln>
            <a:noFill/>
          </a:ln>
        </p:spPr>
      </p:pic>
      <p:sp>
        <p:nvSpPr>
          <p:cNvPr id="120" name="Google Shape;120;p5"/>
          <p:cNvSpPr txBox="1">
            <a:spLocks noGrp="1"/>
          </p:cNvSpPr>
          <p:nvPr>
            <p:ph type="title"/>
          </p:nvPr>
        </p:nvSpPr>
        <p:spPr>
          <a:xfrm>
            <a:off x="505838" y="5077837"/>
            <a:ext cx="11284085" cy="1496137"/>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alpha val="87843"/>
              </a:srgbClr>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ZA" sz="3000" b="1" dirty="0"/>
              <a:t>Power inequality </a:t>
            </a:r>
            <a:r>
              <a:rPr lang="en-ZA" sz="3000" dirty="0"/>
              <a:t>means that some people have more rights and opportunities than others.  This could lead to </a:t>
            </a:r>
            <a:r>
              <a:rPr lang="en-ZA" sz="3000" b="1" dirty="0"/>
              <a:t>power struggles </a:t>
            </a:r>
            <a:r>
              <a:rPr lang="en-ZA" sz="3000" dirty="0"/>
              <a:t>where one gender is treated unfairly or unjustly. In relationships </a:t>
            </a:r>
            <a:r>
              <a:rPr lang="en-ZA" sz="3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we</a:t>
            </a:r>
            <a:r>
              <a:rPr lang="en-ZA" sz="3000" dirty="0"/>
              <a:t> refer to </a:t>
            </a:r>
            <a:r>
              <a:rPr lang="en-ZA" sz="3000" b="1" dirty="0"/>
              <a:t>unequal power relations</a:t>
            </a:r>
            <a:endParaRPr b="1" dirty="0"/>
          </a:p>
        </p:txBody>
      </p:sp>
      <p:pic>
        <p:nvPicPr>
          <p:cNvPr id="2" name="Picture 1">
            <a:extLst>
              <a:ext uri="{FF2B5EF4-FFF2-40B4-BE49-F238E27FC236}">
                <a16:creationId xmlns:a16="http://schemas.microsoft.com/office/drawing/2014/main" id="{0879E7D4-197B-71F6-1CB9-36FC8FA41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838200" y="410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ZA" sz="4400" b="1" dirty="0"/>
              <a:t>ABUSE OF POWER</a:t>
            </a:r>
            <a:endParaRPr dirty="0"/>
          </a:p>
        </p:txBody>
      </p:sp>
      <p:sp>
        <p:nvSpPr>
          <p:cNvPr id="127" name="Google Shape;127;p6"/>
          <p:cNvSpPr txBox="1">
            <a:spLocks noGrp="1"/>
          </p:cNvSpPr>
          <p:nvPr>
            <p:ph type="body" idx="1"/>
          </p:nvPr>
        </p:nvSpPr>
        <p:spPr>
          <a:xfrm>
            <a:off x="838200" y="1118623"/>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ZA" sz="2800" b="1" dirty="0"/>
              <a:t>Individual - Physical Abuse</a:t>
            </a:r>
            <a:r>
              <a:rPr lang="en-ZA" sz="2800" dirty="0"/>
              <a:t>: this includes physical harm like choking, pushing, beating, drowning, strangling etc. This could also include intentionally starving a person.</a:t>
            </a:r>
            <a:endParaRPr dirty="0"/>
          </a:p>
          <a:p>
            <a:pPr marL="228600" lvl="0" indent="-228600" algn="l" rtl="0">
              <a:lnSpc>
                <a:spcPct val="90000"/>
              </a:lnSpc>
              <a:spcBef>
                <a:spcPts val="1000"/>
              </a:spcBef>
              <a:spcAft>
                <a:spcPts val="0"/>
              </a:spcAft>
              <a:buClr>
                <a:schemeClr val="dk1"/>
              </a:buClr>
              <a:buSzPct val="100000"/>
              <a:buChar char="•"/>
            </a:pPr>
            <a:r>
              <a:rPr lang="en-ZA" sz="2800" b="1" dirty="0"/>
              <a:t>Family- Incest</a:t>
            </a:r>
            <a:r>
              <a:rPr lang="en-ZA" sz="2800" dirty="0"/>
              <a:t>: This is sexual intercourse between people who are closely related and would not be allowed to marry by law.</a:t>
            </a:r>
            <a:endParaRPr dirty="0"/>
          </a:p>
          <a:p>
            <a:pPr marL="228600" lvl="0" indent="-228600" algn="l" rtl="0">
              <a:lnSpc>
                <a:spcPct val="90000"/>
              </a:lnSpc>
              <a:spcBef>
                <a:spcPts val="1000"/>
              </a:spcBef>
              <a:spcAft>
                <a:spcPts val="0"/>
              </a:spcAft>
              <a:buClr>
                <a:schemeClr val="dk1"/>
              </a:buClr>
              <a:buSzPct val="100000"/>
              <a:buChar char="•"/>
            </a:pPr>
            <a:r>
              <a:rPr lang="en-ZA" sz="2800" b="1" dirty="0"/>
              <a:t>Cultural- Mourning Period</a:t>
            </a:r>
            <a:r>
              <a:rPr lang="en-ZA" sz="2800" dirty="0"/>
              <a:t>:  Many cultures have different rituals surrounding mourning. In some cultures, there are different roles for men and women. E.g. woman wearing only black clothing during the entire mourning period whereas a man doesn’t have to wear any particular mourning clothes. </a:t>
            </a:r>
            <a:r>
              <a:rPr lang="en-GB" sz="2800" i="1" dirty="0"/>
              <a:t>Bigotry</a:t>
            </a:r>
            <a:r>
              <a:rPr lang="en-GB" sz="2800" dirty="0"/>
              <a:t> is when someone is disliked because of their culture.</a:t>
            </a:r>
            <a:endParaRPr dirty="0"/>
          </a:p>
          <a:p>
            <a:pPr marL="228600" lvl="0" indent="-228600" algn="l" rtl="0">
              <a:lnSpc>
                <a:spcPct val="90000"/>
              </a:lnSpc>
              <a:spcBef>
                <a:spcPts val="1000"/>
              </a:spcBef>
              <a:spcAft>
                <a:spcPts val="0"/>
              </a:spcAft>
              <a:buClr>
                <a:schemeClr val="dk1"/>
              </a:buClr>
              <a:buSzPct val="100000"/>
              <a:buChar char="•"/>
            </a:pPr>
            <a:r>
              <a:rPr lang="en-ZA" sz="2800" b="1" dirty="0"/>
              <a:t>Social- Domestic Violence:</a:t>
            </a:r>
            <a:r>
              <a:rPr lang="en-ZA" sz="2800" dirty="0"/>
              <a:t> This happens when one person in a close relationship or marriage tries to dominate the other person. The abuser uses fear and guilt to manipulate and control.  </a:t>
            </a:r>
            <a:endParaRPr dirty="0"/>
          </a:p>
          <a:p>
            <a:pPr marL="228600" lvl="0" indent="-77470" algn="l" rtl="0">
              <a:lnSpc>
                <a:spcPct val="90000"/>
              </a:lnSpc>
              <a:spcBef>
                <a:spcPts val="1000"/>
              </a:spcBef>
              <a:spcAft>
                <a:spcPts val="0"/>
              </a:spcAft>
              <a:buClr>
                <a:schemeClr val="dk1"/>
              </a:buClr>
              <a:buSzPct val="100000"/>
              <a:buNone/>
            </a:pPr>
            <a:endParaRPr dirty="0"/>
          </a:p>
        </p:txBody>
      </p:sp>
      <p:pic>
        <p:nvPicPr>
          <p:cNvPr id="2" name="Picture 1">
            <a:extLst>
              <a:ext uri="{FF2B5EF4-FFF2-40B4-BE49-F238E27FC236}">
                <a16:creationId xmlns:a16="http://schemas.microsoft.com/office/drawing/2014/main" id="{A8C55137-744A-3956-2A3F-54AA4FA74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DA9DB"/>
        </a:solidFill>
        <a:effectLst/>
      </p:bgPr>
    </p:bg>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Arial"/>
              <a:buNone/>
            </a:pPr>
            <a:r>
              <a:rPr lang="en-ZA" b="1">
                <a:solidFill>
                  <a:srgbClr val="000000"/>
                </a:solidFill>
                <a:latin typeface="Arial"/>
                <a:ea typeface="Arial"/>
                <a:cs typeface="Arial"/>
                <a:sym typeface="Arial"/>
              </a:rPr>
              <a:t>High school teacher recreates sexist ads to teach students a lesson</a:t>
            </a:r>
            <a:br>
              <a:rPr lang="en-ZA" b="1">
                <a:solidFill>
                  <a:srgbClr val="000000"/>
                </a:solidFill>
                <a:latin typeface="Arial"/>
                <a:ea typeface="Arial"/>
                <a:cs typeface="Arial"/>
                <a:sym typeface="Arial"/>
              </a:rPr>
            </a:br>
            <a:endParaRPr/>
          </a:p>
        </p:txBody>
      </p:sp>
      <p:sp>
        <p:nvSpPr>
          <p:cNvPr id="134" name="Google Shape;134;p7"/>
          <p:cNvSpPr txBox="1"/>
          <p:nvPr/>
        </p:nvSpPr>
        <p:spPr>
          <a:xfrm>
            <a:off x="685802" y="1690688"/>
            <a:ext cx="10515600" cy="238045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4D5156"/>
              </a:buClr>
              <a:buSzPts val="2800"/>
              <a:buFont typeface="Arial"/>
              <a:buNone/>
            </a:pPr>
            <a:r>
              <a:rPr lang="en-ZA" sz="2800" b="1" i="0" u="none" strike="noStrike" cap="none">
                <a:solidFill>
                  <a:srgbClr val="4D5156"/>
                </a:solidFill>
                <a:latin typeface="arial"/>
                <a:ea typeface="arial"/>
                <a:cs typeface="arial"/>
                <a:sym typeface="arial"/>
              </a:rPr>
              <a:t>Sexism</a:t>
            </a:r>
            <a:r>
              <a:rPr lang="en-ZA" sz="2800" b="0" i="0" u="none" strike="noStrike" cap="none">
                <a:solidFill>
                  <a:srgbClr val="4D5156"/>
                </a:solidFill>
                <a:latin typeface="arial"/>
                <a:ea typeface="arial"/>
                <a:cs typeface="arial"/>
                <a:sym typeface="arial"/>
              </a:rPr>
              <a:t> is prejudice or discrimination based on one's sex or gender. Sexism can affect anyone, but it primarily affects women and girls. It has been linked to stereotypes and gender roles, and may include the belief that one sex or gender is intrinsically superior to another.</a:t>
            </a:r>
            <a:endParaRPr sz="2800" b="0" i="0" u="none" strike="noStrike" cap="none">
              <a:solidFill>
                <a:schemeClr val="dk1"/>
              </a:solidFill>
              <a:latin typeface="Calibri"/>
              <a:ea typeface="Calibri"/>
              <a:cs typeface="Calibri"/>
              <a:sym typeface="Calibri"/>
            </a:endParaRPr>
          </a:p>
        </p:txBody>
      </p:sp>
      <p:pic>
        <p:nvPicPr>
          <p:cNvPr id="135" name="Google Shape;135;p7" descr="Sexism: See it. Name it. Stop it."/>
          <p:cNvPicPr preferRelativeResize="0"/>
          <p:nvPr/>
        </p:nvPicPr>
        <p:blipFill rotWithShape="1">
          <a:blip r:embed="rId3">
            <a:alphaModFix/>
          </a:blip>
          <a:srcRect/>
          <a:stretch/>
        </p:blipFill>
        <p:spPr>
          <a:xfrm>
            <a:off x="3425125" y="3704095"/>
            <a:ext cx="5935851" cy="2960176"/>
          </a:xfrm>
          <a:prstGeom prst="rect">
            <a:avLst/>
          </a:prstGeom>
          <a:noFill/>
          <a:ln>
            <a:noFill/>
          </a:ln>
        </p:spPr>
      </p:pic>
      <p:pic>
        <p:nvPicPr>
          <p:cNvPr id="2" name="Picture 1">
            <a:extLst>
              <a:ext uri="{FF2B5EF4-FFF2-40B4-BE49-F238E27FC236}">
                <a16:creationId xmlns:a16="http://schemas.microsoft.com/office/drawing/2014/main" id="{2DB32129-04FC-8463-902D-1105E0214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2" name="Google Shape;14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3" name="Google Shape;143;p8"/>
          <p:cNvPicPr preferRelativeResize="0"/>
          <p:nvPr/>
        </p:nvPicPr>
        <p:blipFill rotWithShape="1">
          <a:blip r:embed="rId4">
            <a:alphaModFix/>
          </a:blip>
          <a:srcRect l="12334" t="26609" r="3436" b="7831"/>
          <a:stretch/>
        </p:blipFill>
        <p:spPr>
          <a:xfrm>
            <a:off x="-124691" y="0"/>
            <a:ext cx="12316691" cy="6857999"/>
          </a:xfrm>
          <a:prstGeom prst="rect">
            <a:avLst/>
          </a:prstGeom>
          <a:noFill/>
          <a:ln>
            <a:noFill/>
          </a:ln>
        </p:spPr>
      </p:pic>
      <p:pic>
        <p:nvPicPr>
          <p:cNvPr id="2" name="Picture 1">
            <a:extLst>
              <a:ext uri="{FF2B5EF4-FFF2-40B4-BE49-F238E27FC236}">
                <a16:creationId xmlns:a16="http://schemas.microsoft.com/office/drawing/2014/main" id="{A38A14A5-3630-2BA4-EDA0-FA9801D44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50" name="Google Shape;150;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 name="Picture 5">
            <a:extLst>
              <a:ext uri="{FF2B5EF4-FFF2-40B4-BE49-F238E27FC236}">
                <a16:creationId xmlns:a16="http://schemas.microsoft.com/office/drawing/2014/main" id="{EED132C4-6692-4CEB-8634-0345F9B71276}"/>
              </a:ext>
            </a:extLst>
          </p:cNvPr>
          <p:cNvPicPr>
            <a:picLocks noChangeAspect="1"/>
          </p:cNvPicPr>
          <p:nvPr/>
        </p:nvPicPr>
        <p:blipFill>
          <a:blip r:embed="rId4"/>
          <a:stretch>
            <a:fillRect/>
          </a:stretch>
        </p:blipFill>
        <p:spPr>
          <a:xfrm>
            <a:off x="-110836" y="0"/>
            <a:ext cx="12302836" cy="6858000"/>
          </a:xfrm>
          <a:prstGeom prst="rect">
            <a:avLst/>
          </a:prstGeom>
        </p:spPr>
      </p:pic>
      <p:pic>
        <p:nvPicPr>
          <p:cNvPr id="2" name="Picture 1">
            <a:extLst>
              <a:ext uri="{FF2B5EF4-FFF2-40B4-BE49-F238E27FC236}">
                <a16:creationId xmlns:a16="http://schemas.microsoft.com/office/drawing/2014/main" id="{93F9CF3B-2937-CE9E-88DC-CC28126FF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1490</Words>
  <Application>Microsoft Office PowerPoint</Application>
  <PresentationFormat>Widescreen</PresentationFormat>
  <Paragraphs>119</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Calibri</vt:lpstr>
      <vt:lpstr>Source Sans Pro</vt:lpstr>
      <vt:lpstr>Arial</vt:lpstr>
      <vt:lpstr>Arial Narrow</vt:lpstr>
      <vt:lpstr>Noto Sans Symbols</vt:lpstr>
      <vt:lpstr>Wingdings</vt:lpstr>
      <vt:lpstr>Symbol</vt:lpstr>
      <vt:lpstr>Arial</vt:lpstr>
      <vt:lpstr>Times New Roman</vt:lpstr>
      <vt:lpstr>Office Theme</vt:lpstr>
      <vt:lpstr>PowerPoint Presentation</vt:lpstr>
      <vt:lpstr>Indicate which of the following is relevant when reading your articles as a group:</vt:lpstr>
      <vt:lpstr>Gender roles are the different roles, behaviour and activities that society thinks are appropriate for women and men determined by prevailing cultural norms.  </vt:lpstr>
      <vt:lpstr>In your groups, briefly identify the roles of men and women represented by the imagery below.</vt:lpstr>
      <vt:lpstr>Power inequality means that some people have more rights and opportunities than others.  This could lead to power struggles where one gender is treated unfairly or unjustly. In relationships we refer to unequal power relations</vt:lpstr>
      <vt:lpstr>ABUSE OF POWER</vt:lpstr>
      <vt:lpstr>High school teacher recreates sexist ads to teach students a lesson </vt:lpstr>
      <vt:lpstr>PowerPoint Presentation</vt:lpstr>
      <vt:lpstr>PowerPoint Presentation</vt:lpstr>
      <vt:lpstr>PowerPoint Presentation</vt:lpstr>
      <vt:lpstr>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24</cp:revision>
  <dcterms:created xsi:type="dcterms:W3CDTF">2021-03-27T09:55:29Z</dcterms:created>
  <dcterms:modified xsi:type="dcterms:W3CDTF">2023-02-27T07:45:26Z</dcterms:modified>
</cp:coreProperties>
</file>