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6" r:id="rId2"/>
    <p:sldId id="257" r:id="rId3"/>
    <p:sldId id="258" r:id="rId4"/>
    <p:sldId id="259" r:id="rId5"/>
    <p:sldId id="260" r:id="rId6"/>
    <p:sldId id="262" r:id="rId7"/>
    <p:sldId id="263" r:id="rId8"/>
    <p:sldId id="265"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095" autoAdjust="0"/>
  </p:normalViewPr>
  <p:slideViewPr>
    <p:cSldViewPr snapToGrid="0">
      <p:cViewPr varScale="1">
        <p:scale>
          <a:sx n="68" d="100"/>
          <a:sy n="68" d="100"/>
        </p:scale>
        <p:origin x="53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2BF70-238C-4B2F-83B7-D3D2C0839D74}" type="datetimeFigureOut">
              <a:rPr lang="en-ZA" smtClean="0"/>
              <a:t>2023/04/19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9C7B62-121C-4D82-9716-006CEE6A5E5B}" type="slidenum">
              <a:rPr lang="en-ZA" smtClean="0"/>
              <a:t>‹#›</a:t>
            </a:fld>
            <a:endParaRPr lang="en-ZA"/>
          </a:p>
        </p:txBody>
      </p:sp>
    </p:spTree>
    <p:extLst>
      <p:ext uri="{BB962C8B-B14F-4D97-AF65-F5344CB8AC3E}">
        <p14:creationId xmlns:p14="http://schemas.microsoft.com/office/powerpoint/2010/main" val="590184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1- intro 5min</a:t>
            </a:r>
          </a:p>
          <a:p>
            <a:endParaRPr lang="en-ZA" dirty="0"/>
          </a:p>
          <a:p>
            <a:r>
              <a:rPr lang="en-ZA" dirty="0"/>
              <a:t>(Hint: Arrange learners into </a:t>
            </a:r>
            <a:r>
              <a:rPr lang="en-ZA" b="1" dirty="0"/>
              <a:t>groups</a:t>
            </a:r>
            <a:r>
              <a:rPr lang="en-ZA" dirty="0"/>
              <a:t>. They will need to respond toward the end of the lesson in a group activity) </a:t>
            </a:r>
          </a:p>
          <a:p>
            <a:r>
              <a:rPr lang="en-ZA" dirty="0"/>
              <a:t/>
            </a:r>
            <a:br>
              <a:rPr lang="en-ZA" dirty="0"/>
            </a:br>
            <a:r>
              <a:rPr lang="en-ZA" dirty="0"/>
              <a:t>Welcome back Grade 8’s to our new section on health, social and environmental responsibility. </a:t>
            </a:r>
          </a:p>
          <a:p>
            <a:r>
              <a:rPr lang="en-ZA" dirty="0"/>
              <a:t>Lets see quickly, (allow opportunity for learners to put their hands up)</a:t>
            </a:r>
          </a:p>
          <a:p>
            <a:r>
              <a:rPr lang="en-ZA" dirty="0"/>
              <a:t>How many of you think its important to be healthy?</a:t>
            </a:r>
          </a:p>
          <a:p>
            <a:r>
              <a:rPr lang="en-ZA" dirty="0"/>
              <a:t>How many believe that exercise and proper eating is important to maintain being healthy?</a:t>
            </a:r>
          </a:p>
          <a:p>
            <a:r>
              <a:rPr lang="en-ZA" dirty="0"/>
              <a:t>Who believes that when you are sick with flu you should take anti-biotics to help you get healthy again?</a:t>
            </a:r>
          </a:p>
          <a:p>
            <a:endParaRPr lang="en-ZA" dirty="0"/>
          </a:p>
          <a:p>
            <a:r>
              <a:rPr lang="en-ZA" dirty="0"/>
              <a:t>If we take this last question, maybe some of you are not sure you agree. You might rather agree with your parents that its better to not take antibiotics when you have the flu because your body will build anti-bodies and make you stronger and immune from getting sick again. </a:t>
            </a:r>
          </a:p>
          <a:p>
            <a:endParaRPr lang="en-ZA" dirty="0"/>
          </a:p>
          <a:p>
            <a:r>
              <a:rPr lang="en-ZA" dirty="0"/>
              <a:t>What we believe about health is directly influenced by our families. We also live in a society where there are many other factors that influence us and impact the way we live. Can you think of some other factors in your life? </a:t>
            </a:r>
          </a:p>
          <a:p>
            <a:endParaRPr lang="en-ZA" dirty="0"/>
          </a:p>
          <a:p>
            <a:r>
              <a:rPr lang="en-ZA" dirty="0"/>
              <a:t>(Give opportunity for learners to answer, use some of theses examples to prompt an additional response.) </a:t>
            </a:r>
          </a:p>
          <a:p>
            <a:r>
              <a:rPr lang="en-ZA" dirty="0"/>
              <a:t>E.g. extended family, church, sports team, school friends, movie stars, </a:t>
            </a:r>
          </a:p>
          <a:p>
            <a:endParaRPr lang="en-ZA" dirty="0"/>
          </a:p>
        </p:txBody>
      </p:sp>
      <p:sp>
        <p:nvSpPr>
          <p:cNvPr id="4" name="Slide Number Placeholder 3"/>
          <p:cNvSpPr>
            <a:spLocks noGrp="1"/>
          </p:cNvSpPr>
          <p:nvPr>
            <p:ph type="sldNum" sz="quarter" idx="5"/>
          </p:nvPr>
        </p:nvSpPr>
        <p:spPr/>
        <p:txBody>
          <a:bodyPr/>
          <a:lstStyle/>
          <a:p>
            <a:fld id="{899C7B62-121C-4D82-9716-006CEE6A5E5B}" type="slidenum">
              <a:rPr lang="en-ZA" smtClean="0"/>
              <a:t>1</a:t>
            </a:fld>
            <a:endParaRPr lang="en-ZA"/>
          </a:p>
        </p:txBody>
      </p:sp>
    </p:spTree>
    <p:extLst>
      <p:ext uri="{BB962C8B-B14F-4D97-AF65-F5344CB8AC3E}">
        <p14:creationId xmlns:p14="http://schemas.microsoft.com/office/powerpoint/2010/main" val="155389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2 &amp; 3-  Teaching 10min</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These social factors have  a direct influence on what we believe about ourselves, what we believe is important and what we choose to do. These factors also play a major influence on addictions and substance abuse.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(Give learners a few minutes to write this definition onto their worksheet.)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FFC000"/>
                </a:solidFill>
              </a:rPr>
              <a:t>Substance Abuse</a:t>
            </a:r>
            <a:r>
              <a:rPr lang="en-ZA" dirty="0">
                <a:solidFill>
                  <a:schemeClr val="bg1"/>
                </a:solidFill>
              </a:rPr>
              <a:t>: </a:t>
            </a:r>
            <a:r>
              <a:rPr lang="en-GB" dirty="0">
                <a:solidFill>
                  <a:schemeClr val="bg1"/>
                </a:solidFill>
              </a:rPr>
              <a:t>The use of illegal drugs or the use of prescription or over-the-counter drugs or alcohol for purposes other than those for which they are meant to be used, or in excessive amounts. Substance abuse may lead to social, physical, emotional, and job-related problems.</a:t>
            </a:r>
            <a:r>
              <a:rPr lang="en-ZA" dirty="0">
                <a:solidFill>
                  <a:schemeClr val="bg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5"/>
          </p:nvPr>
        </p:nvSpPr>
        <p:spPr/>
        <p:txBody>
          <a:bodyPr/>
          <a:lstStyle/>
          <a:p>
            <a:fld id="{899C7B62-121C-4D82-9716-006CEE6A5E5B}" type="slidenum">
              <a:rPr lang="en-ZA" smtClean="0"/>
              <a:t>2</a:t>
            </a:fld>
            <a:endParaRPr lang="en-ZA"/>
          </a:p>
        </p:txBody>
      </p:sp>
    </p:spTree>
    <p:extLst>
      <p:ext uri="{BB962C8B-B14F-4D97-AF65-F5344CB8AC3E}">
        <p14:creationId xmlns:p14="http://schemas.microsoft.com/office/powerpoint/2010/main" val="2881602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3: </a:t>
            </a:r>
          </a:p>
          <a:p>
            <a:endParaRPr lang="en-ZA" dirty="0"/>
          </a:p>
          <a:p>
            <a:r>
              <a:rPr lang="en-ZA" dirty="0"/>
              <a:t>Let’s take a look at some examples of substance abuse:</a:t>
            </a:r>
          </a:p>
          <a:p>
            <a:r>
              <a:rPr lang="en-ZA" dirty="0"/>
              <a:t>Look at the image in the slide. Keep in mind the definition of substance abuse. Can you name the different kind of addictions? Write the correct term onto your worksheet under </a:t>
            </a:r>
            <a:r>
              <a:rPr lang="en-ZA" b="1" i="1" u="sng" dirty="0"/>
              <a:t>Lesson 1 - Worksheet</a:t>
            </a:r>
            <a:r>
              <a:rPr lang="en-ZA" b="1" i="1" u="none" dirty="0"/>
              <a:t> </a:t>
            </a:r>
            <a:r>
              <a:rPr lang="en-ZA" b="1" dirty="0"/>
              <a:t>Activity 1</a:t>
            </a:r>
            <a:r>
              <a:rPr lang="en-ZA" dirty="0"/>
              <a:t>. Which one is not indicated in these images?</a:t>
            </a:r>
          </a:p>
          <a:p>
            <a:endParaRPr lang="en-ZA" dirty="0"/>
          </a:p>
          <a:p>
            <a:r>
              <a:rPr lang="en-ZA" dirty="0"/>
              <a:t>Alcohol addiction</a:t>
            </a:r>
          </a:p>
          <a:p>
            <a:r>
              <a:rPr lang="en-ZA" dirty="0"/>
              <a:t>Prescription Medication</a:t>
            </a:r>
          </a:p>
          <a:p>
            <a:r>
              <a:rPr lang="en-ZA" dirty="0"/>
              <a:t>Tobacco</a:t>
            </a:r>
          </a:p>
          <a:p>
            <a:r>
              <a:rPr lang="en-ZA" dirty="0"/>
              <a:t>Illegal drugs</a:t>
            </a:r>
          </a:p>
          <a:p>
            <a:endParaRPr lang="en-ZA" dirty="0"/>
          </a:p>
          <a:p>
            <a:endParaRPr lang="en-ZA" dirty="0"/>
          </a:p>
        </p:txBody>
      </p:sp>
      <p:sp>
        <p:nvSpPr>
          <p:cNvPr id="4" name="Slide Number Placeholder 3"/>
          <p:cNvSpPr>
            <a:spLocks noGrp="1"/>
          </p:cNvSpPr>
          <p:nvPr>
            <p:ph type="sldNum" sz="quarter" idx="5"/>
          </p:nvPr>
        </p:nvSpPr>
        <p:spPr/>
        <p:txBody>
          <a:bodyPr/>
          <a:lstStyle/>
          <a:p>
            <a:fld id="{899C7B62-121C-4D82-9716-006CEE6A5E5B}" type="slidenum">
              <a:rPr lang="en-ZA" smtClean="0"/>
              <a:t>3</a:t>
            </a:fld>
            <a:endParaRPr lang="en-ZA"/>
          </a:p>
        </p:txBody>
      </p:sp>
    </p:spTree>
    <p:extLst>
      <p:ext uri="{BB962C8B-B14F-4D97-AF65-F5344CB8AC3E}">
        <p14:creationId xmlns:p14="http://schemas.microsoft.com/office/powerpoint/2010/main" val="393255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4 - 6: 10 min</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When a person uses these substances often they result in addictions. For a teenager to be addicted to drugs during their developmental years will greatly impact their bodies.</a:t>
            </a:r>
          </a:p>
          <a:p>
            <a:endParaRPr lang="en-ZA" dirty="0"/>
          </a:p>
          <a:p>
            <a:r>
              <a:rPr lang="en-ZA" dirty="0"/>
              <a:t>Look at the following images 1 -12 and indicate whether you believe these statements to be true or false. Write your answer on your worksheet under </a:t>
            </a:r>
            <a:r>
              <a:rPr lang="en-ZA" b="1" i="1" u="sng" dirty="0"/>
              <a:t>Lesson 1 - Worksheet</a:t>
            </a:r>
            <a:r>
              <a:rPr lang="en-ZA" b="1" i="1" u="none" dirty="0"/>
              <a:t> </a:t>
            </a:r>
            <a:r>
              <a:rPr lang="en-ZA" b="1" dirty="0"/>
              <a:t>Activity 2</a:t>
            </a:r>
            <a:r>
              <a:rPr lang="en-ZA" dirty="0"/>
              <a:t>.</a:t>
            </a:r>
          </a:p>
          <a:p>
            <a:endParaRPr lang="en-ZA" dirty="0"/>
          </a:p>
        </p:txBody>
      </p:sp>
      <p:sp>
        <p:nvSpPr>
          <p:cNvPr id="4" name="Slide Number Placeholder 3"/>
          <p:cNvSpPr>
            <a:spLocks noGrp="1"/>
          </p:cNvSpPr>
          <p:nvPr>
            <p:ph type="sldNum" sz="quarter" idx="5"/>
          </p:nvPr>
        </p:nvSpPr>
        <p:spPr/>
        <p:txBody>
          <a:bodyPr/>
          <a:lstStyle/>
          <a:p>
            <a:fld id="{899C7B62-121C-4D82-9716-006CEE6A5E5B}" type="slidenum">
              <a:rPr lang="en-ZA" smtClean="0"/>
              <a:t>4</a:t>
            </a:fld>
            <a:endParaRPr lang="en-ZA"/>
          </a:p>
        </p:txBody>
      </p:sp>
    </p:spTree>
    <p:extLst>
      <p:ext uri="{BB962C8B-B14F-4D97-AF65-F5344CB8AC3E}">
        <p14:creationId xmlns:p14="http://schemas.microsoft.com/office/powerpoint/2010/main" val="238376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5</a:t>
            </a:r>
          </a:p>
        </p:txBody>
      </p:sp>
      <p:sp>
        <p:nvSpPr>
          <p:cNvPr id="4" name="Slide Number Placeholder 3"/>
          <p:cNvSpPr>
            <a:spLocks noGrp="1"/>
          </p:cNvSpPr>
          <p:nvPr>
            <p:ph type="sldNum" sz="quarter" idx="5"/>
          </p:nvPr>
        </p:nvSpPr>
        <p:spPr/>
        <p:txBody>
          <a:bodyPr/>
          <a:lstStyle/>
          <a:p>
            <a:fld id="{899C7B62-121C-4D82-9716-006CEE6A5E5B}" type="slidenum">
              <a:rPr lang="en-ZA" smtClean="0"/>
              <a:t>5</a:t>
            </a:fld>
            <a:endParaRPr lang="en-ZA"/>
          </a:p>
        </p:txBody>
      </p:sp>
    </p:spTree>
    <p:extLst>
      <p:ext uri="{BB962C8B-B14F-4D97-AF65-F5344CB8AC3E}">
        <p14:creationId xmlns:p14="http://schemas.microsoft.com/office/powerpoint/2010/main" val="114771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6</a:t>
            </a:r>
          </a:p>
          <a:p>
            <a:endParaRPr lang="en-ZA" dirty="0"/>
          </a:p>
          <a:p>
            <a:r>
              <a:rPr lang="en-ZA" dirty="0"/>
              <a:t>Now let’s have a look at your answers. How many of you had any true answers? How many had any false answers? If you had all your answers as true then you were the most correct. Now I want you to take moment and go back and look at your answers again. Answer these questions:</a:t>
            </a:r>
          </a:p>
          <a:p>
            <a:r>
              <a:rPr lang="en-ZA" dirty="0"/>
              <a:t>Which of these images do you find the most unbelievable?</a:t>
            </a:r>
          </a:p>
          <a:p>
            <a:r>
              <a:rPr lang="en-ZA" dirty="0"/>
              <a:t>Which image has taught you something new about teens and alcohol abuse?</a:t>
            </a:r>
          </a:p>
          <a:p>
            <a:endParaRPr lang="en-ZA" dirty="0"/>
          </a:p>
          <a:p>
            <a:r>
              <a:rPr lang="en-ZA" dirty="0"/>
              <a:t>Lets take another look at No 11 and 12 again. If 50% of South African teens drink alcohol that means that we could say that half of this class has had alcohol. Most of you in this class are over 13. Do you believe that your peers have tried drinking alcohol? </a:t>
            </a:r>
          </a:p>
          <a:p>
            <a:endParaRPr lang="en-ZA" dirty="0"/>
          </a:p>
          <a:p>
            <a:r>
              <a:rPr lang="en-ZA" dirty="0"/>
              <a:t>Image No 9 says teens say they drink because they are bored, in your </a:t>
            </a:r>
            <a:r>
              <a:rPr lang="en-ZA" b="1" dirty="0"/>
              <a:t>groups</a:t>
            </a:r>
            <a:r>
              <a:rPr lang="en-ZA" dirty="0"/>
              <a:t> see if you can come up with another 5 reasons why a teen would abuse substances. (allow 3min for </a:t>
            </a:r>
            <a:r>
              <a:rPr lang="en-ZA" b="1" dirty="0"/>
              <a:t>group</a:t>
            </a:r>
            <a:r>
              <a:rPr lang="en-ZA" dirty="0"/>
              <a:t> discussion and 1min for feedback from a few </a:t>
            </a:r>
            <a:r>
              <a:rPr lang="en-ZA" b="1" dirty="0"/>
              <a:t>groups</a:t>
            </a:r>
            <a:r>
              <a:rPr lang="en-ZA" dirty="0"/>
              <a:t>.)</a:t>
            </a:r>
          </a:p>
          <a:p>
            <a:endParaRPr lang="en-ZA" dirty="0"/>
          </a:p>
        </p:txBody>
      </p:sp>
      <p:sp>
        <p:nvSpPr>
          <p:cNvPr id="4" name="Slide Number Placeholder 3"/>
          <p:cNvSpPr>
            <a:spLocks noGrp="1"/>
          </p:cNvSpPr>
          <p:nvPr>
            <p:ph type="sldNum" sz="quarter" idx="5"/>
          </p:nvPr>
        </p:nvSpPr>
        <p:spPr/>
        <p:txBody>
          <a:bodyPr/>
          <a:lstStyle/>
          <a:p>
            <a:fld id="{899C7B62-121C-4D82-9716-006CEE6A5E5B}" type="slidenum">
              <a:rPr lang="en-ZA" smtClean="0"/>
              <a:t>6</a:t>
            </a:fld>
            <a:endParaRPr lang="en-ZA"/>
          </a:p>
        </p:txBody>
      </p:sp>
    </p:spTree>
    <p:extLst>
      <p:ext uri="{BB962C8B-B14F-4D97-AF65-F5344CB8AC3E}">
        <p14:creationId xmlns:p14="http://schemas.microsoft.com/office/powerpoint/2010/main" val="1059283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9C7B62-121C-4D82-9716-006CEE6A5E5B}" type="slidenum">
              <a:rPr lang="en-ZA" smtClean="0"/>
              <a:t>7</a:t>
            </a:fld>
            <a:endParaRPr lang="en-ZA"/>
          </a:p>
        </p:txBody>
      </p:sp>
    </p:spTree>
    <p:extLst>
      <p:ext uri="{BB962C8B-B14F-4D97-AF65-F5344CB8AC3E}">
        <p14:creationId xmlns:p14="http://schemas.microsoft.com/office/powerpoint/2010/main" val="2074361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8</a:t>
            </a:r>
          </a:p>
          <a:p>
            <a:endParaRPr lang="en-ZA" dirty="0"/>
          </a:p>
          <a:p>
            <a:r>
              <a:rPr lang="en-ZA" dirty="0"/>
              <a:t>We know the media influences the way we dress, what we think is cool and even our behaviour. Some times this influence can be positive but sometimes the influence can be negative.</a:t>
            </a:r>
          </a:p>
          <a:p>
            <a:endParaRPr lang="en-ZA" dirty="0"/>
          </a:p>
          <a:p>
            <a:r>
              <a:rPr lang="en-ZA" dirty="0"/>
              <a:t>(You will need to make sure you have the </a:t>
            </a:r>
            <a:r>
              <a:rPr lang="en-ZA" b="1" i="1" dirty="0"/>
              <a:t>Lesson 1 - Media Group Activity Case Study (1 - 4) </a:t>
            </a:r>
            <a:r>
              <a:rPr lang="en-ZA" dirty="0"/>
              <a:t>printed out with one </a:t>
            </a:r>
            <a:r>
              <a:rPr lang="en-ZA" b="0" i="0" dirty="0"/>
              <a:t>case study </a:t>
            </a:r>
            <a:r>
              <a:rPr lang="en-ZA" dirty="0"/>
              <a:t>per </a:t>
            </a:r>
            <a:r>
              <a:rPr lang="en-ZA" b="1" dirty="0"/>
              <a:t>group</a:t>
            </a:r>
            <a:r>
              <a:rPr lang="en-ZA" dirty="0"/>
              <a:t>. Hand one out to each </a:t>
            </a:r>
            <a:r>
              <a:rPr lang="en-ZA" b="1" dirty="0"/>
              <a:t>group</a:t>
            </a:r>
            <a:r>
              <a:rPr lang="en-ZA" dirty="0"/>
              <a:t> and a sheet of </a:t>
            </a:r>
            <a:r>
              <a:rPr lang="en-ZA" i="1" dirty="0"/>
              <a:t>A4 paper </a:t>
            </a:r>
            <a:r>
              <a:rPr lang="en-ZA" dirty="0"/>
              <a:t>for them to make group comments on. You can put these posters up on your wall for learners to remember.)</a:t>
            </a:r>
          </a:p>
          <a:p>
            <a:endParaRPr lang="en-ZA" dirty="0"/>
          </a:p>
          <a:p>
            <a:r>
              <a:rPr lang="en-ZA" dirty="0"/>
              <a:t>In your </a:t>
            </a:r>
            <a:r>
              <a:rPr lang="en-ZA" b="1" dirty="0"/>
              <a:t>groups,</a:t>
            </a:r>
            <a:r>
              <a:rPr lang="en-ZA" dirty="0"/>
              <a:t> each group has a song sung by different musicians from around the world and their experiences with drugs. You will need to read through the words of the song as a group and respond to the following:</a:t>
            </a:r>
          </a:p>
          <a:p>
            <a:endParaRPr lang="en-ZA" dirty="0"/>
          </a:p>
          <a:p>
            <a:r>
              <a:rPr lang="en-ZA" dirty="0"/>
              <a:t>What does this song tell us about drug abuse and the effects it has?</a:t>
            </a:r>
          </a:p>
          <a:p>
            <a:r>
              <a:rPr lang="en-ZA" dirty="0"/>
              <a:t>Does this song make drug abuse look appealing? Is it true?</a:t>
            </a:r>
          </a:p>
          <a:p>
            <a:r>
              <a:rPr lang="en-ZA" dirty="0"/>
              <a:t>What can we learn from the experiences of this musician to avoid getting involved in substance abuse?</a:t>
            </a:r>
          </a:p>
          <a:p>
            <a:endParaRPr lang="en-ZA" dirty="0"/>
          </a:p>
          <a:p>
            <a:r>
              <a:rPr lang="en-ZA" dirty="0"/>
              <a:t>(Allow learners 8 min to work on this activity.)</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Remember to challenge the false messages about drugs and alcohol being fun from the media. Know the facts and make the right choices.</a:t>
            </a:r>
          </a:p>
          <a:p>
            <a:endParaRPr lang="en-ZA" dirty="0"/>
          </a:p>
          <a:p>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899C7B62-121C-4D82-9716-006CEE6A5E5B}" type="slidenum">
              <a:rPr lang="en-ZA" smtClean="0"/>
              <a:t>8</a:t>
            </a:fld>
            <a:endParaRPr lang="en-ZA"/>
          </a:p>
        </p:txBody>
      </p:sp>
    </p:spTree>
    <p:extLst>
      <p:ext uri="{BB962C8B-B14F-4D97-AF65-F5344CB8AC3E}">
        <p14:creationId xmlns:p14="http://schemas.microsoft.com/office/powerpoint/2010/main" val="340314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9- 1min clip + 3min</a:t>
            </a:r>
          </a:p>
          <a:p>
            <a:endParaRPr lang="en-ZA" dirty="0"/>
          </a:p>
          <a:p>
            <a:r>
              <a:rPr lang="en-ZA" dirty="0"/>
              <a:t>Play the clip from this link:</a:t>
            </a:r>
          </a:p>
          <a:p>
            <a:r>
              <a:rPr lang="en-ZA" dirty="0"/>
              <a:t>https://cdn.musebycl.io/2020-10/Start%20with%20Connection%20%7C%20Partnership%20to%20End%20Addiction.mp4</a:t>
            </a:r>
          </a:p>
          <a:p>
            <a:r>
              <a:rPr lang="en-ZA" dirty="0"/>
              <a:t>Info on band:</a:t>
            </a:r>
          </a:p>
          <a:p>
            <a:r>
              <a:rPr lang="en-ZA" dirty="0"/>
              <a:t>https://musebycl.io/music/lumineers-lend-their-sound-haunting-ad-about-addiction</a:t>
            </a:r>
          </a:p>
          <a:p>
            <a:endParaRPr lang="en-ZA" dirty="0"/>
          </a:p>
          <a:p>
            <a:r>
              <a:rPr lang="en-ZA" dirty="0"/>
              <a:t>We're going to end off todays lesson by watching a clip from the short film “</a:t>
            </a:r>
            <a:r>
              <a:rPr lang="en-ZA" i="1" dirty="0"/>
              <a:t>Salt and the See</a:t>
            </a:r>
            <a:r>
              <a:rPr lang="en-ZA" dirty="0"/>
              <a:t>” by the Lumineers who feel strongly about drug addiction after loosing a friend to a heroin overdose. Watch this clip and then take a moment to answer the reflection questions on </a:t>
            </a:r>
            <a:r>
              <a:rPr lang="en-ZA" b="1" i="1" u="sng" dirty="0"/>
              <a:t>Lesson 1 - Worksheet</a:t>
            </a:r>
            <a:r>
              <a:rPr lang="en-ZA" b="1" i="1" u="none" dirty="0"/>
              <a:t> </a:t>
            </a:r>
            <a:r>
              <a:rPr lang="en-ZA" b="1" i="0" dirty="0"/>
              <a:t>Activity 3</a:t>
            </a:r>
            <a:r>
              <a:rPr lang="en-ZA" b="0" i="1" dirty="0"/>
              <a:t>.</a:t>
            </a:r>
            <a:r>
              <a:rPr lang="en-ZA" b="1" i="1" dirty="0"/>
              <a:t> </a:t>
            </a:r>
          </a:p>
          <a:p>
            <a:endParaRPr lang="en-ZA" dirty="0"/>
          </a:p>
        </p:txBody>
      </p:sp>
      <p:sp>
        <p:nvSpPr>
          <p:cNvPr id="4" name="Slide Number Placeholder 3"/>
          <p:cNvSpPr>
            <a:spLocks noGrp="1"/>
          </p:cNvSpPr>
          <p:nvPr>
            <p:ph type="sldNum" sz="quarter" idx="5"/>
          </p:nvPr>
        </p:nvSpPr>
        <p:spPr/>
        <p:txBody>
          <a:bodyPr/>
          <a:lstStyle/>
          <a:p>
            <a:fld id="{899C7B62-121C-4D82-9716-006CEE6A5E5B}" type="slidenum">
              <a:rPr lang="en-ZA" smtClean="0"/>
              <a:t>9</a:t>
            </a:fld>
            <a:endParaRPr lang="en-ZA"/>
          </a:p>
        </p:txBody>
      </p:sp>
    </p:spTree>
    <p:extLst>
      <p:ext uri="{BB962C8B-B14F-4D97-AF65-F5344CB8AC3E}">
        <p14:creationId xmlns:p14="http://schemas.microsoft.com/office/powerpoint/2010/main" val="358774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02328-7786-4DDB-A44F-89E89A147F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B7ED0282-C4D4-4541-A1DC-7E9CA80D6B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A3CE4C1-BD28-45D6-9467-D56AF98390DB}"/>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5" name="Footer Placeholder 4">
            <a:extLst>
              <a:ext uri="{FF2B5EF4-FFF2-40B4-BE49-F238E27FC236}">
                <a16:creationId xmlns:a16="http://schemas.microsoft.com/office/drawing/2014/main" id="{47D86473-77D4-4859-9260-D0851C34ED0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7827501-3264-47BB-9292-F09BAA02C751}"/>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232085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A137-5777-4B16-A863-FA08A521FF74}"/>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0A98F03-532E-4386-A616-0F2EB6BE0F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7B96FE8-7D32-4E6D-849F-761A958AF993}"/>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5" name="Footer Placeholder 4">
            <a:extLst>
              <a:ext uri="{FF2B5EF4-FFF2-40B4-BE49-F238E27FC236}">
                <a16:creationId xmlns:a16="http://schemas.microsoft.com/office/drawing/2014/main" id="{DF05DEF1-02B7-47D0-B591-793F66709D2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C4BCA47-A7F3-46C8-AF42-05A1C7881E92}"/>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174555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6E4695-1B22-4D0E-B1B3-C349FD9AE6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7A89AA3-B22D-4D54-893F-339D7F47D1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65F219F-7966-4BC4-AB9A-CDEF82B629AE}"/>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5" name="Footer Placeholder 4">
            <a:extLst>
              <a:ext uri="{FF2B5EF4-FFF2-40B4-BE49-F238E27FC236}">
                <a16:creationId xmlns:a16="http://schemas.microsoft.com/office/drawing/2014/main" id="{9902E51A-58FE-4D05-B748-702C3E2CE2B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D84F104-69FF-49B5-942B-4FEA89D89EAD}"/>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1455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23F5-F2CD-4012-AD34-83B3929B8F4F}"/>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25BC178-D5E3-488F-8ED1-F5C3B6D96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9683B7F-DE3B-464E-9316-9E638C552449}"/>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5" name="Footer Placeholder 4">
            <a:extLst>
              <a:ext uri="{FF2B5EF4-FFF2-40B4-BE49-F238E27FC236}">
                <a16:creationId xmlns:a16="http://schemas.microsoft.com/office/drawing/2014/main" id="{F8FA7A52-6160-4FD5-8DCA-0A8C3BAB017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113E4DA-F6AD-48EB-A8EB-F65BFF0D2DA8}"/>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372230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EC8B-54F6-4DB8-B35F-DC9598F667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AE903159-DC48-436B-9363-F0385E2024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066622-391F-491F-B460-E676912936C5}"/>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5" name="Footer Placeholder 4">
            <a:extLst>
              <a:ext uri="{FF2B5EF4-FFF2-40B4-BE49-F238E27FC236}">
                <a16:creationId xmlns:a16="http://schemas.microsoft.com/office/drawing/2014/main" id="{8912F200-356B-4386-811D-E2F16C596E9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17B11A0-0CFF-4847-9BF0-23D4724E914A}"/>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221029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17CF-1463-49B4-8BFD-9E52B6AF0DE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35D6760-3F0C-4678-99E3-2677C45B64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8DACE2F4-7614-4EA9-8F7C-5F904AFD82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FA92D56-B5D9-4BC6-B4A5-5F7874E73D0A}"/>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6" name="Footer Placeholder 5">
            <a:extLst>
              <a:ext uri="{FF2B5EF4-FFF2-40B4-BE49-F238E27FC236}">
                <a16:creationId xmlns:a16="http://schemas.microsoft.com/office/drawing/2014/main" id="{FF4A2D43-E9E0-4226-A06C-B085E67C620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FC71726-456C-4D1F-90C1-937DBCE99796}"/>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145811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E477-0023-45D4-86E1-798AAE9C8C9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64547C3-B649-4C7A-A56B-0B1ADF99B6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9EE40E-F379-4B26-AF47-3B52971ED2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EF639D33-CC11-45F1-84F7-522F25D70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1ACF65-1D42-4E93-ABE1-F5E0F54A80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45D1664-6B57-4015-BAFC-2B6331D3DE9D}"/>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8" name="Footer Placeholder 7">
            <a:extLst>
              <a:ext uri="{FF2B5EF4-FFF2-40B4-BE49-F238E27FC236}">
                <a16:creationId xmlns:a16="http://schemas.microsoft.com/office/drawing/2014/main" id="{19195ED6-B43F-459C-B276-781E606D7C15}"/>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8B2A4815-19E2-48E2-8A6B-7CA30DB26082}"/>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395391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FD13-5D91-4479-AC22-F4D7333F5A18}"/>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32AD094-CA58-42F8-BF86-0117FB117732}"/>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4" name="Footer Placeholder 3">
            <a:extLst>
              <a:ext uri="{FF2B5EF4-FFF2-40B4-BE49-F238E27FC236}">
                <a16:creationId xmlns:a16="http://schemas.microsoft.com/office/drawing/2014/main" id="{AA19CBB0-3E36-443F-84B0-862EAF45BC4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B1617BAA-69ED-466F-89EF-DA201F09DFCB}"/>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191268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C0088E-0EA4-4A6D-8D70-C1C0793640B2}"/>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3" name="Footer Placeholder 2">
            <a:extLst>
              <a:ext uri="{FF2B5EF4-FFF2-40B4-BE49-F238E27FC236}">
                <a16:creationId xmlns:a16="http://schemas.microsoft.com/office/drawing/2014/main" id="{F258EC60-8DF7-4D19-BDDB-7939E8CADC1C}"/>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5FA9DBB8-FE69-4BD9-9E23-3A12F22806B2}"/>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71276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5896F-F433-4A3B-958E-A21C099E0E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D12BFE3A-2673-4EFE-A480-DF26EBB7C6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04FA6F77-30D6-4B50-8556-98DD4D170A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4651A-B627-4676-8CF3-F06E8E925999}"/>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6" name="Footer Placeholder 5">
            <a:extLst>
              <a:ext uri="{FF2B5EF4-FFF2-40B4-BE49-F238E27FC236}">
                <a16:creationId xmlns:a16="http://schemas.microsoft.com/office/drawing/2014/main" id="{EE47047D-4AFF-4DA6-A563-8F56623B21D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AD0CDCB-C09C-402A-A162-39F27E761817}"/>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152063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1454-1EF4-42DF-A362-652171B96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783A6023-642B-4C30-A867-394F1B3B1D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D6FA8F2-8B8A-4C07-9162-E4064A4611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66369-ED87-4D5D-B18D-6879A3F2949E}"/>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6" name="Footer Placeholder 5">
            <a:extLst>
              <a:ext uri="{FF2B5EF4-FFF2-40B4-BE49-F238E27FC236}">
                <a16:creationId xmlns:a16="http://schemas.microsoft.com/office/drawing/2014/main" id="{CFE9A001-31E0-4B4B-8FA6-792AEFB78A9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17B426A-7F6F-4A79-9771-52D158777795}"/>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248248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683A6-0EC8-4E70-AC2E-7C6552332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BD05C4DF-DB8A-44EB-82EF-FC10AD283F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8F91F3B-880B-4EAF-9D99-416836DF53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057E1-F53E-4C1B-B48E-2F91FF93CC57}" type="datetimeFigureOut">
              <a:rPr lang="en-ZA" smtClean="0"/>
              <a:t>2023/04/19</a:t>
            </a:fld>
            <a:endParaRPr lang="en-ZA"/>
          </a:p>
        </p:txBody>
      </p:sp>
      <p:sp>
        <p:nvSpPr>
          <p:cNvPr id="5" name="Footer Placeholder 4">
            <a:extLst>
              <a:ext uri="{FF2B5EF4-FFF2-40B4-BE49-F238E27FC236}">
                <a16:creationId xmlns:a16="http://schemas.microsoft.com/office/drawing/2014/main" id="{656855E7-7A3D-4030-B53B-A21F5E58C2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B54176AB-F370-4F70-8347-70C3BE761F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1EBBB-5004-43A4-A743-D04C72D794AF}" type="slidenum">
              <a:rPr lang="en-ZA" smtClean="0"/>
              <a:t>‹#›</a:t>
            </a:fld>
            <a:endParaRPr lang="en-ZA"/>
          </a:p>
        </p:txBody>
      </p:sp>
    </p:spTree>
    <p:extLst>
      <p:ext uri="{BB962C8B-B14F-4D97-AF65-F5344CB8AC3E}">
        <p14:creationId xmlns:p14="http://schemas.microsoft.com/office/powerpoint/2010/main" val="88877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1CA11E-6B2B-D1FE-A6F3-1CE9CA2674B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469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9720-745F-4B49-8D94-C88B1C278CCB}"/>
              </a:ext>
            </a:extLst>
          </p:cNvPr>
          <p:cNvSpPr>
            <a:spLocks noGrp="1"/>
          </p:cNvSpPr>
          <p:nvPr>
            <p:ph type="title"/>
          </p:nvPr>
        </p:nvSpPr>
        <p:spPr>
          <a:xfrm>
            <a:off x="662152" y="409903"/>
            <a:ext cx="11098924" cy="4603531"/>
          </a:xfrm>
          <a:solidFill>
            <a:schemeClr val="tx1">
              <a:alpha val="46000"/>
            </a:schemeClr>
          </a:solidFill>
        </p:spPr>
        <p:txBody>
          <a:bodyPr>
            <a:normAutofit/>
          </a:bodyPr>
          <a:lstStyle/>
          <a:p>
            <a:r>
              <a:rPr lang="en-ZA" dirty="0">
                <a:solidFill>
                  <a:srgbClr val="FFC000"/>
                </a:solidFill>
              </a:rPr>
              <a:t>Substance Abuse</a:t>
            </a:r>
            <a:r>
              <a:rPr lang="en-ZA" dirty="0">
                <a:solidFill>
                  <a:schemeClr val="bg1"/>
                </a:solidFill>
              </a:rPr>
              <a:t>: </a:t>
            </a:r>
            <a:r>
              <a:rPr lang="en-GB" dirty="0">
                <a:solidFill>
                  <a:schemeClr val="bg1"/>
                </a:solidFill>
              </a:rPr>
              <a:t>The use of illegal drugs or the use of prescription or over-the-counter drugs or alcohol for purposes other than those for which they are meant to be used, or in excessive amounts. Substance abuse may lead to social, physical, emotional, and job-related problems.</a:t>
            </a:r>
            <a:r>
              <a:rPr lang="en-ZA" dirty="0">
                <a:solidFill>
                  <a:schemeClr val="bg1"/>
                </a:solidFill>
              </a:rPr>
              <a:t> </a:t>
            </a:r>
          </a:p>
        </p:txBody>
      </p:sp>
      <p:pic>
        <p:nvPicPr>
          <p:cNvPr id="4" name="Picture 3">
            <a:extLst>
              <a:ext uri="{FF2B5EF4-FFF2-40B4-BE49-F238E27FC236}">
                <a16:creationId xmlns:a16="http://schemas.microsoft.com/office/drawing/2014/main" id="{3D1B24B9-F92F-2B45-1348-C50EB51A7BF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97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9720-745F-4B49-8D94-C88B1C278CCB}"/>
              </a:ext>
            </a:extLst>
          </p:cNvPr>
          <p:cNvSpPr>
            <a:spLocks noGrp="1"/>
          </p:cNvSpPr>
          <p:nvPr>
            <p:ph type="title"/>
          </p:nvPr>
        </p:nvSpPr>
        <p:spPr/>
        <p:txBody>
          <a:bodyPr/>
          <a:lstStyle/>
          <a:p>
            <a:endParaRPr lang="en-ZA" dirty="0"/>
          </a:p>
        </p:txBody>
      </p:sp>
      <p:sp>
        <p:nvSpPr>
          <p:cNvPr id="3" name="Content Placeholder 2">
            <a:extLst>
              <a:ext uri="{FF2B5EF4-FFF2-40B4-BE49-F238E27FC236}">
                <a16:creationId xmlns:a16="http://schemas.microsoft.com/office/drawing/2014/main" id="{A6FD1A7C-8DB4-4A60-A52B-8C4F1282672D}"/>
              </a:ext>
            </a:extLst>
          </p:cNvPr>
          <p:cNvSpPr>
            <a:spLocks noGrp="1"/>
          </p:cNvSpPr>
          <p:nvPr>
            <p:ph idx="1"/>
          </p:nvPr>
        </p:nvSpPr>
        <p:spPr/>
        <p:txBody>
          <a:bodyPr/>
          <a:lstStyle/>
          <a:p>
            <a:endParaRPr lang="en-ZA"/>
          </a:p>
        </p:txBody>
      </p:sp>
      <p:pic>
        <p:nvPicPr>
          <p:cNvPr id="1026" name="Picture 2" descr="Addicted lifestyle. Alcoholism drugs and addiction from unhealthy habits  vector cartoon characters in action poses Stock Vector Image &amp; Art - Alamy">
            <a:extLst>
              <a:ext uri="{FF2B5EF4-FFF2-40B4-BE49-F238E27FC236}">
                <a16:creationId xmlns:a16="http://schemas.microsoft.com/office/drawing/2014/main" id="{85C6CB5A-AA9F-4DCD-A970-5FB93850AE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11" y="681037"/>
            <a:ext cx="5088618" cy="54251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d habits unhealthy lifestyle. Alcoholism, drug addiction, smoking,  gambling. Vector people set with bad habit, drug and alcohol illustration  Stock Vector Image &amp; Art - Alamy">
            <a:extLst>
              <a:ext uri="{FF2B5EF4-FFF2-40B4-BE49-F238E27FC236}">
                <a16:creationId xmlns:a16="http://schemas.microsoft.com/office/drawing/2014/main" id="{33A99B19-6D64-44C7-BF6B-B4EB9AE4E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5618" y="721684"/>
            <a:ext cx="6108382" cy="54146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8165C4-CB35-B704-D4C5-439A6B4BE3F8}"/>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344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9720-745F-4B49-8D94-C88B1C278CCB}"/>
              </a:ext>
            </a:extLst>
          </p:cNvPr>
          <p:cNvSpPr>
            <a:spLocks noGrp="1"/>
          </p:cNvSpPr>
          <p:nvPr>
            <p:ph type="title"/>
          </p:nvPr>
        </p:nvSpPr>
        <p:spPr/>
        <p:txBody>
          <a:bodyPr/>
          <a:lstStyle/>
          <a:p>
            <a:endParaRPr lang="en-ZA"/>
          </a:p>
        </p:txBody>
      </p:sp>
      <p:pic>
        <p:nvPicPr>
          <p:cNvPr id="5" name="Content Placeholder 4" descr="Text&#10;&#10;Description automatically generated">
            <a:extLst>
              <a:ext uri="{FF2B5EF4-FFF2-40B4-BE49-F238E27FC236}">
                <a16:creationId xmlns:a16="http://schemas.microsoft.com/office/drawing/2014/main" id="{D554CD1C-2259-4C41-9C6E-DDDF652D09C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6045" y="397986"/>
            <a:ext cx="6352045" cy="2731014"/>
          </a:xfrm>
        </p:spPr>
      </p:pic>
      <p:pic>
        <p:nvPicPr>
          <p:cNvPr id="7" name="Picture 6" descr="A picture containing text&#10;&#10;Description automatically generated">
            <a:extLst>
              <a:ext uri="{FF2B5EF4-FFF2-40B4-BE49-F238E27FC236}">
                <a16:creationId xmlns:a16="http://schemas.microsoft.com/office/drawing/2014/main" id="{4B746CBB-2895-4906-A631-73788636F7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046" y="4126986"/>
            <a:ext cx="6352045" cy="2731014"/>
          </a:xfrm>
          <a:prstGeom prst="rect">
            <a:avLst/>
          </a:prstGeom>
        </p:spPr>
      </p:pic>
      <p:pic>
        <p:nvPicPr>
          <p:cNvPr id="9" name="Picture 8" descr="Text&#10;&#10;Description automatically generated">
            <a:extLst>
              <a:ext uri="{FF2B5EF4-FFF2-40B4-BE49-F238E27FC236}">
                <a16:creationId xmlns:a16="http://schemas.microsoft.com/office/drawing/2014/main" id="{FACB9B75-B29E-4944-A0F6-A0305E3258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397986"/>
            <a:ext cx="6352045" cy="273101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B656B1A7-659C-4531-9F26-4938CA79A5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12953" y="4126986"/>
            <a:ext cx="6352045" cy="2731014"/>
          </a:xfrm>
          <a:prstGeom prst="rect">
            <a:avLst/>
          </a:prstGeom>
        </p:spPr>
      </p:pic>
      <p:sp>
        <p:nvSpPr>
          <p:cNvPr id="12" name="Rectangle 11">
            <a:extLst>
              <a:ext uri="{FF2B5EF4-FFF2-40B4-BE49-F238E27FC236}">
                <a16:creationId xmlns:a16="http://schemas.microsoft.com/office/drawing/2014/main" id="{6C1ACA7C-CD90-4996-8710-BB24670BECD8}"/>
              </a:ext>
            </a:extLst>
          </p:cNvPr>
          <p:cNvSpPr/>
          <p:nvPr/>
        </p:nvSpPr>
        <p:spPr>
          <a:xfrm>
            <a:off x="226238" y="2272639"/>
            <a:ext cx="71045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a:t>
            </a:r>
          </a:p>
        </p:txBody>
      </p:sp>
      <p:sp>
        <p:nvSpPr>
          <p:cNvPr id="13" name="Rectangle 12">
            <a:extLst>
              <a:ext uri="{FF2B5EF4-FFF2-40B4-BE49-F238E27FC236}">
                <a16:creationId xmlns:a16="http://schemas.microsoft.com/office/drawing/2014/main" id="{D13B7D3C-9248-4298-9A3C-C82A2020AF3E}"/>
              </a:ext>
            </a:extLst>
          </p:cNvPr>
          <p:cNvSpPr/>
          <p:nvPr/>
        </p:nvSpPr>
        <p:spPr>
          <a:xfrm>
            <a:off x="6194490" y="2269349"/>
            <a:ext cx="710452"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2.</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8ABCAE3D-359A-451B-9BA3-57460AC1FE69}"/>
              </a:ext>
            </a:extLst>
          </p:cNvPr>
          <p:cNvSpPr/>
          <p:nvPr/>
        </p:nvSpPr>
        <p:spPr>
          <a:xfrm>
            <a:off x="226238" y="5934670"/>
            <a:ext cx="71045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3.</a:t>
            </a:r>
          </a:p>
        </p:txBody>
      </p:sp>
      <p:sp>
        <p:nvSpPr>
          <p:cNvPr id="15" name="Rectangle 14">
            <a:extLst>
              <a:ext uri="{FF2B5EF4-FFF2-40B4-BE49-F238E27FC236}">
                <a16:creationId xmlns:a16="http://schemas.microsoft.com/office/drawing/2014/main" id="{CE771493-652E-4025-82A8-D600BE240B84}"/>
              </a:ext>
            </a:extLst>
          </p:cNvPr>
          <p:cNvSpPr/>
          <p:nvPr/>
        </p:nvSpPr>
        <p:spPr>
          <a:xfrm>
            <a:off x="6216779" y="5934670"/>
            <a:ext cx="71045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4</a:t>
            </a:r>
            <a:r>
              <a:rPr lang="en-US" sz="5400" b="0" cap="none" spc="0" dirty="0">
                <a:ln w="0"/>
                <a:solidFill>
                  <a:schemeClr val="tx1"/>
                </a:solidFill>
                <a:effectLst>
                  <a:outerShdw blurRad="38100" dist="19050" dir="2700000" algn="tl" rotWithShape="0">
                    <a:schemeClr val="dk1">
                      <a:alpha val="40000"/>
                    </a:schemeClr>
                  </a:outerShdw>
                </a:effectLst>
              </a:rPr>
              <a:t>.</a:t>
            </a:r>
          </a:p>
        </p:txBody>
      </p:sp>
      <p:pic>
        <p:nvPicPr>
          <p:cNvPr id="3" name="Picture 2">
            <a:extLst>
              <a:ext uri="{FF2B5EF4-FFF2-40B4-BE49-F238E27FC236}">
                <a16:creationId xmlns:a16="http://schemas.microsoft.com/office/drawing/2014/main" id="{33B82C9D-C586-E6CC-C017-78BE0A5304F3}"/>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12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9720-745F-4B49-8D94-C88B1C278CCB}"/>
              </a:ext>
            </a:extLst>
          </p:cNvPr>
          <p:cNvSpPr>
            <a:spLocks noGrp="1"/>
          </p:cNvSpPr>
          <p:nvPr>
            <p:ph type="title"/>
          </p:nvPr>
        </p:nvSpPr>
        <p:spPr/>
        <p:txBody>
          <a:bodyPr/>
          <a:lstStyle/>
          <a:p>
            <a:endParaRPr lang="en-ZA"/>
          </a:p>
        </p:txBody>
      </p:sp>
      <p:pic>
        <p:nvPicPr>
          <p:cNvPr id="5" name="Content Placeholder 4" descr="A picture containing graphical user interface&#10;&#10;Description automatically generated">
            <a:extLst>
              <a:ext uri="{FF2B5EF4-FFF2-40B4-BE49-F238E27FC236}">
                <a16:creationId xmlns:a16="http://schemas.microsoft.com/office/drawing/2014/main" id="{3F07D601-F8C5-4CF3-9054-D1B4A5D70B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0251" y="540706"/>
            <a:ext cx="6352045" cy="2731014"/>
          </a:xfrm>
        </p:spPr>
      </p:pic>
      <p:pic>
        <p:nvPicPr>
          <p:cNvPr id="7" name="Picture 6" descr="A picture containing text, transport, van&#10;&#10;Description automatically generated">
            <a:extLst>
              <a:ext uri="{FF2B5EF4-FFF2-40B4-BE49-F238E27FC236}">
                <a16:creationId xmlns:a16="http://schemas.microsoft.com/office/drawing/2014/main" id="{50401835-1163-4E51-8B69-DE55BCA0D0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26986"/>
            <a:ext cx="6352045" cy="2731014"/>
          </a:xfrm>
          <a:prstGeom prst="rect">
            <a:avLst/>
          </a:prstGeom>
        </p:spPr>
      </p:pic>
      <p:pic>
        <p:nvPicPr>
          <p:cNvPr id="9" name="Picture 8" descr="A picture containing text, tool&#10;&#10;Description automatically generated">
            <a:extLst>
              <a:ext uri="{FF2B5EF4-FFF2-40B4-BE49-F238E27FC236}">
                <a16:creationId xmlns:a16="http://schemas.microsoft.com/office/drawing/2014/main" id="{2B0E4201-B7C9-4CF2-80ED-02A113C150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9265" y="540706"/>
            <a:ext cx="6352045" cy="2731014"/>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839DA040-E9E2-4045-9E1C-C5C521E957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9955" y="4126986"/>
            <a:ext cx="6352045" cy="2731014"/>
          </a:xfrm>
          <a:prstGeom prst="rect">
            <a:avLst/>
          </a:prstGeom>
        </p:spPr>
      </p:pic>
      <p:sp>
        <p:nvSpPr>
          <p:cNvPr id="12" name="Rectangle 11">
            <a:extLst>
              <a:ext uri="{FF2B5EF4-FFF2-40B4-BE49-F238E27FC236}">
                <a16:creationId xmlns:a16="http://schemas.microsoft.com/office/drawing/2014/main" id="{1038481C-667D-4F04-8BC0-55547B74C91A}"/>
              </a:ext>
            </a:extLst>
          </p:cNvPr>
          <p:cNvSpPr/>
          <p:nvPr/>
        </p:nvSpPr>
        <p:spPr>
          <a:xfrm>
            <a:off x="226238" y="2272639"/>
            <a:ext cx="71045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5</a:t>
            </a: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13" name="Rectangle 12">
            <a:extLst>
              <a:ext uri="{FF2B5EF4-FFF2-40B4-BE49-F238E27FC236}">
                <a16:creationId xmlns:a16="http://schemas.microsoft.com/office/drawing/2014/main" id="{A4F1DDA8-8686-4154-9952-8A4D755E9FA9}"/>
              </a:ext>
            </a:extLst>
          </p:cNvPr>
          <p:cNvSpPr/>
          <p:nvPr/>
        </p:nvSpPr>
        <p:spPr>
          <a:xfrm>
            <a:off x="6194490" y="2269349"/>
            <a:ext cx="71045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6.</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1884B9D1-F089-42A6-BD85-00276715FB8D}"/>
              </a:ext>
            </a:extLst>
          </p:cNvPr>
          <p:cNvSpPr/>
          <p:nvPr/>
        </p:nvSpPr>
        <p:spPr>
          <a:xfrm>
            <a:off x="4909544" y="6031210"/>
            <a:ext cx="71045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7</a:t>
            </a: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15" name="Rectangle 14">
            <a:extLst>
              <a:ext uri="{FF2B5EF4-FFF2-40B4-BE49-F238E27FC236}">
                <a16:creationId xmlns:a16="http://schemas.microsoft.com/office/drawing/2014/main" id="{9BAD9CD3-6265-446A-89F4-2B32DCD5A1A5}"/>
              </a:ext>
            </a:extLst>
          </p:cNvPr>
          <p:cNvSpPr/>
          <p:nvPr/>
        </p:nvSpPr>
        <p:spPr>
          <a:xfrm>
            <a:off x="5996819" y="6031210"/>
            <a:ext cx="71045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8.</a:t>
            </a:r>
          </a:p>
        </p:txBody>
      </p:sp>
      <p:pic>
        <p:nvPicPr>
          <p:cNvPr id="3" name="Picture 2">
            <a:extLst>
              <a:ext uri="{FF2B5EF4-FFF2-40B4-BE49-F238E27FC236}">
                <a16:creationId xmlns:a16="http://schemas.microsoft.com/office/drawing/2014/main" id="{22E4754C-11B9-6DAD-F9D2-250062D9C553}"/>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28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45FE6-3F0C-489A-9BE1-CE702D09CC80}"/>
              </a:ext>
            </a:extLst>
          </p:cNvPr>
          <p:cNvSpPr>
            <a:spLocks noGrp="1"/>
          </p:cNvSpPr>
          <p:nvPr>
            <p:ph type="title"/>
          </p:nvPr>
        </p:nvSpPr>
        <p:spPr/>
        <p:txBody>
          <a:bodyPr/>
          <a:lstStyle/>
          <a:p>
            <a:endParaRPr lang="en-ZA"/>
          </a:p>
        </p:txBody>
      </p:sp>
      <p:pic>
        <p:nvPicPr>
          <p:cNvPr id="5" name="Content Placeholder 4" descr="A picture containing text&#10;&#10;Description automatically generated">
            <a:extLst>
              <a:ext uri="{FF2B5EF4-FFF2-40B4-BE49-F238E27FC236}">
                <a16:creationId xmlns:a16="http://schemas.microsoft.com/office/drawing/2014/main" id="{E3DF4E4C-FF68-4EB2-9C53-61981570664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231266"/>
            <a:ext cx="6352045" cy="2731014"/>
          </a:xfrm>
        </p:spPr>
      </p:pic>
      <p:pic>
        <p:nvPicPr>
          <p:cNvPr id="7" name="Picture 6" descr="A picture containing diagram&#10;&#10;Description automatically generated">
            <a:extLst>
              <a:ext uri="{FF2B5EF4-FFF2-40B4-BE49-F238E27FC236}">
                <a16:creationId xmlns:a16="http://schemas.microsoft.com/office/drawing/2014/main" id="{19D79CE7-8939-44BD-B7B6-90FF79284A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9955" y="231266"/>
            <a:ext cx="6352045" cy="2731014"/>
          </a:xfrm>
          <a:prstGeom prst="rect">
            <a:avLst/>
          </a:prstGeom>
        </p:spPr>
      </p:pic>
      <p:pic>
        <p:nvPicPr>
          <p:cNvPr id="9" name="Picture 8" descr="Arrow&#10;&#10;Description automatically generated with low confidence">
            <a:extLst>
              <a:ext uri="{FF2B5EF4-FFF2-40B4-BE49-F238E27FC236}">
                <a16:creationId xmlns:a16="http://schemas.microsoft.com/office/drawing/2014/main" id="{14F4574F-8F07-410F-B139-448119991D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563310"/>
            <a:ext cx="5839955" cy="3063423"/>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EE21F06D-51E1-45E1-AF41-D6D68B6C7C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2045" y="3563311"/>
            <a:ext cx="5839955" cy="3063423"/>
          </a:xfrm>
          <a:prstGeom prst="rect">
            <a:avLst/>
          </a:prstGeom>
        </p:spPr>
      </p:pic>
      <p:sp>
        <p:nvSpPr>
          <p:cNvPr id="12" name="Rectangle 11">
            <a:extLst>
              <a:ext uri="{FF2B5EF4-FFF2-40B4-BE49-F238E27FC236}">
                <a16:creationId xmlns:a16="http://schemas.microsoft.com/office/drawing/2014/main" id="{4DB01795-82B0-4941-B1CE-B589EF14A4D8}"/>
              </a:ext>
            </a:extLst>
          </p:cNvPr>
          <p:cNvSpPr/>
          <p:nvPr/>
        </p:nvSpPr>
        <p:spPr>
          <a:xfrm>
            <a:off x="226238" y="2272639"/>
            <a:ext cx="71045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9</a:t>
            </a: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13" name="Rectangle 12">
            <a:extLst>
              <a:ext uri="{FF2B5EF4-FFF2-40B4-BE49-F238E27FC236}">
                <a16:creationId xmlns:a16="http://schemas.microsoft.com/office/drawing/2014/main" id="{F1A68387-355C-43CB-818E-7820F083CBFE}"/>
              </a:ext>
            </a:extLst>
          </p:cNvPr>
          <p:cNvSpPr/>
          <p:nvPr/>
        </p:nvSpPr>
        <p:spPr>
          <a:xfrm>
            <a:off x="6018961" y="2269349"/>
            <a:ext cx="106150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10.</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0E9CBCDE-EA97-4191-B7D2-15D3FEADA326}"/>
              </a:ext>
            </a:extLst>
          </p:cNvPr>
          <p:cNvSpPr/>
          <p:nvPr/>
        </p:nvSpPr>
        <p:spPr>
          <a:xfrm>
            <a:off x="50709" y="5934670"/>
            <a:ext cx="106150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11</a:t>
            </a: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15" name="Rectangle 14">
            <a:extLst>
              <a:ext uri="{FF2B5EF4-FFF2-40B4-BE49-F238E27FC236}">
                <a16:creationId xmlns:a16="http://schemas.microsoft.com/office/drawing/2014/main" id="{A8B2DFAE-FAFC-4477-99A8-E551575E099A}"/>
              </a:ext>
            </a:extLst>
          </p:cNvPr>
          <p:cNvSpPr/>
          <p:nvPr/>
        </p:nvSpPr>
        <p:spPr>
          <a:xfrm>
            <a:off x="6041250" y="5934670"/>
            <a:ext cx="106150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12.</a:t>
            </a:r>
          </a:p>
        </p:txBody>
      </p:sp>
      <p:pic>
        <p:nvPicPr>
          <p:cNvPr id="3" name="Picture 2">
            <a:extLst>
              <a:ext uri="{FF2B5EF4-FFF2-40B4-BE49-F238E27FC236}">
                <a16:creationId xmlns:a16="http://schemas.microsoft.com/office/drawing/2014/main" id="{A46EA1FD-FAA6-82EB-7946-296FFAD4DC5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39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866873-4913-0D14-120F-AFD1F0AFBC04}"/>
              </a:ext>
            </a:extLst>
          </p:cNvPr>
          <p:cNvSpPr>
            <a:spLocks noGrp="1"/>
          </p:cNvSpPr>
          <p:nvPr>
            <p:ph idx="1"/>
          </p:nvPr>
        </p:nvSpPr>
        <p:spPr/>
        <p:txBody>
          <a:bodyPr/>
          <a:lstStyle/>
          <a:p>
            <a:endParaRPr lang="en-ZA"/>
          </a:p>
        </p:txBody>
      </p:sp>
      <p:pic>
        <p:nvPicPr>
          <p:cNvPr id="6" name="Picture 5">
            <a:extLst>
              <a:ext uri="{FF2B5EF4-FFF2-40B4-BE49-F238E27FC236}">
                <a16:creationId xmlns:a16="http://schemas.microsoft.com/office/drawing/2014/main" id="{D3C91CDF-602C-08A3-67C3-A1D191C49C4F}"/>
              </a:ext>
            </a:extLst>
          </p:cNvPr>
          <p:cNvPicPr>
            <a:picLocks noChangeAspect="1"/>
          </p:cNvPicPr>
          <p:nvPr/>
        </p:nvPicPr>
        <p:blipFill>
          <a:blip r:embed="rId3"/>
          <a:stretch>
            <a:fillRect/>
          </a:stretch>
        </p:blipFill>
        <p:spPr>
          <a:xfrm>
            <a:off x="450376" y="0"/>
            <a:ext cx="11741624" cy="6908388"/>
          </a:xfrm>
          <a:prstGeom prst="rect">
            <a:avLst/>
          </a:prstGeom>
        </p:spPr>
      </p:pic>
      <p:pic>
        <p:nvPicPr>
          <p:cNvPr id="2" name="Picture 1">
            <a:extLst>
              <a:ext uri="{FF2B5EF4-FFF2-40B4-BE49-F238E27FC236}">
                <a16:creationId xmlns:a16="http://schemas.microsoft.com/office/drawing/2014/main" id="{8B796A3D-FD1D-AF03-2372-001C8596600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855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Teenactive-logo">
            <a:extLst>
              <a:ext uri="{FF2B5EF4-FFF2-40B4-BE49-F238E27FC236}">
                <a16:creationId xmlns:a16="http://schemas.microsoft.com/office/drawing/2014/main" id="{C5FBEDF3-99F0-135E-1C6A-15F6E72C5C0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67136" y="-3432"/>
            <a:ext cx="1323340" cy="468630"/>
          </a:xfrm>
          <a:prstGeom prst="rect">
            <a:avLst/>
          </a:prstGeom>
          <a:noFill/>
          <a:ln>
            <a:noFill/>
          </a:ln>
        </p:spPr>
      </p:pic>
      <p:pic>
        <p:nvPicPr>
          <p:cNvPr id="3" name="Picture 2">
            <a:extLst>
              <a:ext uri="{FF2B5EF4-FFF2-40B4-BE49-F238E27FC236}">
                <a16:creationId xmlns:a16="http://schemas.microsoft.com/office/drawing/2014/main" id="{027D5200-0E73-6FD3-8099-D17F88F720B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378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AD8CA546-7DE5-4B63-70F2-341F66F439DC}"/>
              </a:ext>
            </a:extLst>
          </p:cNvPr>
          <p:cNvSpPr>
            <a:spLocks noGrp="1"/>
          </p:cNvSpPr>
          <p:nvPr>
            <p:ph idx="1"/>
          </p:nvPr>
        </p:nvSpPr>
        <p:spPr/>
        <p:txBody>
          <a:bodyPr/>
          <a:lstStyle/>
          <a:p>
            <a:endParaRPr lang="en-ZA"/>
          </a:p>
        </p:txBody>
      </p:sp>
      <p:pic>
        <p:nvPicPr>
          <p:cNvPr id="6" name="Picture 5">
            <a:extLst>
              <a:ext uri="{FF2B5EF4-FFF2-40B4-BE49-F238E27FC236}">
                <a16:creationId xmlns:a16="http://schemas.microsoft.com/office/drawing/2014/main" id="{12552DFE-1DF9-6C67-DC43-9696D98DF7F5}"/>
              </a:ext>
            </a:extLst>
          </p:cNvPr>
          <p:cNvPicPr>
            <a:picLocks noChangeAspect="1"/>
          </p:cNvPicPr>
          <p:nvPr/>
        </p:nvPicPr>
        <p:blipFill>
          <a:blip r:embed="rId3"/>
          <a:stretch>
            <a:fillRect/>
          </a:stretch>
        </p:blipFill>
        <p:spPr>
          <a:xfrm>
            <a:off x="0" y="-36816"/>
            <a:ext cx="12188953" cy="6929900"/>
          </a:xfrm>
          <a:prstGeom prst="rect">
            <a:avLst/>
          </a:prstGeom>
        </p:spPr>
      </p:pic>
      <p:pic>
        <p:nvPicPr>
          <p:cNvPr id="2" name="Picture 1">
            <a:extLst>
              <a:ext uri="{FF2B5EF4-FFF2-40B4-BE49-F238E27FC236}">
                <a16:creationId xmlns:a16="http://schemas.microsoft.com/office/drawing/2014/main" id="{1E1C8674-175A-6ADF-9717-C67CD053B80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24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2598</TotalTime>
  <Words>1082</Words>
  <Application>Microsoft Office PowerPoint</Application>
  <PresentationFormat>Widescreen</PresentationFormat>
  <Paragraphs>93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Substance Abuse: The use of illegal drugs or the use of prescription or over-the-counter drugs or alcohol for purposes other than those for which they are meant to be used, or in excessive amounts. Substance abuse may lead to social, physical, emotional, and job-related problems.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11</cp:revision>
  <dcterms:created xsi:type="dcterms:W3CDTF">2022-04-23T19:08:35Z</dcterms:created>
  <dcterms:modified xsi:type="dcterms:W3CDTF">2023-04-19T15:59:20Z</dcterms:modified>
</cp:coreProperties>
</file>