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3" r:id="rId7"/>
  </p:sldIdLst>
  <p:sldSz cx="12192000" cy="6858000"/>
  <p:notesSz cx="6858000" cy="9144000"/>
  <p:embeddedFontLst>
    <p:embeddedFont>
      <p:font typeface="Arial Narrow" panose="020B0606020202030204" pitchFamily="34" charset="0"/>
      <p:regular r:id="rId9"/>
      <p:bold r:id="rId10"/>
      <p:italic r:id="rId11"/>
      <p:boldItalic r:id="rId12"/>
    </p:embeddedFon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ju+A246P3tjUf8b8Tan5uWmEKD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rita Hanekom"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768" autoAdjust="0"/>
  </p:normalViewPr>
  <p:slideViewPr>
    <p:cSldViewPr snapToGrid="0">
      <p:cViewPr varScale="1">
        <p:scale>
          <a:sx n="68" d="100"/>
          <a:sy n="68" d="100"/>
        </p:scale>
        <p:origin x="21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loomberg.com/news/videos/2020-07-01/why-gender-based-violence-is-so-prevalent-in-south-africa-video"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youtu.be/Up8_IKImo3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ews24.com/news24/southafrica/news/violence-in-schools-models-violence-in-society-gbv-conference-hears-2019120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1-2: 5min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sz="1800" dirty="0">
                <a:solidFill>
                  <a:srgbClr val="595959"/>
                </a:solidFill>
                <a:effectLst/>
                <a:latin typeface="Arial" panose="020B0604020202020204" pitchFamily="34" charset="0"/>
                <a:ea typeface="Arial" panose="020B0604020202020204" pitchFamily="34" charset="0"/>
              </a:rPr>
              <a:t>Welcome back to Life Orientation in the 2</a:t>
            </a:r>
            <a:r>
              <a:rPr lang="en-ZA" sz="1800" baseline="30000" dirty="0">
                <a:solidFill>
                  <a:srgbClr val="595959"/>
                </a:solidFill>
                <a:effectLst/>
                <a:latin typeface="Arial" panose="020B0604020202020204" pitchFamily="34" charset="0"/>
                <a:ea typeface="Arial" panose="020B0604020202020204" pitchFamily="34" charset="0"/>
              </a:rPr>
              <a:t>nd</a:t>
            </a:r>
            <a:r>
              <a:rPr lang="en-ZA" sz="1800" dirty="0">
                <a:solidFill>
                  <a:srgbClr val="595959"/>
                </a:solidFill>
                <a:effectLst/>
                <a:latin typeface="Arial" panose="020B0604020202020204" pitchFamily="34" charset="0"/>
                <a:ea typeface="Arial" panose="020B0604020202020204" pitchFamily="34" charset="0"/>
              </a:rPr>
              <a:t> term. We will be starting again </a:t>
            </a:r>
            <a:r>
              <a:rPr lang="en-ZA" sz="1800" dirty="0">
                <a:solidFill>
                  <a:srgbClr val="595959"/>
                </a:solidFill>
                <a:effectLst/>
                <a:highlight>
                  <a:srgbClr val="FFFF00"/>
                </a:highlight>
                <a:latin typeface="Arial" panose="020B0604020202020204" pitchFamily="34" charset="0"/>
                <a:ea typeface="Arial" panose="020B0604020202020204" pitchFamily="34" charset="0"/>
              </a:rPr>
              <a:t>with the topic </a:t>
            </a:r>
            <a:r>
              <a:rPr lang="en-ZA" sz="1800" dirty="0">
                <a:solidFill>
                  <a:srgbClr val="595959"/>
                </a:solidFill>
                <a:effectLst/>
                <a:latin typeface="Arial" panose="020B0604020202020204" pitchFamily="34" charset="0"/>
                <a:ea typeface="Arial" panose="020B0604020202020204" pitchFamily="34" charset="0"/>
              </a:rPr>
              <a:t>Developing of the self in society. Our focus in this sub-section last term was on goal setting, different relationships and the influence on your well-being and the rights that you as an individual have within relationships. This term we will start by looking at: GENDER_BASED VIOLENCE (in SA and in the world) the impact of abuse of power on individuals and on society in general. We are going to look at gender-based violence in South Africa specifically, but it is important to remember it is a global pandemic, the violation of the rights of the victim of violence.</a:t>
            </a:r>
            <a:endParaRPr dirty="0"/>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latin typeface="Calibri" panose="020F0502020204030204" pitchFamily="34" charset="0"/>
                <a:cs typeface="Calibri" panose="020F0502020204030204" pitchFamily="34" charset="0"/>
              </a:rPr>
              <a:t>Slide 2:</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ZA" dirty="0">
                <a:latin typeface="Calibri" panose="020F0502020204030204" pitchFamily="34" charset="0"/>
                <a:cs typeface="Calibri" panose="020F0502020204030204" pitchFamily="34" charset="0"/>
              </a:rPr>
              <a:t>Let’s start by looking at identifying the different forms of gender-based violence (GBV) in this slide. (Ask the class to identify what they think each image is about. Then explain to them)</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ZA" b="1" dirty="0">
                <a:latin typeface="Calibri" panose="020F0502020204030204" pitchFamily="34" charset="0"/>
                <a:cs typeface="Calibri" panose="020F0502020204030204" pitchFamily="34" charset="0"/>
              </a:rPr>
              <a:t>Image A - Sexual </a:t>
            </a:r>
            <a:r>
              <a:rPr lang="en-ZA" dirty="0">
                <a:latin typeface="Calibri" panose="020F0502020204030204" pitchFamily="34" charset="0"/>
                <a:cs typeface="Calibri" panose="020F0502020204030204" pitchFamily="34" charset="0"/>
              </a:rPr>
              <a:t>- </a:t>
            </a:r>
            <a:r>
              <a:rPr lang="en-ZA" b="0" i="0" dirty="0">
                <a:solidFill>
                  <a:srgbClr val="444444"/>
                </a:solidFill>
                <a:latin typeface="Calibri" panose="020F0502020204030204" pitchFamily="34" charset="0"/>
                <a:ea typeface="Helvetica Neue"/>
                <a:cs typeface="Calibri" panose="020F0502020204030204" pitchFamily="34" charset="0"/>
                <a:sym typeface="Helvetica Neue"/>
              </a:rPr>
              <a:t>Any sexual act performed on an individual without their consent. Sexual violence can take the form of rape or sexual assault or sexual harassment.</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ZA" b="1" i="0" dirty="0">
                <a:solidFill>
                  <a:srgbClr val="444444"/>
                </a:solidFill>
                <a:latin typeface="Calibri" panose="020F0502020204030204" pitchFamily="34" charset="0"/>
                <a:ea typeface="Helvetica Neue"/>
                <a:cs typeface="Calibri" panose="020F0502020204030204" pitchFamily="34" charset="0"/>
                <a:sym typeface="Helvetica Neue"/>
              </a:rPr>
              <a:t>Image B </a:t>
            </a:r>
            <a:r>
              <a:rPr lang="en-ZA" b="0" i="0" dirty="0">
                <a:solidFill>
                  <a:srgbClr val="444444"/>
                </a:solidFill>
                <a:latin typeface="Calibri" panose="020F0502020204030204" pitchFamily="34" charset="0"/>
                <a:ea typeface="Helvetica Neue"/>
                <a:cs typeface="Calibri" panose="020F0502020204030204" pitchFamily="34" charset="0"/>
                <a:sym typeface="Helvetica Neue"/>
              </a:rPr>
              <a:t>– </a:t>
            </a:r>
            <a:r>
              <a:rPr lang="en-ZA" b="1" i="0" dirty="0">
                <a:solidFill>
                  <a:srgbClr val="444444"/>
                </a:solidFill>
                <a:latin typeface="Calibri" panose="020F0502020204030204" pitchFamily="34" charset="0"/>
                <a:ea typeface="Helvetica Neue"/>
                <a:cs typeface="Calibri" panose="020F0502020204030204" pitchFamily="34" charset="0"/>
                <a:sym typeface="Helvetica Neue"/>
              </a:rPr>
              <a:t>Physical</a:t>
            </a:r>
            <a:r>
              <a:rPr lang="en-ZA" b="0" i="0" dirty="0">
                <a:solidFill>
                  <a:srgbClr val="444444"/>
                </a:solidFill>
                <a:latin typeface="Calibri" panose="020F0502020204030204" pitchFamily="34" charset="0"/>
                <a:ea typeface="Helvetica Neue"/>
                <a:cs typeface="Calibri" panose="020F0502020204030204" pitchFamily="34" charset="0"/>
                <a:sym typeface="Helvetica Neue"/>
              </a:rPr>
              <a:t> - Any act which causes physical harm because of unlawful physical force. Physical violence can take the form of, among others, serious and minor assault, deprivation of liberty and manslaughter. We often see this form of abuse in domestic situations.</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ZA" b="1" i="0" dirty="0">
                <a:solidFill>
                  <a:srgbClr val="444444"/>
                </a:solidFill>
                <a:latin typeface="Calibri" panose="020F0502020204030204" pitchFamily="34" charset="0"/>
                <a:ea typeface="Helvetica Neue"/>
                <a:cs typeface="Calibri" panose="020F0502020204030204" pitchFamily="34" charset="0"/>
                <a:sym typeface="Helvetica Neue"/>
              </a:rPr>
              <a:t>Image C </a:t>
            </a:r>
            <a:r>
              <a:rPr lang="en-ZA" b="0" i="0" dirty="0">
                <a:solidFill>
                  <a:srgbClr val="444444"/>
                </a:solidFill>
                <a:latin typeface="Calibri" panose="020F0502020204030204" pitchFamily="34" charset="0"/>
                <a:ea typeface="Helvetica Neue"/>
                <a:cs typeface="Calibri" panose="020F0502020204030204" pitchFamily="34" charset="0"/>
                <a:sym typeface="Helvetica Neue"/>
              </a:rPr>
              <a:t>– </a:t>
            </a:r>
            <a:r>
              <a:rPr lang="en-ZA" b="1" i="0" dirty="0">
                <a:solidFill>
                  <a:srgbClr val="444444"/>
                </a:solidFill>
                <a:latin typeface="Calibri" panose="020F0502020204030204" pitchFamily="34" charset="0"/>
                <a:ea typeface="Helvetica Neue"/>
                <a:cs typeface="Calibri" panose="020F0502020204030204" pitchFamily="34" charset="0"/>
                <a:sym typeface="Helvetica Neue"/>
              </a:rPr>
              <a:t>Psychological</a:t>
            </a:r>
            <a:r>
              <a:rPr lang="en-ZA" b="0" i="0" dirty="0">
                <a:solidFill>
                  <a:srgbClr val="444444"/>
                </a:solidFill>
                <a:latin typeface="Calibri" panose="020F0502020204030204" pitchFamily="34" charset="0"/>
                <a:ea typeface="Helvetica Neue"/>
                <a:cs typeface="Calibri" panose="020F0502020204030204" pitchFamily="34" charset="0"/>
                <a:sym typeface="Helvetica Neue"/>
              </a:rPr>
              <a:t> - Any act which causes psychological harm to an individual. Psychological violence can take the form of, for example, emotional abuse, mental abuse, coercion, defamation, verbal insult or harassment.</a:t>
            </a:r>
          </a:p>
          <a:p>
            <a:pPr marL="0" lvl="0" indent="0" algn="l" rtl="0">
              <a:spcBef>
                <a:spcPts val="0"/>
              </a:spcBef>
              <a:spcAft>
                <a:spcPts val="0"/>
              </a:spcAft>
              <a:buNone/>
            </a:pPr>
            <a:endParaRPr lang="en-ZA" sz="1800" b="0" i="0" dirty="0">
              <a:solidFill>
                <a:srgbClr val="444444"/>
              </a:solidFill>
              <a:effectLst/>
              <a:highlight>
                <a:srgbClr val="FFFF00"/>
              </a:highlight>
              <a:latin typeface="Calibri" panose="020F0502020204030204" pitchFamily="34" charset="0"/>
              <a:ea typeface="Arial" panose="020B0604020202020204" pitchFamily="34" charset="0"/>
              <a:cs typeface="Calibri" panose="020F0502020204030204" pitchFamily="34" charset="0"/>
              <a:sym typeface="Helvetica Neue"/>
            </a:endParaRPr>
          </a:p>
          <a:p>
            <a:pPr marL="0" lvl="0" indent="0" algn="l" rtl="0">
              <a:spcBef>
                <a:spcPts val="0"/>
              </a:spcBef>
              <a:spcAft>
                <a:spcPts val="0"/>
              </a:spcAft>
              <a:buNone/>
            </a:pPr>
            <a:r>
              <a:rPr lang="en-ZA" sz="1800" dirty="0">
                <a:solidFill>
                  <a:srgbClr val="595959"/>
                </a:solidFill>
                <a:effectLst/>
                <a:highlight>
                  <a:srgbClr val="FFFF00"/>
                </a:highlight>
                <a:latin typeface="Arial" panose="020B0604020202020204" pitchFamily="34" charset="0"/>
                <a:ea typeface="Arial" panose="020B0604020202020204" pitchFamily="34" charset="0"/>
              </a:rPr>
              <a:t>Which form of violence is the most prevalent and happens the most often in relationships?</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ZA" dirty="0">
                <a:latin typeface="Calibri" panose="020F0502020204030204" pitchFamily="34" charset="0"/>
                <a:cs typeface="Calibri" panose="020F0502020204030204" pitchFamily="34" charset="0"/>
              </a:rPr>
              <a:t>Tell learners to write the correct term onto their </a:t>
            </a:r>
            <a:r>
              <a:rPr lang="en-ZA" sz="1800" b="1" i="1" u="sng" dirty="0">
                <a:solidFill>
                  <a:srgbClr val="595959"/>
                </a:solidFill>
                <a:effectLst/>
                <a:latin typeface="Arial" panose="020B0604020202020204" pitchFamily="34" charset="0"/>
                <a:ea typeface="Arial" panose="020B0604020202020204" pitchFamily="34" charset="0"/>
              </a:rPr>
              <a:t>Lesson 1 – Worksheet</a:t>
            </a:r>
            <a:r>
              <a:rPr lang="en-ZA" sz="1800" dirty="0">
                <a:solidFill>
                  <a:srgbClr val="595959"/>
                </a:solidFill>
                <a:effectLst/>
                <a:latin typeface="Arial" panose="020B0604020202020204" pitchFamily="34" charset="0"/>
                <a:ea typeface="Arial" panose="020B0604020202020204" pitchFamily="34" charset="0"/>
              </a:rPr>
              <a:t> under </a:t>
            </a:r>
            <a:r>
              <a:rPr lang="en-ZA" sz="1800" b="1" i="1" dirty="0">
                <a:solidFill>
                  <a:srgbClr val="595959"/>
                </a:solidFill>
                <a:effectLst/>
                <a:latin typeface="Arial" panose="020B0604020202020204" pitchFamily="34" charset="0"/>
                <a:ea typeface="Arial" panose="020B0604020202020204" pitchFamily="34" charset="0"/>
              </a:rPr>
              <a:t>Activity 1</a:t>
            </a:r>
            <a:endParaRPr dirty="0">
              <a:latin typeface="Calibri" panose="020F0502020204030204" pitchFamily="34" charset="0"/>
              <a:cs typeface="Calibri" panose="020F0502020204030204" pitchFamily="34" charset="0"/>
            </a:endParaRPr>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latin typeface="Calibri" panose="020F0502020204030204" pitchFamily="34" charset="0"/>
                <a:cs typeface="Calibri" panose="020F0502020204030204" pitchFamily="34" charset="0"/>
              </a:rPr>
              <a:t>Slide 3:   </a:t>
            </a:r>
            <a:r>
              <a:rPr lang="en-ZA" sz="1800" dirty="0">
                <a:solidFill>
                  <a:srgbClr val="595959"/>
                </a:solidFill>
                <a:effectLst/>
                <a:latin typeface="Arial" panose="020B0604020202020204" pitchFamily="34" charset="0"/>
                <a:ea typeface="Arial" panose="020B0604020202020204" pitchFamily="34" charset="0"/>
              </a:rPr>
              <a:t>Watch Video: </a:t>
            </a:r>
            <a:r>
              <a:rPr lang="en-ZA" sz="1800" i="1" dirty="0">
                <a:solidFill>
                  <a:srgbClr val="595959"/>
                </a:solidFill>
                <a:effectLst/>
                <a:latin typeface="Arial" panose="020B0604020202020204" pitchFamily="34" charset="0"/>
                <a:ea typeface="Arial" panose="020B0604020202020204" pitchFamily="34" charset="0"/>
              </a:rPr>
              <a:t>“Why gender-based violence is so prevalent in South Africa”</a:t>
            </a:r>
            <a:r>
              <a:rPr lang="en-ZA" sz="1800" dirty="0">
                <a:solidFill>
                  <a:srgbClr val="595959"/>
                </a:solidFill>
                <a:effectLst/>
                <a:latin typeface="Arial" panose="020B0604020202020204" pitchFamily="34" charset="0"/>
                <a:ea typeface="Arial" panose="020B0604020202020204" pitchFamily="34" charset="0"/>
              </a:rPr>
              <a:t> (4min 27s)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800" dirty="0">
                <a:solidFill>
                  <a:srgbClr val="595959"/>
                </a:solidFill>
                <a:effectLst/>
                <a:latin typeface="Arial" panose="020B0604020202020204" pitchFamily="34" charset="0"/>
                <a:ea typeface="Arial" panose="020B0604020202020204" pitchFamily="34" charset="0"/>
              </a:rPr>
              <a:t>Link: </a:t>
            </a:r>
            <a:r>
              <a:rPr lang="en-ZA" sz="1800" u="sng" dirty="0">
                <a:solidFill>
                  <a:srgbClr val="595959"/>
                </a:solidFill>
                <a:effectLst/>
                <a:latin typeface="Arial" panose="020B0604020202020204" pitchFamily="34" charset="0"/>
                <a:ea typeface="Arial" panose="020B0604020202020204" pitchFamily="34" charset="0"/>
                <a:hlinkClick r:id="rId3"/>
              </a:rPr>
              <a:t>https://www.bloomberg.com/news/videos/2020-07-01/why-gender-based-violence-is-so-prevalent-in-south-africa-video</a:t>
            </a:r>
            <a:r>
              <a:rPr lang="en-ZA" sz="1800" u="sng" dirty="0">
                <a:solidFill>
                  <a:srgbClr val="595959"/>
                </a:solidFill>
                <a:effectLst/>
                <a:latin typeface="Arial" panose="020B0604020202020204" pitchFamily="34" charset="0"/>
                <a:ea typeface="Arial" panose="020B0604020202020204" pitchFamily="34" charset="0"/>
              </a:rPr>
              <a:t> </a:t>
            </a:r>
            <a:br>
              <a:rPr lang="en-ZA" sz="1800" u="sng" dirty="0">
                <a:solidFill>
                  <a:srgbClr val="595959"/>
                </a:solidFill>
                <a:effectLst/>
                <a:latin typeface="Arial" panose="020B0604020202020204" pitchFamily="34" charset="0"/>
                <a:ea typeface="Arial" panose="020B0604020202020204" pitchFamily="34" charset="0"/>
              </a:rPr>
            </a:br>
            <a:r>
              <a:rPr lang="en-ZA" sz="1800" u="none" dirty="0">
                <a:solidFill>
                  <a:srgbClr val="595959"/>
                </a:solidFill>
                <a:effectLst/>
                <a:latin typeface="Arial" panose="020B0604020202020204" pitchFamily="34" charset="0"/>
                <a:ea typeface="Arial" panose="020B0604020202020204" pitchFamily="34" charset="0"/>
              </a:rPr>
              <a:t>Or</a:t>
            </a:r>
            <a:r>
              <a:rPr lang="en-ZA" sz="1800" u="sng" dirty="0">
                <a:solidFill>
                  <a:srgbClr val="595959"/>
                </a:solidFill>
                <a:effectLst/>
                <a:latin typeface="Arial" panose="020B0604020202020204" pitchFamily="34" charset="0"/>
                <a:ea typeface="Arial" panose="020B0604020202020204" pitchFamily="34" charset="0"/>
              </a:rPr>
              <a:t> </a:t>
            </a:r>
            <a:br>
              <a:rPr lang="en-ZA" sz="1800" u="sng" dirty="0">
                <a:solidFill>
                  <a:srgbClr val="595959"/>
                </a:solidFill>
                <a:effectLst/>
                <a:latin typeface="Arial" panose="020B0604020202020204" pitchFamily="34" charset="0"/>
                <a:ea typeface="Arial" panose="020B0604020202020204" pitchFamily="34" charset="0"/>
              </a:rPr>
            </a:br>
            <a:r>
              <a:rPr lang="en-GB" sz="1800" u="sng" dirty="0">
                <a:solidFill>
                  <a:srgbClr val="0563C1"/>
                </a:solidFill>
                <a:effectLst/>
                <a:latin typeface="Arial Narrow" panose="020B0606020202030204" pitchFamily="34" charset="0"/>
                <a:ea typeface="Calibri" panose="020F0502020204030204" pitchFamily="34" charset="0"/>
                <a:cs typeface="Calibri" panose="020F0502020204030204" pitchFamily="34" charset="0"/>
                <a:hlinkClick r:id="rId4"/>
              </a:rPr>
              <a:t>https://youtu.be/Up8_IKImo38</a:t>
            </a:r>
            <a:endParaRPr lang="en-GB" sz="1800" dirty="0">
              <a:latin typeface="Calibri" panose="020F0502020204030204" pitchFamily="34" charset="0"/>
              <a:cs typeface="Calibri" panose="020F0502020204030204" pitchFamily="34" charset="0"/>
            </a:endParaRPr>
          </a:p>
          <a:p>
            <a:pPr marL="0" lvl="0" indent="0" algn="l" rtl="0">
              <a:spcBef>
                <a:spcPts val="0"/>
              </a:spcBef>
              <a:spcAft>
                <a:spcPts val="0"/>
              </a:spcAft>
              <a:buNone/>
            </a:pPr>
            <a:br>
              <a:rPr lang="en-ZA" sz="1800" u="sng" dirty="0">
                <a:solidFill>
                  <a:srgbClr val="595959"/>
                </a:solidFill>
                <a:effectLst/>
                <a:latin typeface="Arial" panose="020B0604020202020204" pitchFamily="34" charset="0"/>
                <a:ea typeface="Arial" panose="020B0604020202020204" pitchFamily="34" charset="0"/>
              </a:rPr>
            </a:br>
            <a:r>
              <a:rPr lang="en-ZA" sz="1800" i="1" u="none" dirty="0">
                <a:solidFill>
                  <a:srgbClr val="595959"/>
                </a:solidFill>
                <a:effectLst/>
                <a:latin typeface="Arial" panose="020B0604020202020204" pitchFamily="34" charset="0"/>
                <a:ea typeface="Arial" panose="020B0604020202020204" pitchFamily="34" charset="0"/>
              </a:rPr>
              <a:t>Published July 2020</a:t>
            </a:r>
            <a:endParaRPr i="1" u="none"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ZA" dirty="0">
                <a:latin typeface="Calibri" panose="020F0502020204030204" pitchFamily="34" charset="0"/>
                <a:cs typeface="Calibri" panose="020F0502020204030204" pitchFamily="34" charset="0"/>
              </a:rPr>
              <a:t>As a result of COVID-19, we have seen an increase in gender-based violence around South Africa. This short video clip looks at reasons why this violence is so prevalent. Listen carefully as you will need </a:t>
            </a:r>
            <a:r>
              <a:rPr lang="en-ZA" sz="1800" dirty="0">
                <a:solidFill>
                  <a:srgbClr val="595959"/>
                </a:solidFill>
                <a:effectLst/>
                <a:latin typeface="Arial" panose="020B0604020202020204" pitchFamily="34" charset="0"/>
                <a:ea typeface="Arial" panose="020B0604020202020204" pitchFamily="34" charset="0"/>
              </a:rPr>
              <a:t>to reflect on what you have heard in </a:t>
            </a:r>
            <a:r>
              <a:rPr lang="en-ZA" sz="1800" b="1" i="1" dirty="0">
                <a:solidFill>
                  <a:srgbClr val="595959"/>
                </a:solidFill>
                <a:effectLst/>
                <a:latin typeface="Arial" panose="020B0604020202020204" pitchFamily="34" charset="0"/>
                <a:ea typeface="Arial" panose="020B0604020202020204" pitchFamily="34" charset="0"/>
              </a:rPr>
              <a:t>Activity 2</a:t>
            </a:r>
            <a:r>
              <a:rPr lang="en-ZA" sz="1800" dirty="0">
                <a:solidFill>
                  <a:srgbClr val="595959"/>
                </a:solidFill>
                <a:effectLst/>
                <a:latin typeface="Arial" panose="020B0604020202020204" pitchFamily="34" charset="0"/>
                <a:ea typeface="Arial" panose="020B0604020202020204" pitchFamily="34" charset="0"/>
              </a:rPr>
              <a:t> on your </a:t>
            </a:r>
            <a:r>
              <a:rPr lang="en-ZA" sz="1800" b="1" i="1" u="sng" dirty="0">
                <a:solidFill>
                  <a:srgbClr val="595959"/>
                </a:solidFill>
                <a:effectLst/>
                <a:latin typeface="Arial" panose="020B0604020202020204" pitchFamily="34" charset="0"/>
                <a:ea typeface="Arial" panose="020B0604020202020204" pitchFamily="34" charset="0"/>
              </a:rPr>
              <a:t>Lesson 1 – Worksheet</a:t>
            </a:r>
            <a:r>
              <a:rPr lang="en-ZA" sz="1800" dirty="0">
                <a:solidFill>
                  <a:srgbClr val="595959"/>
                </a:solidFill>
                <a:effectLst/>
                <a:latin typeface="Arial" panose="020B0604020202020204" pitchFamily="34" charset="0"/>
                <a:ea typeface="Arial" panose="020B0604020202020204" pitchFamily="34" charset="0"/>
              </a:rPr>
              <a:t> </a:t>
            </a:r>
          </a:p>
          <a:p>
            <a:pPr marL="0" lvl="0" indent="0" algn="l" rtl="0">
              <a:spcBef>
                <a:spcPts val="0"/>
              </a:spcBef>
              <a:spcAft>
                <a:spcPts val="0"/>
              </a:spcAft>
              <a:buNone/>
            </a:pPr>
            <a:endParaRPr lang="en-ZA" sz="1800" dirty="0">
              <a:solidFill>
                <a:srgbClr val="595959"/>
              </a:solidFill>
              <a:effectLst/>
              <a:latin typeface="Arial" panose="020B0604020202020204" pitchFamily="34" charset="0"/>
              <a:cs typeface="Calibri" panose="020F0502020204030204" pitchFamily="34" charset="0"/>
            </a:endParaRPr>
          </a:p>
          <a:p>
            <a:pPr marL="0" lvl="0" indent="0" algn="l" rtl="0">
              <a:spcBef>
                <a:spcPts val="0"/>
              </a:spcBef>
              <a:spcAft>
                <a:spcPts val="0"/>
              </a:spcAft>
              <a:buNone/>
            </a:pPr>
            <a:r>
              <a:rPr lang="en-GB" sz="1800" u="sng" dirty="0">
                <a:solidFill>
                  <a:srgbClr val="0563C1"/>
                </a:solidFill>
                <a:effectLst/>
                <a:latin typeface="Arial Narrow" panose="020B0606020202030204" pitchFamily="34" charset="0"/>
                <a:ea typeface="Calibri" panose="020F0502020204030204" pitchFamily="34" charset="0"/>
                <a:cs typeface="Calibri" panose="020F0502020204030204" pitchFamily="34" charset="0"/>
                <a:hlinkClick r:id="rId4"/>
              </a:rPr>
              <a:t>https://youtu.be/Up8_IKImo38</a:t>
            </a:r>
            <a:endParaRPr dirty="0">
              <a:latin typeface="Calibri" panose="020F0502020204030204" pitchFamily="34" charset="0"/>
              <a:cs typeface="Calibri" panose="020F0502020204030204" pitchFamily="34" charset="0"/>
            </a:endParaRPr>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Slide 4:</a:t>
            </a:r>
            <a:endParaRPr dirty="0"/>
          </a:p>
          <a:p>
            <a:pPr marL="0" lvl="0" indent="0" algn="l" rtl="0">
              <a:spcBef>
                <a:spcPts val="0"/>
              </a:spcBef>
              <a:spcAft>
                <a:spcPts val="0"/>
              </a:spcAft>
              <a:buNone/>
            </a:pPr>
            <a:r>
              <a:rPr lang="en-ZA" dirty="0"/>
              <a:t>Informal assessment (15min)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Work through the questions in </a:t>
            </a:r>
            <a:r>
              <a:rPr lang="en-ZA" b="1" i="1" dirty="0"/>
              <a:t>Activity 3 and 4</a:t>
            </a:r>
            <a:r>
              <a:rPr lang="en-ZA" sz="1800" dirty="0">
                <a:solidFill>
                  <a:srgbClr val="595959"/>
                </a:solidFill>
                <a:effectLst/>
                <a:latin typeface="Arial" panose="020B0604020202020204" pitchFamily="34" charset="0"/>
                <a:ea typeface="Arial" panose="020B0604020202020204" pitchFamily="34" charset="0"/>
              </a:rPr>
              <a:t> in your </a:t>
            </a:r>
            <a:r>
              <a:rPr lang="en-ZA" sz="1800" b="1" i="1" u="sng" dirty="0">
                <a:solidFill>
                  <a:srgbClr val="595959"/>
                </a:solidFill>
                <a:effectLst/>
                <a:latin typeface="Arial" panose="020B0604020202020204" pitchFamily="34" charset="0"/>
                <a:ea typeface="Arial" panose="020B0604020202020204" pitchFamily="34"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a:t>
            </a:r>
            <a:r>
              <a:rPr lang="en-ZA" dirty="0"/>
              <a:t> First complete the true and false questions in Activity 3 and then Activity 4. These questions resemble the kind of questions you would get in a formal assessment. For the next 15 min we will sit quietly and do the short test. Use the information you have learnt today to help answer your question.</a:t>
            </a:r>
            <a:endParaRPr dirty="0"/>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5: 5min</a:t>
            </a:r>
          </a:p>
          <a:p>
            <a:pPr marL="0" lvl="0" indent="0" algn="l" rtl="0">
              <a:spcBef>
                <a:spcPts val="0"/>
              </a:spcBef>
              <a:spcAft>
                <a:spcPts val="0"/>
              </a:spcAft>
              <a:buNone/>
            </a:pPr>
            <a:r>
              <a:rPr lang="en-ZA" dirty="0"/>
              <a:t>Arrange learners into groups of FOUR</a:t>
            </a:r>
          </a:p>
          <a:p>
            <a:pPr marL="0" lvl="0" indent="0" algn="l" rtl="0">
              <a:spcBef>
                <a:spcPts val="0"/>
              </a:spcBef>
              <a:spcAft>
                <a:spcPts val="0"/>
              </a:spcAft>
              <a:buNone/>
            </a:pPr>
            <a:endParaRPr dirty="0"/>
          </a:p>
          <a:p>
            <a:pPr marL="0" lvl="0" indent="0" algn="l" rtl="0">
              <a:spcBef>
                <a:spcPts val="0"/>
              </a:spcBef>
              <a:spcAft>
                <a:spcPts val="0"/>
              </a:spcAft>
              <a:buNone/>
            </a:pPr>
            <a:r>
              <a:rPr lang="en-ZA" sz="1800" dirty="0">
                <a:solidFill>
                  <a:srgbClr val="595959"/>
                </a:solidFill>
                <a:effectLst/>
                <a:latin typeface="Arial" panose="020B0604020202020204" pitchFamily="34" charset="0"/>
                <a:ea typeface="Arial" panose="020B0604020202020204" pitchFamily="34" charset="0"/>
              </a:rPr>
              <a:t>Read the following statements taken from an article:</a:t>
            </a:r>
            <a:endParaRPr dirty="0"/>
          </a:p>
          <a:p>
            <a:pPr marL="0" lvl="0" indent="0" algn="l" rtl="0">
              <a:spcBef>
                <a:spcPts val="0"/>
              </a:spcBef>
              <a:spcAft>
                <a:spcPts val="0"/>
              </a:spcAft>
              <a:buNone/>
            </a:pPr>
            <a:endParaRPr dirty="0"/>
          </a:p>
          <a:p>
            <a:pPr marL="450215"/>
            <a:r>
              <a:rPr lang="en-ZA" sz="1800" dirty="0">
                <a:solidFill>
                  <a:srgbClr val="595959"/>
                </a:solidFill>
                <a:effectLst/>
                <a:latin typeface="Arial" panose="020B0604020202020204" pitchFamily="34" charset="0"/>
                <a:ea typeface="Arial" panose="020B0604020202020204" pitchFamily="34" charset="0"/>
              </a:rPr>
              <a:t>“If a child is neglected, school is where it is picked up.”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450215"/>
            <a:r>
              <a:rPr lang="en-ZA" sz="1800" dirty="0">
                <a:solidFill>
                  <a:srgbClr val="595959"/>
                </a:solidFill>
                <a:effectLst/>
                <a:latin typeface="Arial" panose="020B0604020202020204" pitchFamily="34" charset="0"/>
                <a:ea typeface="Arial" panose="020B0604020202020204" pitchFamily="34" charset="0"/>
              </a:rPr>
              <a:t>“Girls tend to be the victims of GBV in school e.g. rape, harassment and sexual assault, while boys tend to be victims of physical violence and bullying.”</a:t>
            </a:r>
            <a:endParaRPr lang="en-ZA" sz="1800" dirty="0">
              <a:solidFill>
                <a:srgbClr val="000000"/>
              </a:solidFill>
              <a:effectLst/>
              <a:latin typeface="Times New Roman" panose="02020603050405020304" pitchFamily="18" charset="0"/>
              <a:ea typeface="Times New Roman" panose="02020603050405020304" pitchFamily="18" charset="0"/>
            </a:endParaRPr>
          </a:p>
          <a:p>
            <a:pPr marL="450215"/>
            <a:r>
              <a:rPr lang="en-ZA" sz="1800" dirty="0">
                <a:solidFill>
                  <a:srgbClr val="595959"/>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450215"/>
            <a:r>
              <a:rPr lang="en-ZA" sz="1800" dirty="0">
                <a:solidFill>
                  <a:srgbClr val="595959"/>
                </a:solidFill>
                <a:effectLst/>
                <a:latin typeface="Arial" panose="020B0604020202020204" pitchFamily="34" charset="0"/>
                <a:ea typeface="Arial" panose="020B0604020202020204" pitchFamily="34" charset="0"/>
              </a:rPr>
              <a:t>In your groups, reflect and discuss whether you agree with this statement?</a:t>
            </a:r>
          </a:p>
          <a:p>
            <a:pPr marL="450215"/>
            <a:r>
              <a:rPr lang="en-ZA" sz="1800" dirty="0">
                <a:solidFill>
                  <a:srgbClr val="595959"/>
                </a:solidFill>
                <a:effectLst/>
                <a:latin typeface="Arial" panose="020B0604020202020204" pitchFamily="34" charset="0"/>
                <a:ea typeface="Arial" panose="020B0604020202020204" pitchFamily="34" charset="0"/>
              </a:rPr>
              <a:t>Consider THREE strategies that you as learners could implement to make your school free of gender-based violence.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450215"/>
            <a:r>
              <a:rPr lang="en-ZA" sz="1800" dirty="0">
                <a:solidFill>
                  <a:srgbClr val="595959"/>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450215"/>
            <a:r>
              <a:rPr lang="en-ZA" sz="1800" dirty="0">
                <a:solidFill>
                  <a:srgbClr val="595959"/>
                </a:solidFill>
                <a:effectLst/>
                <a:latin typeface="Arial" panose="020B0604020202020204" pitchFamily="34" charset="0"/>
                <a:ea typeface="Arial" panose="020B0604020202020204" pitchFamily="34" charset="0"/>
              </a:rPr>
              <a:t>The full article can be found: </a:t>
            </a:r>
            <a:r>
              <a:rPr lang="en-ZA" sz="1800" u="sng" dirty="0">
                <a:solidFill>
                  <a:srgbClr val="595959"/>
                </a:solidFill>
                <a:effectLst/>
                <a:latin typeface="Arial" panose="020B0604020202020204" pitchFamily="34" charset="0"/>
                <a:ea typeface="Arial" panose="020B0604020202020204" pitchFamily="34" charset="0"/>
                <a:hlinkClick r:id="rId3"/>
              </a:rPr>
              <a:t>https://www.news24.com/news24/southafrica/news/violence-in-schools-models-violence-in-society-gbv-conference-hears-20191205</a:t>
            </a:r>
            <a:r>
              <a:rPr lang="en-ZA" sz="1800" dirty="0">
                <a:solidFill>
                  <a:srgbClr val="595959"/>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Slide 6: 5min</a:t>
            </a:r>
          </a:p>
          <a:p>
            <a:pPr marL="0" lvl="0" indent="0" algn="l" rtl="0">
              <a:spcBef>
                <a:spcPts val="0"/>
              </a:spcBef>
              <a:spcAft>
                <a:spcPts val="0"/>
              </a:spcAft>
              <a:buNone/>
            </a:pPr>
            <a:endParaRPr lang="en-US" dirty="0"/>
          </a:p>
          <a:p>
            <a:pPr marL="0" lvl="0" indent="0">
              <a:buFont typeface="Symbol" panose="05050102010706020507" pitchFamily="18" charset="2"/>
              <a:buNone/>
            </a:pPr>
            <a:r>
              <a:rPr lang="en-US" sz="1200" dirty="0">
                <a:solidFill>
                  <a:srgbClr val="404040"/>
                </a:solidFill>
                <a:effectLst/>
                <a:latin typeface="Arial" panose="020B0604020202020204" pitchFamily="34" charset="0"/>
                <a:ea typeface="Times New Roman" panose="02020603050405020304" pitchFamily="18" charset="0"/>
              </a:rPr>
              <a:t>Allow 5min for learners to take a moment to reflect on what they have learnt about themselves today. </a:t>
            </a:r>
            <a:br>
              <a:rPr lang="en-US" sz="1200" dirty="0">
                <a:solidFill>
                  <a:srgbClr val="404040"/>
                </a:solidFill>
                <a:effectLst/>
                <a:latin typeface="Arial" panose="020B0604020202020204" pitchFamily="34" charset="0"/>
                <a:ea typeface="Times New Roman" panose="02020603050405020304" pitchFamily="18" charset="0"/>
              </a:rPr>
            </a:br>
            <a:r>
              <a:rPr lang="en-US" sz="1200" dirty="0">
                <a:solidFill>
                  <a:srgbClr val="404040"/>
                </a:solidFill>
                <a:effectLst/>
                <a:latin typeface="Arial" panose="020B0604020202020204" pitchFamily="34" charset="0"/>
                <a:ea typeface="Times New Roman" panose="02020603050405020304" pitchFamily="18" charset="0"/>
              </a:rPr>
              <a:t>Answer the following questions in </a:t>
            </a:r>
            <a:r>
              <a:rPr lang="en-US" sz="1200" b="1" i="1" dirty="0">
                <a:solidFill>
                  <a:srgbClr val="404040"/>
                </a:solidFill>
                <a:effectLst/>
                <a:latin typeface="Arial" panose="020B0604020202020204" pitchFamily="34" charset="0"/>
                <a:ea typeface="Times New Roman" panose="02020603050405020304" pitchFamily="18" charset="0"/>
              </a:rPr>
              <a:t>Activity 5 (</a:t>
            </a:r>
            <a:r>
              <a:rPr lang="en-US" sz="1200" b="1" i="1" u="sng" dirty="0">
                <a:solidFill>
                  <a:srgbClr val="595959"/>
                </a:solidFill>
                <a:effectLst/>
                <a:latin typeface="Arial" panose="020B0604020202020204" pitchFamily="34" charset="0"/>
                <a:ea typeface="Arial" panose="020B0604020202020204" pitchFamily="34" charset="0"/>
              </a:rPr>
              <a:t>Lesson 1 – Worksheet)</a:t>
            </a:r>
            <a:r>
              <a:rPr lang="en-US" sz="1200" dirty="0">
                <a:solidFill>
                  <a:srgbClr val="595959"/>
                </a:solidFill>
                <a:effectLst/>
                <a:latin typeface="Arial" panose="020B0604020202020204" pitchFamily="34" charset="0"/>
                <a:ea typeface="Arial" panose="020B0604020202020204" pitchFamily="34" charset="0"/>
              </a:rPr>
              <a:t> </a:t>
            </a:r>
            <a:br>
              <a:rPr lang="en-US" sz="1200" dirty="0">
                <a:solidFill>
                  <a:srgbClr val="404040"/>
                </a:solidFill>
                <a:effectLst/>
                <a:latin typeface="Arial" panose="020B0604020202020204" pitchFamily="34" charset="0"/>
                <a:ea typeface="Times New Roman" panose="02020603050405020304" pitchFamily="18" charset="0"/>
              </a:rPr>
            </a:br>
            <a:endParaRPr lang="en-US" sz="12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US" sz="1200" dirty="0">
                <a:solidFill>
                  <a:srgbClr val="404040"/>
                </a:solidFill>
                <a:effectLst/>
                <a:latin typeface="Arial" panose="020B0604020202020204" pitchFamily="34" charset="0"/>
                <a:ea typeface="Times New Roman" panose="02020603050405020304" pitchFamily="18" charset="0"/>
              </a:rPr>
              <a:t>What advice would you give to a friend who has told you a family member is abusing them?</a:t>
            </a:r>
            <a:endParaRPr lang="en-US" sz="12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US" sz="1200" dirty="0">
                <a:solidFill>
                  <a:srgbClr val="404040"/>
                </a:solidFill>
                <a:effectLst/>
                <a:latin typeface="Arial" panose="020B0604020202020204" pitchFamily="34" charset="0"/>
                <a:ea typeface="Times New Roman" panose="02020603050405020304" pitchFamily="18" charset="0"/>
              </a:rPr>
              <a:t>How would you explain the different forms of gender-based violence to your 12-year-old sister?</a:t>
            </a:r>
            <a:endParaRPr lang="en-US" sz="12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US" sz="1200" dirty="0">
                <a:solidFill>
                  <a:srgbClr val="404040"/>
                </a:solidFill>
                <a:effectLst/>
                <a:latin typeface="Arial" panose="020B0604020202020204" pitchFamily="34" charset="0"/>
                <a:ea typeface="Times New Roman" panose="02020603050405020304" pitchFamily="18" charset="0"/>
              </a:rPr>
              <a:t>How could you contribute towards gender equality in your classroom?</a:t>
            </a:r>
          </a:p>
          <a:p>
            <a:pPr marL="342900" lvl="0" indent="-342900">
              <a:buFont typeface="Wingdings" panose="05000000000000000000" pitchFamily="2" charset="2"/>
              <a:buChar char=""/>
            </a:pPr>
            <a:endParaRPr lang="en-US" sz="1200" dirty="0">
              <a:solidFill>
                <a:srgbClr val="40404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US" sz="1200" dirty="0">
                <a:solidFill>
                  <a:srgbClr val="404040"/>
                </a:solidFill>
                <a:effectLst/>
                <a:latin typeface="Arial" panose="020B0604020202020204" pitchFamily="34" charset="0"/>
                <a:ea typeface="Times New Roman" panose="02020603050405020304" pitchFamily="18" charset="0"/>
              </a:rPr>
              <a:t>(There are no memo answers to these questions. Make sure in this time the class is quiet. You can even play an instrumental song to encourage a quieting down and reflection.)</a:t>
            </a:r>
            <a:endParaRPr lang="en-US" sz="12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endParaRPr lang="en-US" sz="12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lang="en-US" sz="1200" dirty="0">
                <a:solidFill>
                  <a:srgbClr val="404040"/>
                </a:solidFill>
                <a:effectLst/>
                <a:latin typeface="Arial" panose="020B0604020202020204" pitchFamily="34" charset="0"/>
                <a:ea typeface="Times New Roman" panose="02020603050405020304" pitchFamily="18" charset="0"/>
              </a:rPr>
              <a:t>Having done the above, </a:t>
            </a:r>
            <a:r>
              <a:rPr lang="en-US" sz="1200" dirty="0">
                <a:solidFill>
                  <a:srgbClr val="404040"/>
                </a:solidFill>
                <a:effectLst/>
                <a:latin typeface="Calibri" panose="020F0502020204030204" pitchFamily="34" charset="0"/>
                <a:ea typeface="Times New Roman" panose="02020603050405020304" pitchFamily="18" charset="0"/>
                <a:cs typeface="Calibri" panose="020F0502020204030204" pitchFamily="34" charset="0"/>
              </a:rPr>
              <a:t>l</a:t>
            </a:r>
            <a:r>
              <a:rPr lang="en-US" sz="1200" dirty="0">
                <a:effectLst/>
                <a:latin typeface="Calibri" panose="020F0502020204030204" pitchFamily="34" charset="0"/>
                <a:ea typeface="Calibri" panose="020F0502020204030204" pitchFamily="34" charset="0"/>
                <a:cs typeface="Calibri" panose="020F0502020204030204" pitchFamily="34" charset="0"/>
              </a:rPr>
              <a:t>ook at the below list of different kinds of gender-based violence in SOUTH AFRICA. Tick off the terms </a:t>
            </a:r>
            <a:r>
              <a:rPr lang="en-US" sz="1200" b="0" i="0" dirty="0">
                <a:solidFill>
                  <a:srgbClr val="404040"/>
                </a:solidFill>
                <a:effectLst/>
                <a:latin typeface="Arial" panose="020B0604020202020204" pitchFamily="34" charset="0"/>
                <a:ea typeface="Times New Roman" panose="02020603050405020304" pitchFamily="18" charset="0"/>
              </a:rPr>
              <a:t>(in </a:t>
            </a:r>
            <a:r>
              <a:rPr lang="en-US" sz="1200" b="1" i="1" dirty="0">
                <a:solidFill>
                  <a:srgbClr val="404040"/>
                </a:solidFill>
                <a:effectLst/>
                <a:latin typeface="Arial" panose="020B0604020202020204" pitchFamily="34" charset="0"/>
                <a:ea typeface="Times New Roman" panose="02020603050405020304" pitchFamily="18" charset="0"/>
              </a:rPr>
              <a:t>Activity 5 </a:t>
            </a:r>
            <a:r>
              <a:rPr lang="en-US" sz="1200" b="1" i="1" u="sng" dirty="0">
                <a:solidFill>
                  <a:srgbClr val="595959"/>
                </a:solidFill>
                <a:effectLst/>
                <a:latin typeface="Arial" panose="020B0604020202020204" pitchFamily="34" charset="0"/>
                <a:ea typeface="Arial" panose="020B0604020202020204" pitchFamily="34" charset="0"/>
              </a:rPr>
              <a:t>Lesson 1 – Worksheet</a:t>
            </a:r>
            <a:r>
              <a:rPr lang="en-US" sz="1200" b="0" i="1" u="none" dirty="0">
                <a:solidFill>
                  <a:srgbClr val="595959"/>
                </a:solidFill>
                <a:effectLst/>
                <a:latin typeface="Arial" panose="020B0604020202020204" pitchFamily="34" charset="0"/>
                <a:ea typeface="Arial" panose="020B0604020202020204" pitchFamily="34" charset="0"/>
              </a:rPr>
              <a:t>)</a:t>
            </a:r>
            <a:r>
              <a:rPr lang="en-US" sz="1200" b="0" dirty="0">
                <a:solidFill>
                  <a:srgbClr val="595959"/>
                </a:solidFill>
                <a:effectLst/>
                <a:latin typeface="Arial" panose="020B0604020202020204" pitchFamily="34" charset="0"/>
                <a:ea typeface="Arial" panose="020B060402020202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you addressed in today’s lesson.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domestic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sexual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physical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emotional mental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femicide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sexual harassment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Wingdings" panose="05000000000000000000" pitchFamily="2" charset="2"/>
              <a:buNone/>
            </a:pPr>
            <a:endParaRPr lang="en-US" sz="1200" dirty="0">
              <a:solidFill>
                <a:srgbClr val="404040"/>
              </a:solidFill>
              <a:effectLst/>
              <a:latin typeface="Arial" panose="020B0604020202020204" pitchFamily="34" charset="0"/>
              <a:ea typeface="Times New Roman" panose="02020603050405020304" pitchFamily="18" charset="0"/>
            </a:endParaRPr>
          </a:p>
          <a:p>
            <a:pPr marL="0" lvl="0" indent="0">
              <a:buFont typeface="Symbol" panose="05050102010706020507" pitchFamily="18" charset="2"/>
              <a:buNone/>
            </a:pPr>
            <a:r>
              <a:rPr lang="en-US" sz="1200" dirty="0">
                <a:solidFill>
                  <a:srgbClr val="404040"/>
                </a:solidFill>
                <a:effectLst/>
                <a:latin typeface="Arial" panose="020B0604020202020204" pitchFamily="34" charset="0"/>
                <a:ea typeface="Times New Roman" panose="02020603050405020304" pitchFamily="18" charset="0"/>
              </a:rPr>
              <a:t>Remind learners to complete </a:t>
            </a:r>
            <a:r>
              <a:rPr lang="en-US" sz="1200" b="1" i="1" dirty="0">
                <a:solidFill>
                  <a:srgbClr val="404040"/>
                </a:solidFill>
                <a:effectLst/>
                <a:latin typeface="Arial" panose="020B0604020202020204" pitchFamily="34" charset="0"/>
                <a:ea typeface="Times New Roman" panose="02020603050405020304" pitchFamily="18" charset="0"/>
              </a:rPr>
              <a:t>Activity 6</a:t>
            </a:r>
            <a:r>
              <a:rPr lang="en-US" sz="1200" dirty="0">
                <a:solidFill>
                  <a:srgbClr val="404040"/>
                </a:solidFill>
                <a:effectLst/>
                <a:latin typeface="Arial" panose="020B0604020202020204" pitchFamily="34" charset="0"/>
                <a:ea typeface="Times New Roman" panose="02020603050405020304" pitchFamily="18" charset="0"/>
              </a:rPr>
              <a:t> for </a:t>
            </a:r>
            <a:r>
              <a:rPr lang="en-US" sz="1200" b="1" i="1" dirty="0">
                <a:solidFill>
                  <a:srgbClr val="404040"/>
                </a:solidFill>
                <a:effectLst/>
                <a:highlight>
                  <a:srgbClr val="FFFF00"/>
                </a:highlight>
                <a:latin typeface="Arial" panose="020B0604020202020204" pitchFamily="34" charset="0"/>
                <a:ea typeface="Times New Roman" panose="02020603050405020304" pitchFamily="18" charset="0"/>
              </a:rPr>
              <a:t>homework.</a:t>
            </a:r>
            <a:r>
              <a:rPr lang="en-US" sz="1200" b="1" dirty="0">
                <a:solidFill>
                  <a:srgbClr val="404040"/>
                </a:solidFill>
                <a:effectLst/>
                <a:latin typeface="Arial" panose="020B0604020202020204" pitchFamily="34" charset="0"/>
                <a:ea typeface="Times New Roman" panose="02020603050405020304" pitchFamily="18" charset="0"/>
              </a:rPr>
              <a:t> </a:t>
            </a:r>
            <a:br>
              <a:rPr lang="en-US" sz="1200" i="1" u="none" strike="noStrike" dirty="0">
                <a:solidFill>
                  <a:srgbClr val="404040"/>
                </a:solidFill>
                <a:effectLst/>
                <a:latin typeface="Arial" panose="020B0604020202020204" pitchFamily="34" charset="0"/>
                <a:ea typeface="Times New Roman" panose="02020603050405020304" pitchFamily="18" charset="0"/>
              </a:rPr>
            </a:br>
            <a:r>
              <a:rPr lang="en-US" sz="1200" b="1" u="sng" dirty="0">
                <a:solidFill>
                  <a:srgbClr val="000000"/>
                </a:solidFill>
                <a:latin typeface="Calibri"/>
                <a:ea typeface="Calibri"/>
                <a:cs typeface="Calibri"/>
                <a:sym typeface="Calibri"/>
              </a:rPr>
              <a:t>For homework </a:t>
            </a:r>
            <a:r>
              <a:rPr lang="en-US" sz="1200" dirty="0">
                <a:solidFill>
                  <a:srgbClr val="000000"/>
                </a:solidFill>
                <a:latin typeface="Calibri"/>
                <a:ea typeface="Calibri"/>
                <a:cs typeface="Calibri"/>
                <a:sym typeface="Calibri"/>
              </a:rPr>
              <a:t>FIND news articles of different stories in South Africa on gender-based violence. Bring at least</a:t>
            </a:r>
            <a:r>
              <a:rPr lang="en-US" sz="1200" b="1" dirty="0">
                <a:solidFill>
                  <a:srgbClr val="000000"/>
                </a:solidFill>
                <a:latin typeface="Calibri"/>
                <a:ea typeface="Calibri"/>
                <a:cs typeface="Calibri"/>
                <a:sym typeface="Calibri"/>
              </a:rPr>
              <a:t> FOUR </a:t>
            </a:r>
            <a:r>
              <a:rPr lang="en-US" sz="1200" dirty="0">
                <a:solidFill>
                  <a:srgbClr val="000000"/>
                </a:solidFill>
                <a:latin typeface="Calibri"/>
                <a:ea typeface="Calibri"/>
                <a:cs typeface="Calibri"/>
                <a:sym typeface="Calibri"/>
              </a:rPr>
              <a:t>articles to class for the next lesson.</a:t>
            </a:r>
            <a:endParaRPr lang="en-US" sz="1200" dirty="0">
              <a:latin typeface="Calibri"/>
              <a:ea typeface="Calibri"/>
              <a:cs typeface="Calibri"/>
              <a:sym typeface="Calibri"/>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6</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17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bloomberg.com/series/quicktak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news24.com/"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2" name="Picture 1" descr="Teenactive-logo">
            <a:extLst>
              <a:ext uri="{FF2B5EF4-FFF2-40B4-BE49-F238E27FC236}">
                <a16:creationId xmlns:a16="http://schemas.microsoft.com/office/drawing/2014/main" id="{729A0CD2-111F-4FCC-AF0F-BBDCF813E4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820400" y="0"/>
            <a:ext cx="1371600" cy="476250"/>
          </a:xfrm>
          <a:prstGeom prst="rect">
            <a:avLst/>
          </a:prstGeom>
          <a:noFill/>
          <a:ln>
            <a:noFill/>
          </a:ln>
        </p:spPr>
      </p:pic>
      <p:pic>
        <p:nvPicPr>
          <p:cNvPr id="3" name="Picture 2">
            <a:extLst>
              <a:ext uri="{FF2B5EF4-FFF2-40B4-BE49-F238E27FC236}">
                <a16:creationId xmlns:a16="http://schemas.microsoft.com/office/drawing/2014/main" id="{CED4BF08-5D02-168B-7A39-473C8488A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cxnSp>
        <p:nvCxnSpPr>
          <p:cNvPr id="94" name="Google Shape;94;p2"/>
          <p:cNvCxnSpPr/>
          <p:nvPr/>
        </p:nvCxnSpPr>
        <p:spPr>
          <a:xfrm>
            <a:off x="4065689" y="477749"/>
            <a:ext cx="0" cy="3657600"/>
          </a:xfrm>
          <a:prstGeom prst="straightConnector1">
            <a:avLst/>
          </a:prstGeom>
          <a:noFill/>
          <a:ln w="101600" cap="flat" cmpd="dbl">
            <a:solidFill>
              <a:srgbClr val="595959"/>
            </a:solidFill>
            <a:prstDash val="solid"/>
            <a:miter lim="800000"/>
            <a:headEnd type="none" w="sm" len="sm"/>
            <a:tailEnd type="none" w="sm" len="sm"/>
          </a:ln>
        </p:spPr>
      </p:cxnSp>
      <p:sp>
        <p:nvSpPr>
          <p:cNvPr id="95" name="Google Shape;95;p2"/>
          <p:cNvSpPr/>
          <p:nvPr/>
        </p:nvSpPr>
        <p:spPr>
          <a:xfrm>
            <a:off x="378070" y="4564977"/>
            <a:ext cx="11364752" cy="930447"/>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6" name="Google Shape;96;p2"/>
          <p:cNvSpPr txBox="1">
            <a:spLocks noGrp="1"/>
          </p:cNvSpPr>
          <p:nvPr>
            <p:ph type="title"/>
          </p:nvPr>
        </p:nvSpPr>
        <p:spPr>
          <a:xfrm>
            <a:off x="527538" y="4756638"/>
            <a:ext cx="11139854" cy="66252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3400"/>
              <a:buFont typeface="Calibri"/>
              <a:buNone/>
            </a:pPr>
            <a:r>
              <a:rPr lang="en-ZA" sz="3400" dirty="0">
                <a:solidFill>
                  <a:srgbClr val="FFFFFF"/>
                </a:solidFill>
              </a:rPr>
              <a:t>Can you label the following forms of gender-based violence?</a:t>
            </a:r>
            <a:endParaRPr dirty="0"/>
          </a:p>
        </p:txBody>
      </p:sp>
      <p:pic>
        <p:nvPicPr>
          <p:cNvPr id="97" name="Google Shape;97;p2" descr="Sexual"/>
          <p:cNvPicPr preferRelativeResize="0"/>
          <p:nvPr/>
        </p:nvPicPr>
        <p:blipFill rotWithShape="1">
          <a:blip r:embed="rId3">
            <a:alphaModFix/>
          </a:blip>
          <a:srcRect/>
          <a:stretch/>
        </p:blipFill>
        <p:spPr>
          <a:xfrm>
            <a:off x="320040" y="593745"/>
            <a:ext cx="3425609" cy="3095939"/>
          </a:xfrm>
          <a:prstGeom prst="rect">
            <a:avLst/>
          </a:prstGeom>
          <a:noFill/>
          <a:ln>
            <a:noFill/>
          </a:ln>
        </p:spPr>
      </p:pic>
      <p:pic>
        <p:nvPicPr>
          <p:cNvPr id="98" name="Google Shape;98;p2" descr="Physical"/>
          <p:cNvPicPr preferRelativeResize="0"/>
          <p:nvPr/>
        </p:nvPicPr>
        <p:blipFill rotWithShape="1">
          <a:blip r:embed="rId4">
            <a:alphaModFix/>
          </a:blip>
          <a:srcRect/>
          <a:stretch/>
        </p:blipFill>
        <p:spPr>
          <a:xfrm>
            <a:off x="4385729" y="589887"/>
            <a:ext cx="3433324" cy="3099797"/>
          </a:xfrm>
          <a:prstGeom prst="rect">
            <a:avLst/>
          </a:prstGeom>
          <a:noFill/>
          <a:ln>
            <a:noFill/>
          </a:ln>
        </p:spPr>
      </p:pic>
      <p:cxnSp>
        <p:nvCxnSpPr>
          <p:cNvPr id="99" name="Google Shape;99;p2"/>
          <p:cNvCxnSpPr/>
          <p:nvPr/>
        </p:nvCxnSpPr>
        <p:spPr>
          <a:xfrm>
            <a:off x="8153400" y="477749"/>
            <a:ext cx="0" cy="3657600"/>
          </a:xfrm>
          <a:prstGeom prst="straightConnector1">
            <a:avLst/>
          </a:prstGeom>
          <a:noFill/>
          <a:ln w="101600" cap="flat" cmpd="dbl">
            <a:solidFill>
              <a:srgbClr val="595959"/>
            </a:solidFill>
            <a:prstDash val="solid"/>
            <a:miter lim="800000"/>
            <a:headEnd type="none" w="sm" len="sm"/>
            <a:tailEnd type="none" w="sm" len="sm"/>
          </a:ln>
        </p:spPr>
      </p:cxnSp>
      <p:pic>
        <p:nvPicPr>
          <p:cNvPr id="100" name="Google Shape;100;p2" descr="Psychological"/>
          <p:cNvPicPr preferRelativeResize="0"/>
          <p:nvPr/>
        </p:nvPicPr>
        <p:blipFill rotWithShape="1">
          <a:blip r:embed="rId5">
            <a:alphaModFix/>
          </a:blip>
          <a:srcRect/>
          <a:stretch/>
        </p:blipFill>
        <p:spPr>
          <a:xfrm>
            <a:off x="8449725" y="616905"/>
            <a:ext cx="3423916" cy="3072779"/>
          </a:xfrm>
          <a:prstGeom prst="rect">
            <a:avLst/>
          </a:prstGeom>
          <a:noFill/>
          <a:ln>
            <a:noFill/>
          </a:ln>
        </p:spPr>
      </p:pic>
      <p:cxnSp>
        <p:nvCxnSpPr>
          <p:cNvPr id="101" name="Google Shape;101;p2"/>
          <p:cNvCxnSpPr/>
          <p:nvPr/>
        </p:nvCxnSpPr>
        <p:spPr>
          <a:xfrm>
            <a:off x="2209800" y="5818901"/>
            <a:ext cx="7772400" cy="0"/>
          </a:xfrm>
          <a:prstGeom prst="straightConnector1">
            <a:avLst/>
          </a:prstGeom>
          <a:noFill/>
          <a:ln w="22225" cap="flat" cmpd="sng">
            <a:solidFill>
              <a:srgbClr val="D9D9D9"/>
            </a:solidFill>
            <a:prstDash val="solid"/>
            <a:miter lim="800000"/>
            <a:headEnd type="none" w="sm" len="sm"/>
            <a:tailEnd type="none" w="sm" len="sm"/>
          </a:ln>
        </p:spPr>
      </p:cxnSp>
      <p:sp>
        <p:nvSpPr>
          <p:cNvPr id="102" name="Google Shape;102;p2"/>
          <p:cNvSpPr txBox="1"/>
          <p:nvPr/>
        </p:nvSpPr>
        <p:spPr>
          <a:xfrm>
            <a:off x="1766876" y="4070960"/>
            <a:ext cx="531936"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500" b="0" i="0" u="none" strike="noStrike" cap="none" dirty="0">
                <a:solidFill>
                  <a:schemeClr val="dk1"/>
                </a:solidFill>
                <a:latin typeface="Calibri"/>
                <a:ea typeface="Calibri"/>
                <a:cs typeface="Calibri"/>
                <a:sym typeface="Calibri"/>
              </a:rPr>
              <a:t>A</a:t>
            </a:r>
            <a:endParaRPr dirty="0"/>
          </a:p>
        </p:txBody>
      </p:sp>
      <p:sp>
        <p:nvSpPr>
          <p:cNvPr id="103" name="Google Shape;103;p2"/>
          <p:cNvSpPr txBox="1"/>
          <p:nvPr/>
        </p:nvSpPr>
        <p:spPr>
          <a:xfrm>
            <a:off x="6096000" y="4087923"/>
            <a:ext cx="531936"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500" dirty="0">
                <a:solidFill>
                  <a:schemeClr val="dk1"/>
                </a:solidFill>
                <a:latin typeface="Calibri"/>
                <a:ea typeface="Calibri"/>
                <a:cs typeface="Calibri"/>
                <a:sym typeface="Calibri"/>
              </a:rPr>
              <a:t>B</a:t>
            </a:r>
            <a:endParaRPr dirty="0"/>
          </a:p>
        </p:txBody>
      </p:sp>
      <p:sp>
        <p:nvSpPr>
          <p:cNvPr id="104" name="Google Shape;104;p2"/>
          <p:cNvSpPr txBox="1"/>
          <p:nvPr/>
        </p:nvSpPr>
        <p:spPr>
          <a:xfrm>
            <a:off x="10230173" y="4066814"/>
            <a:ext cx="531936"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500" dirty="0">
                <a:solidFill>
                  <a:schemeClr val="dk1"/>
                </a:solidFill>
                <a:latin typeface="Calibri"/>
                <a:ea typeface="Calibri"/>
                <a:cs typeface="Calibri"/>
                <a:sym typeface="Calibri"/>
              </a:rPr>
              <a:t>C</a:t>
            </a:r>
            <a:endParaRPr dirty="0"/>
          </a:p>
        </p:txBody>
      </p:sp>
      <p:sp>
        <p:nvSpPr>
          <p:cNvPr id="2" name="TextBox 1">
            <a:extLst>
              <a:ext uri="{FF2B5EF4-FFF2-40B4-BE49-F238E27FC236}">
                <a16:creationId xmlns:a16="http://schemas.microsoft.com/office/drawing/2014/main" id="{96060C92-3A04-463B-99D3-D93595408C06}"/>
              </a:ext>
            </a:extLst>
          </p:cNvPr>
          <p:cNvSpPr txBox="1"/>
          <p:nvPr/>
        </p:nvSpPr>
        <p:spPr>
          <a:xfrm>
            <a:off x="1058779" y="5818902"/>
            <a:ext cx="10315074" cy="584775"/>
          </a:xfrm>
          <a:prstGeom prst="rect">
            <a:avLst/>
          </a:prstGeom>
          <a:noFill/>
        </p:spPr>
        <p:txBody>
          <a:bodyPr wrap="square" rtlCol="0">
            <a:spAutoFit/>
          </a:bodyPr>
          <a:lstStyle/>
          <a:p>
            <a:r>
              <a:rPr lang="en-ZA" sz="3200" dirty="0"/>
              <a:t>Which</a:t>
            </a:r>
            <a:r>
              <a:rPr lang="af-ZA" sz="3200" dirty="0"/>
              <a:t> </a:t>
            </a:r>
            <a:r>
              <a:rPr lang="en-ZA" sz="3200" dirty="0"/>
              <a:t>forms</a:t>
            </a:r>
            <a:r>
              <a:rPr lang="af-ZA" sz="3200" dirty="0"/>
              <a:t> of GVB are </a:t>
            </a:r>
            <a:r>
              <a:rPr lang="en-ZA" sz="3200" dirty="0"/>
              <a:t>the</a:t>
            </a:r>
            <a:r>
              <a:rPr lang="af-ZA" sz="3200" dirty="0"/>
              <a:t> </a:t>
            </a:r>
            <a:r>
              <a:rPr lang="en-ZA" sz="3200" dirty="0"/>
              <a:t>most</a:t>
            </a:r>
            <a:r>
              <a:rPr lang="af-ZA" sz="3200" dirty="0"/>
              <a:t> prevalent in SA?</a:t>
            </a:r>
          </a:p>
        </p:txBody>
      </p:sp>
      <p:pic>
        <p:nvPicPr>
          <p:cNvPr id="3" name="Picture 2">
            <a:extLst>
              <a:ext uri="{FF2B5EF4-FFF2-40B4-BE49-F238E27FC236}">
                <a16:creationId xmlns:a16="http://schemas.microsoft.com/office/drawing/2014/main" id="{17CEA30C-9960-429D-6AD5-89F22A2C2E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11" name="Google Shape;11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12" name="Google Shape;112;p3"/>
          <p:cNvPicPr preferRelativeResize="0"/>
          <p:nvPr/>
        </p:nvPicPr>
        <p:blipFill rotWithShape="1">
          <a:blip r:embed="rId3">
            <a:alphaModFix/>
          </a:blip>
          <a:srcRect/>
          <a:stretch/>
        </p:blipFill>
        <p:spPr>
          <a:xfrm>
            <a:off x="0" y="1673"/>
            <a:ext cx="12192000" cy="6854653"/>
          </a:xfrm>
          <a:prstGeom prst="rect">
            <a:avLst/>
          </a:prstGeom>
          <a:noFill/>
          <a:ln>
            <a:noFill/>
          </a:ln>
        </p:spPr>
      </p:pic>
      <p:sp>
        <p:nvSpPr>
          <p:cNvPr id="113" name="Google Shape;113;p3"/>
          <p:cNvSpPr txBox="1"/>
          <p:nvPr/>
        </p:nvSpPr>
        <p:spPr>
          <a:xfrm>
            <a:off x="539074" y="5715298"/>
            <a:ext cx="1111385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800" b="0" i="0" dirty="0">
                <a:solidFill>
                  <a:srgbClr val="FFFFFF"/>
                </a:solidFill>
                <a:latin typeface="Arial"/>
                <a:ea typeface="Arial"/>
                <a:cs typeface="Arial"/>
                <a:sym typeface="Arial"/>
              </a:rPr>
              <a:t>South Africa's President in June lamented a "surge in murders of women and children" as lockdown eased, calling it a second pandemic. Amnesty International's South Africa director explains why gender-based violence is so pervasive and how to end it. (Source: QuickTake)</a:t>
            </a:r>
            <a:endParaRPr sz="1800" dirty="0">
              <a:solidFill>
                <a:schemeClr val="dk1"/>
              </a:solidFill>
              <a:latin typeface="Calibri"/>
              <a:ea typeface="Calibri"/>
              <a:cs typeface="Calibri"/>
              <a:sym typeface="Calibri"/>
            </a:endParaRPr>
          </a:p>
        </p:txBody>
      </p:sp>
      <p:sp>
        <p:nvSpPr>
          <p:cNvPr id="114" name="Google Shape;114;p3"/>
          <p:cNvSpPr txBox="1"/>
          <p:nvPr/>
        </p:nvSpPr>
        <p:spPr>
          <a:xfrm>
            <a:off x="539074" y="147427"/>
            <a:ext cx="1066070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b="1" i="0" dirty="0">
                <a:solidFill>
                  <a:srgbClr val="FFFFFF"/>
                </a:solidFill>
                <a:latin typeface="Arial"/>
                <a:ea typeface="Arial"/>
                <a:cs typeface="Arial"/>
                <a:sym typeface="Arial"/>
              </a:rPr>
              <a:t>Why Gender-Based Violence Is So Prevalent in South Africa</a:t>
            </a:r>
            <a:endParaRPr dirty="0"/>
          </a:p>
          <a:p>
            <a:pPr marL="0" marR="0" lvl="0" indent="-114300" algn="ctr" rtl="0">
              <a:spcBef>
                <a:spcPts val="0"/>
              </a:spcBef>
              <a:spcAft>
                <a:spcPts val="0"/>
              </a:spcAft>
              <a:buClr>
                <a:srgbClr val="CCCCCC"/>
              </a:buClr>
              <a:buSzPts val="1800"/>
              <a:buFont typeface="Arial"/>
              <a:buChar char="•"/>
            </a:pPr>
            <a:r>
              <a:rPr lang="en-ZA" sz="1800" b="1" i="0" u="sng" dirty="0">
                <a:solidFill>
                  <a:srgbClr val="CCCCCC"/>
                </a:solidFill>
                <a:latin typeface="Arial"/>
                <a:ea typeface="Arial"/>
                <a:cs typeface="Arial"/>
                <a:sym typeface="Arial"/>
                <a:hlinkClick r:id="rId4">
                  <a:extLst>
                    <a:ext uri="{A12FA001-AC4F-418D-AE19-62706E023703}">
                      <ahyp:hlinkClr xmlns:ahyp="http://schemas.microsoft.com/office/drawing/2018/hyperlinkcolor" val="tx"/>
                    </a:ext>
                  </a:extLst>
                </a:hlinkClick>
              </a:rPr>
              <a:t>QuickTake by Bloomberg</a:t>
            </a:r>
            <a:endParaRPr sz="1800" b="1" i="0" dirty="0">
              <a:solidFill>
                <a:srgbClr val="CCCCCC"/>
              </a:solidFill>
              <a:latin typeface="Arial"/>
              <a:ea typeface="Arial"/>
              <a:cs typeface="Arial"/>
              <a:sym typeface="Arial"/>
            </a:endParaRPr>
          </a:p>
          <a:p>
            <a:pPr marL="0" marR="0" lvl="0" indent="0" algn="ctr" rtl="0">
              <a:spcBef>
                <a:spcPts val="0"/>
              </a:spcBef>
              <a:spcAft>
                <a:spcPts val="0"/>
              </a:spcAft>
              <a:buNone/>
            </a:pPr>
            <a:r>
              <a:rPr lang="en-ZA" sz="1800" b="0" i="0" dirty="0">
                <a:solidFill>
                  <a:srgbClr val="CCCCCC"/>
                </a:solidFill>
                <a:latin typeface="Arial"/>
                <a:ea typeface="Arial"/>
                <a:cs typeface="Arial"/>
                <a:sym typeface="Arial"/>
              </a:rPr>
              <a:t>July 1st, 2020, 3:35 PM GMT+0200</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2" name="Rectangle 1">
            <a:extLst>
              <a:ext uri="{FF2B5EF4-FFF2-40B4-BE49-F238E27FC236}">
                <a16:creationId xmlns:a16="http://schemas.microsoft.com/office/drawing/2014/main" id="{FB3A528E-024C-485A-B219-DD1F9041D861}"/>
              </a:ext>
            </a:extLst>
          </p:cNvPr>
          <p:cNvSpPr/>
          <p:nvPr/>
        </p:nvSpPr>
        <p:spPr>
          <a:xfrm>
            <a:off x="633680" y="4767943"/>
            <a:ext cx="10828977"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Informal Assessment Activity</a:t>
            </a:r>
          </a:p>
        </p:txBody>
      </p:sp>
      <p:pic>
        <p:nvPicPr>
          <p:cNvPr id="4" name="Picture 3">
            <a:extLst>
              <a:ext uri="{FF2B5EF4-FFF2-40B4-BE49-F238E27FC236}">
                <a16:creationId xmlns:a16="http://schemas.microsoft.com/office/drawing/2014/main" id="{EB23BC6A-5AA8-7ACE-53BC-B91354DCA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pic>
        <p:nvPicPr>
          <p:cNvPr id="125" name="Google Shape;125;p5"/>
          <p:cNvPicPr preferRelativeResize="0">
            <a:picLocks noGrp="1"/>
          </p:cNvPicPr>
          <p:nvPr>
            <p:ph type="body" idx="1"/>
          </p:nvPr>
        </p:nvPicPr>
        <p:blipFill rotWithShape="1">
          <a:blip r:embed="rId4">
            <a:alphaModFix/>
          </a:blip>
          <a:srcRect/>
          <a:stretch/>
        </p:blipFill>
        <p:spPr>
          <a:xfrm>
            <a:off x="378460" y="1968965"/>
            <a:ext cx="5717540" cy="3811693"/>
          </a:xfrm>
          <a:prstGeom prst="rect">
            <a:avLst/>
          </a:prstGeom>
          <a:noFill/>
          <a:ln>
            <a:noFill/>
          </a:ln>
        </p:spPr>
      </p:pic>
      <p:sp>
        <p:nvSpPr>
          <p:cNvPr id="126" name="Google Shape;126;p5"/>
          <p:cNvSpPr/>
          <p:nvPr/>
        </p:nvSpPr>
        <p:spPr>
          <a:xfrm>
            <a:off x="378459" y="415717"/>
            <a:ext cx="6090857" cy="1303219"/>
          </a:xfrm>
          <a:prstGeom prst="rect">
            <a:avLst/>
          </a:prstGeom>
          <a:noFill/>
          <a:ln>
            <a:noFill/>
          </a:ln>
        </p:spPr>
        <p:txBody>
          <a:bodyPr spcFirstLastPara="1" wrap="square" lIns="0" tIns="0" rIns="0" bIns="71400" anchor="ctr" anchorCtr="0">
            <a:spAutoFit/>
          </a:bodyPr>
          <a:lstStyle/>
          <a:p>
            <a:pPr marL="0" marR="0" lvl="0" indent="0" algn="l" rtl="0">
              <a:lnSpc>
                <a:spcPct val="100000"/>
              </a:lnSpc>
              <a:spcBef>
                <a:spcPts val="0"/>
              </a:spcBef>
              <a:spcAft>
                <a:spcPts val="0"/>
              </a:spcAft>
              <a:buClr>
                <a:srgbClr val="212121"/>
              </a:buClr>
              <a:buSzPts val="2400"/>
              <a:buFont typeface="Arial"/>
              <a:buNone/>
            </a:pPr>
            <a:r>
              <a:rPr lang="en-ZA" sz="2400" b="1" i="0" u="none" strike="noStrike" cap="none" dirty="0">
                <a:solidFill>
                  <a:srgbClr val="212121"/>
                </a:solidFill>
                <a:latin typeface="Arial"/>
                <a:ea typeface="Arial"/>
                <a:cs typeface="Arial"/>
                <a:sym typeface="Arial"/>
              </a:rPr>
              <a:t>Violence in schools, models violence in society - GBV conference hears</a:t>
            </a:r>
            <a:endParaRPr dirty="0"/>
          </a:p>
          <a:p>
            <a:pPr marL="0" marR="0" lvl="0" indent="0" algn="l" rtl="0">
              <a:lnSpc>
                <a:spcPct val="100000"/>
              </a:lnSpc>
              <a:spcBef>
                <a:spcPts val="0"/>
              </a:spcBef>
              <a:spcAft>
                <a:spcPts val="0"/>
              </a:spcAft>
              <a:buClr>
                <a:srgbClr val="212121"/>
              </a:buClr>
              <a:buSzPts val="1000"/>
              <a:buFont typeface="Arial"/>
              <a:buNone/>
            </a:pPr>
            <a:r>
              <a:rPr lang="en-ZA" sz="1000" b="0" i="0" u="none" strike="noStrike" cap="none" dirty="0">
                <a:solidFill>
                  <a:srgbClr val="212121"/>
                </a:solidFill>
                <a:latin typeface="Arial"/>
                <a:ea typeface="Arial"/>
                <a:cs typeface="Arial"/>
                <a:sym typeface="Arial"/>
              </a:rPr>
              <a:t>  </a:t>
            </a:r>
            <a:r>
              <a:rPr lang="en-ZA" sz="2200" b="0" i="0" u="none" strike="noStrike" cap="none" dirty="0">
                <a:solidFill>
                  <a:srgbClr val="212121"/>
                </a:solidFill>
                <a:latin typeface="Arial"/>
                <a:ea typeface="Arial"/>
                <a:cs typeface="Arial"/>
                <a:sym typeface="Arial"/>
              </a:rPr>
              <a:t>                    </a:t>
            </a:r>
            <a:endParaRPr sz="1200" b="0" i="0" u="none" strike="noStrike" cap="none" dirty="0">
              <a:solidFill>
                <a:srgbClr val="212121"/>
              </a:solidFill>
              <a:latin typeface="Arial"/>
              <a:ea typeface="Arial"/>
              <a:cs typeface="Arial"/>
              <a:sym typeface="Arial"/>
            </a:endParaRPr>
          </a:p>
          <a:p>
            <a:pPr marL="0" marR="0" lvl="0" indent="0" algn="l" rtl="0">
              <a:lnSpc>
                <a:spcPct val="100000"/>
              </a:lnSpc>
              <a:spcBef>
                <a:spcPts val="0"/>
              </a:spcBef>
              <a:spcAft>
                <a:spcPts val="0"/>
              </a:spcAft>
              <a:buClr>
                <a:srgbClr val="212121"/>
              </a:buClr>
              <a:buSzPts val="1000"/>
              <a:buFont typeface="Arial"/>
              <a:buNone/>
            </a:pPr>
            <a:r>
              <a:rPr lang="en-ZA" sz="1000" b="0" i="0" u="none" strike="noStrike" cap="none" dirty="0">
                <a:solidFill>
                  <a:srgbClr val="212121"/>
                </a:solidFill>
                <a:latin typeface="Arial"/>
                <a:ea typeface="Arial"/>
                <a:cs typeface="Arial"/>
                <a:sym typeface="Arial"/>
              </a:rPr>
              <a:t>Canny </a:t>
            </a:r>
            <a:r>
              <a:rPr lang="en-ZA" sz="1000" b="0" i="0" u="none" strike="noStrike" cap="none" dirty="0" err="1">
                <a:solidFill>
                  <a:srgbClr val="212121"/>
                </a:solidFill>
                <a:latin typeface="Arial"/>
                <a:ea typeface="Arial"/>
                <a:cs typeface="Arial"/>
                <a:sym typeface="Arial"/>
              </a:rPr>
              <a:t>Maphanga</a:t>
            </a:r>
            <a:endParaRPr sz="1800" b="0" i="0" u="none" strike="noStrike" cap="none" dirty="0">
              <a:solidFill>
                <a:schemeClr val="dk1"/>
              </a:solidFill>
              <a:latin typeface="Arial"/>
              <a:ea typeface="Arial"/>
              <a:cs typeface="Arial"/>
              <a:sym typeface="Arial"/>
            </a:endParaRPr>
          </a:p>
        </p:txBody>
      </p:sp>
      <p:pic>
        <p:nvPicPr>
          <p:cNvPr id="127" name="Google Shape;127;p5">
            <a:hlinkClick r:id="rId5"/>
          </p:cNvPr>
          <p:cNvPicPr preferRelativeResize="0"/>
          <p:nvPr/>
        </p:nvPicPr>
        <p:blipFill rotWithShape="1">
          <a:blip r:embed="rId6">
            <a:alphaModFix/>
          </a:blip>
          <a:srcRect/>
          <a:stretch/>
        </p:blipFill>
        <p:spPr>
          <a:xfrm>
            <a:off x="4945316" y="5780658"/>
            <a:ext cx="1524000" cy="352426"/>
          </a:xfrm>
          <a:prstGeom prst="rect">
            <a:avLst/>
          </a:prstGeom>
          <a:noFill/>
          <a:ln>
            <a:noFill/>
          </a:ln>
        </p:spPr>
      </p:pic>
      <p:sp>
        <p:nvSpPr>
          <p:cNvPr id="128" name="Google Shape;128;p5"/>
          <p:cNvSpPr txBox="1"/>
          <p:nvPr/>
        </p:nvSpPr>
        <p:spPr>
          <a:xfrm>
            <a:off x="6469316" y="1626289"/>
            <a:ext cx="5344224" cy="861774"/>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500" dirty="0">
                <a:solidFill>
                  <a:schemeClr val="dk1"/>
                </a:solidFill>
                <a:latin typeface="Calibri"/>
                <a:ea typeface="Calibri"/>
                <a:cs typeface="Calibri"/>
                <a:sym typeface="Calibri"/>
              </a:rPr>
              <a:t>“If a child is neglected, school is where it is picked up.”</a:t>
            </a:r>
            <a:endParaRPr dirty="0"/>
          </a:p>
        </p:txBody>
      </p:sp>
      <p:sp>
        <p:nvSpPr>
          <p:cNvPr id="129" name="Google Shape;129;p5"/>
          <p:cNvSpPr txBox="1"/>
          <p:nvPr/>
        </p:nvSpPr>
        <p:spPr>
          <a:xfrm>
            <a:off x="6469316" y="3016852"/>
            <a:ext cx="5344224" cy="1585009"/>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400" dirty="0">
                <a:solidFill>
                  <a:schemeClr val="tx1"/>
                </a:solidFill>
                <a:latin typeface="Calibri" panose="020F0502020204030204" pitchFamily="34" charset="0"/>
                <a:ea typeface="Calibri"/>
                <a:cs typeface="Calibri" panose="020F0502020204030204" pitchFamily="34" charset="0"/>
                <a:sym typeface="Calibri"/>
              </a:rPr>
              <a:t>“</a:t>
            </a:r>
            <a:r>
              <a:rPr lang="en-ZA" sz="2400" dirty="0">
                <a:solidFill>
                  <a:schemeClr val="tx1"/>
                </a:solidFill>
                <a:effectLst/>
                <a:latin typeface="Calibri" panose="020F0502020204030204" pitchFamily="34" charset="0"/>
                <a:ea typeface="Arial" panose="020B0604020202020204" pitchFamily="34" charset="0"/>
                <a:cs typeface="Calibri" panose="020F0502020204030204" pitchFamily="34" charset="0"/>
              </a:rPr>
              <a:t>Girls tend to be the victims of GBV in school e.g. rape, harassment and sexual assault, while boys tend to be victims of physical violence and bullying.</a:t>
            </a:r>
            <a:r>
              <a:rPr lang="en-ZA" sz="25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t>
            </a:r>
            <a:endParaRPr dirty="0"/>
          </a:p>
        </p:txBody>
      </p:sp>
      <p:pic>
        <p:nvPicPr>
          <p:cNvPr id="2" name="Picture 1">
            <a:extLst>
              <a:ext uri="{FF2B5EF4-FFF2-40B4-BE49-F238E27FC236}">
                <a16:creationId xmlns:a16="http://schemas.microsoft.com/office/drawing/2014/main" id="{FE5EF4B0-98D6-5A53-E069-06A9E20101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ith his hand on his chin&#10;&#10;Description automatically generated with low confidence">
            <a:extLst>
              <a:ext uri="{FF2B5EF4-FFF2-40B4-BE49-F238E27FC236}">
                <a16:creationId xmlns:a16="http://schemas.microsoft.com/office/drawing/2014/main" id="{249AD31F-CE6C-4F86-B2FA-6D968958AE93}"/>
              </a:ext>
            </a:extLst>
          </p:cNvPr>
          <p:cNvPicPr>
            <a:picLocks noChangeAspect="1"/>
          </p:cNvPicPr>
          <p:nvPr/>
        </p:nvPicPr>
        <p:blipFill rotWithShape="1">
          <a:blip r:embed="rId3"/>
          <a:srcRect l="18138" r="22514"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ext Placeholder 2">
            <a:extLst>
              <a:ext uri="{FF2B5EF4-FFF2-40B4-BE49-F238E27FC236}">
                <a16:creationId xmlns:a16="http://schemas.microsoft.com/office/drawing/2014/main" id="{75CAE71A-3BD7-4318-BEA7-B4EB3E9E0784}"/>
              </a:ext>
            </a:extLst>
          </p:cNvPr>
          <p:cNvSpPr>
            <a:spLocks noGrp="1"/>
          </p:cNvSpPr>
          <p:nvPr>
            <p:ph type="body" idx="1"/>
          </p:nvPr>
        </p:nvSpPr>
        <p:spPr>
          <a:xfrm>
            <a:off x="6417734" y="2614612"/>
            <a:ext cx="5291663" cy="3752849"/>
          </a:xfrm>
        </p:spPr>
        <p:txBody>
          <a:bodyPr>
            <a:normAutofit/>
          </a:bodyPr>
          <a:lstStyle/>
          <a:p>
            <a:pPr marL="457200" marR="0" lvl="0" indent="-457200" algn="l" rtl="0">
              <a:spcBef>
                <a:spcPts val="0"/>
              </a:spcBef>
              <a:spcAft>
                <a:spcPts val="0"/>
              </a:spcAft>
              <a:buClr>
                <a:schemeClr val="dk1"/>
              </a:buClr>
              <a:buSzPts val="3000"/>
              <a:buFont typeface="Arial"/>
              <a:buChar char="•"/>
            </a:pPr>
            <a:r>
              <a:rPr lang="en-US" sz="2400" dirty="0">
                <a:solidFill>
                  <a:schemeClr val="dk1"/>
                </a:solidFill>
                <a:latin typeface="Calibri"/>
                <a:ea typeface="Calibri"/>
                <a:cs typeface="Calibri"/>
                <a:sym typeface="Calibri"/>
              </a:rPr>
              <a:t>What advice would you give to a friend who has told you a family member is abusing them?</a:t>
            </a:r>
            <a:endParaRPr lang="en-US" sz="2400" dirty="0"/>
          </a:p>
          <a:p>
            <a:pPr marL="457200" marR="0" lvl="0" indent="-266700" algn="l" rtl="0">
              <a:spcBef>
                <a:spcPts val="0"/>
              </a:spcBef>
              <a:spcAft>
                <a:spcPts val="0"/>
              </a:spcAft>
              <a:buClr>
                <a:schemeClr val="dk1"/>
              </a:buClr>
              <a:buSzPts val="3000"/>
              <a:buFont typeface="Arial"/>
              <a:buNone/>
            </a:pPr>
            <a:endParaRPr lang="en-US" sz="24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000"/>
              <a:buFont typeface="Arial"/>
              <a:buChar char="•"/>
            </a:pPr>
            <a:r>
              <a:rPr lang="en-US" sz="2400" dirty="0">
                <a:solidFill>
                  <a:schemeClr val="dk1"/>
                </a:solidFill>
                <a:latin typeface="Calibri"/>
                <a:ea typeface="Calibri"/>
                <a:cs typeface="Calibri"/>
                <a:sym typeface="Calibri"/>
              </a:rPr>
              <a:t>How would you explain the different forms of gender-based violence to your 12-year-old sister?</a:t>
            </a:r>
          </a:p>
          <a:p>
            <a:pPr marL="457200" marR="0" lvl="0" indent="-457200" algn="l" rtl="0">
              <a:spcBef>
                <a:spcPts val="0"/>
              </a:spcBef>
              <a:spcAft>
                <a:spcPts val="0"/>
              </a:spcAft>
              <a:buClr>
                <a:schemeClr val="dk1"/>
              </a:buClr>
              <a:buSzPts val="3000"/>
              <a:buFont typeface="Arial"/>
              <a:buChar char="•"/>
            </a:pPr>
            <a:endParaRPr lang="en-US" sz="2400" dirty="0"/>
          </a:p>
          <a:p>
            <a:pPr marL="457200" marR="0" lvl="0" indent="-457200" algn="l" rtl="0">
              <a:spcBef>
                <a:spcPts val="0"/>
              </a:spcBef>
              <a:spcAft>
                <a:spcPts val="0"/>
              </a:spcAft>
              <a:buClr>
                <a:schemeClr val="dk1"/>
              </a:buClr>
              <a:buSzPts val="3000"/>
              <a:buFont typeface="Arial"/>
              <a:buChar char="•"/>
            </a:pPr>
            <a:r>
              <a:rPr lang="en-US" sz="2400" dirty="0">
                <a:solidFill>
                  <a:schemeClr val="dk1"/>
                </a:solidFill>
                <a:latin typeface="Calibri"/>
                <a:ea typeface="Calibri"/>
                <a:cs typeface="Calibri"/>
                <a:sym typeface="Calibri"/>
              </a:rPr>
              <a:t>How could you contribute towards gender equality in your classroom?</a:t>
            </a:r>
            <a:endParaRPr lang="en-US" sz="2400" dirty="0"/>
          </a:p>
          <a:p>
            <a:pPr marL="114300" indent="0">
              <a:buNone/>
            </a:pPr>
            <a:endParaRPr lang="en-ZA" sz="1800" dirty="0"/>
          </a:p>
        </p:txBody>
      </p:sp>
      <p:sp>
        <p:nvSpPr>
          <p:cNvPr id="6" name="Google Shape;136;p6">
            <a:extLst>
              <a:ext uri="{FF2B5EF4-FFF2-40B4-BE49-F238E27FC236}">
                <a16:creationId xmlns:a16="http://schemas.microsoft.com/office/drawing/2014/main" id="{DC6D897E-8C41-47F7-A269-7C81BB041B4F}"/>
              </a:ext>
            </a:extLst>
          </p:cNvPr>
          <p:cNvSpPr txBox="1">
            <a:spLocks noGrp="1"/>
          </p:cNvSpPr>
          <p:nvPr>
            <p:ph type="title"/>
          </p:nvPr>
        </p:nvSpPr>
        <p:spPr>
          <a:xfrm>
            <a:off x="6418263" y="490538"/>
            <a:ext cx="5291137" cy="1628775"/>
          </a:xfrm>
          <a:prstGeom prst="rect">
            <a:avLst/>
          </a:prstGeom>
          <a:solidFill>
            <a:srgbClr val="D8D8D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ZA" dirty="0"/>
              <a:t>         </a:t>
            </a:r>
            <a:r>
              <a:rPr lang="en-ZA" sz="6600" dirty="0"/>
              <a:t>REFLECTION</a:t>
            </a:r>
            <a:endParaRPr dirty="0"/>
          </a:p>
        </p:txBody>
      </p:sp>
      <p:pic>
        <p:nvPicPr>
          <p:cNvPr id="7" name="Google Shape;137;p6" descr="Anemone and clownfish with solid fill">
            <a:extLst>
              <a:ext uri="{FF2B5EF4-FFF2-40B4-BE49-F238E27FC236}">
                <a16:creationId xmlns:a16="http://schemas.microsoft.com/office/drawing/2014/main" id="{B0573D7E-9ED3-4F2B-8736-71EBA3AFD1B6}"/>
              </a:ext>
            </a:extLst>
          </p:cNvPr>
          <p:cNvPicPr preferRelativeResize="0">
            <a:picLocks/>
          </p:cNvPicPr>
          <p:nvPr/>
        </p:nvPicPr>
        <p:blipFill rotWithShape="1">
          <a:blip r:embed="rId4">
            <a:alphaModFix/>
          </a:blip>
          <a:srcRect/>
          <a:stretch/>
        </p:blipFill>
        <p:spPr>
          <a:xfrm>
            <a:off x="6553262" y="295422"/>
            <a:ext cx="914400" cy="837992"/>
          </a:xfrm>
          <a:prstGeom prst="rect">
            <a:avLst/>
          </a:prstGeom>
          <a:noFill/>
          <a:ln>
            <a:noFill/>
          </a:ln>
        </p:spPr>
      </p:pic>
      <p:pic>
        <p:nvPicPr>
          <p:cNvPr id="2" name="Picture 1">
            <a:extLst>
              <a:ext uri="{FF2B5EF4-FFF2-40B4-BE49-F238E27FC236}">
                <a16:creationId xmlns:a16="http://schemas.microsoft.com/office/drawing/2014/main" id="{A657FF8F-F952-C45C-6BFC-E9A78B2341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64149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1069</Words>
  <Application>Microsoft Office PowerPoint</Application>
  <PresentationFormat>Widescreen</PresentationFormat>
  <Paragraphs>83</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 Narrow</vt:lpstr>
      <vt:lpstr>Wingdings</vt:lpstr>
      <vt:lpstr>Times New Roman</vt:lpstr>
      <vt:lpstr>Symbol</vt:lpstr>
      <vt:lpstr>Arial</vt:lpstr>
      <vt:lpstr>Calibri</vt:lpstr>
      <vt:lpstr>Office Theme</vt:lpstr>
      <vt:lpstr>PowerPoint Presentation</vt:lpstr>
      <vt:lpstr>Can you label the following forms of gender-based violence?</vt:lpstr>
      <vt:lpstr>PowerPoint Presentation</vt:lpstr>
      <vt:lpstr>PowerPoint Presentation</vt:lpstr>
      <vt:lpstr>PowerPoint Presentation</vt:lpstr>
      <vt:lpstr>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29</cp:revision>
  <dcterms:created xsi:type="dcterms:W3CDTF">2021-03-27T09:55:29Z</dcterms:created>
  <dcterms:modified xsi:type="dcterms:W3CDTF">2023-04-04T12:34:31Z</dcterms:modified>
</cp:coreProperties>
</file>