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4"/>
  </p:sldMasterIdLst>
  <p:notesMasterIdLst>
    <p:notesMasterId r:id="rId12"/>
  </p:notesMasterIdLst>
  <p:sldIdLst>
    <p:sldId id="1864" r:id="rId5"/>
    <p:sldId id="1849" r:id="rId6"/>
    <p:sldId id="1865" r:id="rId7"/>
    <p:sldId id="1866" r:id="rId8"/>
    <p:sldId id="1868" r:id="rId9"/>
    <p:sldId id="1858" r:id="rId10"/>
    <p:sldId id="266" r:id="rId11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80" userDrawn="1">
          <p15:clr>
            <a:srgbClr val="A4A3A4"/>
          </p15:clr>
        </p15:guide>
        <p15:guide id="3" pos="7200" userDrawn="1">
          <p15:clr>
            <a:srgbClr val="A4A3A4"/>
          </p15:clr>
        </p15:guide>
        <p15:guide id="4" pos="4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9000"/>
    <a:srgbClr val="00FFFF"/>
    <a:srgbClr val="00FF00"/>
    <a:srgbClr val="FE4387"/>
    <a:srgbClr val="FF2625"/>
    <a:srgbClr val="007788"/>
    <a:srgbClr val="297C2A"/>
    <a:srgbClr val="01C2D1"/>
    <a:srgbClr val="D6D734"/>
    <a:srgbClr val="005C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4724" autoAdjust="0"/>
  </p:normalViewPr>
  <p:slideViewPr>
    <p:cSldViewPr snapToGrid="0">
      <p:cViewPr varScale="1">
        <p:scale>
          <a:sx n="96" d="100"/>
          <a:sy n="96" d="100"/>
        </p:scale>
        <p:origin x="1152" y="96"/>
      </p:cViewPr>
      <p:guideLst>
        <p:guide orient="horz" pos="2160"/>
        <p:guide pos="480"/>
        <p:guide pos="7200"/>
        <p:guide pos="4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4" d="100"/>
        <a:sy n="9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9F622F8-1824-4338-8C3C-5529D3BDEF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618DDD53-BB38-4118-BC75-9CE27D49C55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6C03B6F7-B1AE-4118-ABA2-FFEC9B8F0E9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646F5356-BDE8-43C1-9587-85323D02B19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89912C35-11A9-4DA7-8476-F1823F658CA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7180ED79-CEC3-4FB9-B511-8597B20A0C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EB7EE2-04A2-4FB2-9625-C9C73AC4D32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FA4671F7-4D2C-4B1E-AED7-24676BE8B4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7842D7-C728-4EBD-982B-B8BE79E4DBBE}" type="slidenum">
              <a:rPr lang="en-US" altLang="en-US"/>
              <a:pPr eaLnBrk="1" hangingPunct="1"/>
              <a:t>1</a:t>
            </a:fld>
            <a:endParaRPr lang="en-US" altLang="en-US" dirty="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8E83BD0-7AE4-4323-9047-FC368929C5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FDECF5EC-C5EC-4723-8F4F-A75A20018F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latin typeface="Arial" panose="020B0604020202020204" pitchFamily="34" charset="0"/>
              </a:rPr>
              <a:t>Refer to </a:t>
            </a:r>
            <a:r>
              <a:rPr lang="en-US" altLang="en-US" b="1" dirty="0">
                <a:latin typeface="Arial" panose="020B0604020202020204" pitchFamily="34" charset="0"/>
              </a:rPr>
              <a:t>Gr9 T2 WOW NSC vs NCV Lesson Preparation </a:t>
            </a:r>
            <a:r>
              <a:rPr lang="en-US" altLang="en-US" dirty="0">
                <a:latin typeface="Arial" panose="020B0604020202020204" pitchFamily="34" charset="0"/>
              </a:rPr>
              <a:t>pages 14-16 for detailed teacher slide notes regarding Lesson 4</a:t>
            </a:r>
          </a:p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14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oto Sans Symbols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7964CB-E75A-4A03-88D3-6A48EF650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2012" y="2766219"/>
            <a:ext cx="6220101" cy="1325563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Insert title here</a:t>
            </a:r>
          </a:p>
        </p:txBody>
      </p:sp>
      <p:pic>
        <p:nvPicPr>
          <p:cNvPr id="6" name="Picture Placeholder 9" descr="Bright, colorful geometric pattern ">
            <a:extLst>
              <a:ext uri="{FF2B5EF4-FFF2-40B4-BE49-F238E27FC236}">
                <a16:creationId xmlns:a16="http://schemas.microsoft.com/office/drawing/2014/main" id="{47BA4775-9232-44C1-8851-04B6753110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" r="24"/>
          <a:stretch/>
        </p:blipFill>
        <p:spPr>
          <a:xfrm>
            <a:off x="-9236" y="0"/>
            <a:ext cx="4749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79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tern Content Oran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668F4E-0433-49FD-9D92-3B60E9B0A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99742" y="715961"/>
            <a:ext cx="6477000" cy="118903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spcBef>
                <a:spcPts val="1000"/>
              </a:spcBef>
              <a:defRPr sz="4000" b="1" spc="-50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9743" y="1905000"/>
            <a:ext cx="6477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228600" indent="-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pic>
        <p:nvPicPr>
          <p:cNvPr id="5" name="Picture Placeholder 13" descr="Bright, colorful geometric pattern ">
            <a:extLst>
              <a:ext uri="{FF2B5EF4-FFF2-40B4-BE49-F238E27FC236}">
                <a16:creationId xmlns:a16="http://schemas.microsoft.com/office/drawing/2014/main" id="{0E92939E-CAD0-4B0D-A39F-10B9B25E1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" r="34"/>
          <a:stretch/>
        </p:blipFill>
        <p:spPr>
          <a:xfrm>
            <a:off x="0" y="0"/>
            <a:ext cx="47679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7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08" userDrawn="1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72264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7E8F-5716-4A71-B64F-EC5A742B45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1"/>
            <a:ext cx="6477000" cy="118903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905000"/>
            <a:ext cx="6477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pic>
        <p:nvPicPr>
          <p:cNvPr id="6" name="Picture Placeholder 15" descr="Bright, colorful geometric pattern ">
            <a:extLst>
              <a:ext uri="{FF2B5EF4-FFF2-40B4-BE49-F238E27FC236}">
                <a16:creationId xmlns:a16="http://schemas.microsoft.com/office/drawing/2014/main" id="{D7C393D9-3916-4D61-9B6A-E1B16C079A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" r="3"/>
          <a:stretch/>
        </p:blipFill>
        <p:spPr>
          <a:xfrm>
            <a:off x="7427913" y="0"/>
            <a:ext cx="4764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9" descr="Bright, colorful geometric pattern ">
            <a:extLst>
              <a:ext uri="{FF2B5EF4-FFF2-40B4-BE49-F238E27FC236}">
                <a16:creationId xmlns:a16="http://schemas.microsoft.com/office/drawing/2014/main" id="{69F80BBC-9ED9-4167-818A-EB3FAEE372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</p:spTree>
    <p:extLst>
      <p:ext uri="{BB962C8B-B14F-4D97-AF65-F5344CB8AC3E}">
        <p14:creationId xmlns:p14="http://schemas.microsoft.com/office/powerpoint/2010/main" val="324088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3624-9AD4-4B61-B3D1-7B21213507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4"/>
            <a:ext cx="10591800" cy="646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780F473D-F2DF-4163-AB6E-F7327F60EC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432562"/>
            <a:ext cx="10667999" cy="11582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228600">
              <a:lnSpc>
                <a:spcPct val="100000"/>
              </a:lnSpc>
              <a:spcBef>
                <a:spcPts val="1000"/>
              </a:spcBef>
              <a:defRPr sz="18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7DC18506-6205-438F-AA5C-D337F9975FC3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757381" y="2591662"/>
            <a:ext cx="10667999" cy="2833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/>
            </a:lvl1pPr>
          </a:lstStyle>
          <a:p>
            <a:r>
              <a:rPr lang="en-US" dirty="0"/>
              <a:t>Insert content here</a:t>
            </a:r>
          </a:p>
        </p:txBody>
      </p:sp>
      <p:pic>
        <p:nvPicPr>
          <p:cNvPr id="7" name="Picture Placeholder 20" descr="Bright, colorful geometric pattern ">
            <a:extLst>
              <a:ext uri="{FF2B5EF4-FFF2-40B4-BE49-F238E27FC236}">
                <a16:creationId xmlns:a16="http://schemas.microsoft.com/office/drawing/2014/main" id="{EB4660F5-5357-48E0-B5C6-3DECB6CB85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93" b="193"/>
          <a:stretch/>
        </p:blipFill>
        <p:spPr>
          <a:xfrm>
            <a:off x="0" y="5990252"/>
            <a:ext cx="12192000" cy="86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1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ter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668F4E-0433-49FD-9D92-3B60E9B0A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99742" y="715961"/>
            <a:ext cx="6477000" cy="118903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spcBef>
                <a:spcPts val="1000"/>
              </a:spcBef>
              <a:defRPr sz="4000" b="1" spc="-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9743" y="1905000"/>
            <a:ext cx="6477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228600" indent="-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pic>
        <p:nvPicPr>
          <p:cNvPr id="6" name="Picture Placeholder 13" descr="Bright, colorful geometric pattern ">
            <a:extLst>
              <a:ext uri="{FF2B5EF4-FFF2-40B4-BE49-F238E27FC236}">
                <a16:creationId xmlns:a16="http://schemas.microsoft.com/office/drawing/2014/main" id="{2DB741D5-0593-4748-A4D3-EF1E436A1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" r="34"/>
          <a:stretch/>
        </p:blipFill>
        <p:spPr>
          <a:xfrm>
            <a:off x="0" y="0"/>
            <a:ext cx="47679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87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08" userDrawn="1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3624-9AD4-4B61-B3D1-7B21213507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4"/>
            <a:ext cx="10591800" cy="646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DF03C311-DDF4-44A3-9D51-D5FDC4A8E7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432562"/>
            <a:ext cx="10667999" cy="9274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228600">
              <a:lnSpc>
                <a:spcPct val="100000"/>
              </a:lnSpc>
              <a:spcBef>
                <a:spcPts val="1000"/>
              </a:spcBef>
              <a:defRPr sz="18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sp>
        <p:nvSpPr>
          <p:cNvPr id="8" name="SmartArt Placeholder 7">
            <a:extLst>
              <a:ext uri="{FF2B5EF4-FFF2-40B4-BE49-F238E27FC236}">
                <a16:creationId xmlns:a16="http://schemas.microsoft.com/office/drawing/2014/main" id="{9FD563C5-3DFB-47DD-8A9E-30D8084590F6}"/>
              </a:ext>
            </a:extLst>
          </p:cNvPr>
          <p:cNvSpPr>
            <a:spLocks noGrp="1"/>
          </p:cNvSpPr>
          <p:nvPr>
            <p:ph type="dgm" sz="quarter" idx="14" hasCustomPrompt="1"/>
          </p:nvPr>
        </p:nvSpPr>
        <p:spPr>
          <a:xfrm>
            <a:off x="762001" y="2369129"/>
            <a:ext cx="10667998" cy="33436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/>
            </a:lvl1pPr>
          </a:lstStyle>
          <a:p>
            <a:r>
              <a:rPr lang="en-US" dirty="0"/>
              <a:t>Insert Content here</a:t>
            </a:r>
          </a:p>
        </p:txBody>
      </p:sp>
      <p:pic>
        <p:nvPicPr>
          <p:cNvPr id="9" name="Picture Placeholder 11" descr="Bright, colorful geometric pattern ">
            <a:extLst>
              <a:ext uri="{FF2B5EF4-FFF2-40B4-BE49-F238E27FC236}">
                <a16:creationId xmlns:a16="http://schemas.microsoft.com/office/drawing/2014/main" id="{1DB66C56-FBAE-47D3-9818-61368D74D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90" b="390"/>
          <a:stretch>
            <a:fillRect/>
          </a:stretch>
        </p:blipFill>
        <p:spPr>
          <a:xfrm>
            <a:off x="0" y="5999582"/>
            <a:ext cx="12192000" cy="85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2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3F45076F-4240-4B40-8CE4-637DD751A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3"/>
            <a:ext cx="5334000" cy="118903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905000"/>
            <a:ext cx="5334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228600">
              <a:lnSpc>
                <a:spcPct val="100000"/>
              </a:lnSpc>
              <a:spcBef>
                <a:spcPts val="1000"/>
              </a:spcBef>
              <a:defRPr sz="1800"/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827A95C0-AE8D-46E1-9EF9-64504CBEF9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0" y="715963"/>
            <a:ext cx="4572000" cy="2362200"/>
          </a:xfrm>
          <a:prstGeom prst="rect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89E410BA-B0FE-4F0E-8BE5-D33CC01663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00" y="3305541"/>
            <a:ext cx="4572000" cy="2362200"/>
          </a:xfrm>
          <a:prstGeom prst="rect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2" name="Picture Placeholder 19" descr="Bright, colorful geometric pattern ">
            <a:extLst>
              <a:ext uri="{FF2B5EF4-FFF2-40B4-BE49-F238E27FC236}">
                <a16:creationId xmlns:a16="http://schemas.microsoft.com/office/drawing/2014/main" id="{C93F15CF-2105-4C28-85E9-BBA0383326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36" b="436"/>
          <a:stretch/>
        </p:blipFill>
        <p:spPr>
          <a:xfrm>
            <a:off x="0" y="5980922"/>
            <a:ext cx="12192000" cy="87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80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 Blu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7E8F-5716-4A71-B64F-EC5A742B45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1"/>
            <a:ext cx="6477000" cy="118903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905000"/>
            <a:ext cx="6477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pic>
        <p:nvPicPr>
          <p:cNvPr id="5" name="Picture Placeholder 15" descr="Bright, colorful geometric pattern ">
            <a:extLst>
              <a:ext uri="{FF2B5EF4-FFF2-40B4-BE49-F238E27FC236}">
                <a16:creationId xmlns:a16="http://schemas.microsoft.com/office/drawing/2014/main" id="{9E2B3BF6-B5D6-4D6F-84C6-0EE24AC7C1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" r="3"/>
          <a:stretch/>
        </p:blipFill>
        <p:spPr>
          <a:xfrm>
            <a:off x="7427166" y="0"/>
            <a:ext cx="4764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2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7724906-4405-47F4-B533-7291B003B0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bg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EEF53A4-35A6-4E43-B220-67DA381C59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pic>
        <p:nvPicPr>
          <p:cNvPr id="6" name="Picture Placeholder 17" descr="Bright, colorful geometric pattern ">
            <a:extLst>
              <a:ext uri="{FF2B5EF4-FFF2-40B4-BE49-F238E27FC236}">
                <a16:creationId xmlns:a16="http://schemas.microsoft.com/office/drawing/2014/main" id="{9F278CC9-9968-40F5-B18F-B1D45BE36A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90" b="390"/>
          <a:stretch/>
        </p:blipFill>
        <p:spPr>
          <a:xfrm>
            <a:off x="0" y="5999582"/>
            <a:ext cx="12192000" cy="85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23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6904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9" r:id="rId2"/>
    <p:sldLayoutId id="2147483700" r:id="rId3"/>
    <p:sldLayoutId id="2147483691" r:id="rId4"/>
    <p:sldLayoutId id="2147483701" r:id="rId5"/>
    <p:sldLayoutId id="2147483706" r:id="rId6"/>
    <p:sldLayoutId id="2147483702" r:id="rId7"/>
    <p:sldLayoutId id="2147483704" r:id="rId8"/>
    <p:sldLayoutId id="2147483690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taffing">
            <a:extLst>
              <a:ext uri="{FF2B5EF4-FFF2-40B4-BE49-F238E27FC236}">
                <a16:creationId xmlns:a16="http://schemas.microsoft.com/office/drawing/2014/main" id="{715AAD1A-16CE-47F9-B241-B6D8E49914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" r="8995"/>
          <a:stretch/>
        </p:blipFill>
        <p:spPr bwMode="auto">
          <a:xfrm>
            <a:off x="149616" y="5092177"/>
            <a:ext cx="4420699" cy="163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eamwork Png Transparent Images - Transparent Group Work Clipart, Png  Download - kindpng">
            <a:extLst>
              <a:ext uri="{FF2B5EF4-FFF2-40B4-BE49-F238E27FC236}">
                <a16:creationId xmlns:a16="http://schemas.microsoft.com/office/drawing/2014/main" id="{D3A5594A-8DDE-4190-BEF2-2D3F941CF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97" y="653171"/>
            <a:ext cx="4230939" cy="214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Group of People of Different Professions Stock Vector - Illustration of  business, stewardess: 153731121">
            <a:extLst>
              <a:ext uri="{FF2B5EF4-FFF2-40B4-BE49-F238E27FC236}">
                <a16:creationId xmlns:a16="http://schemas.microsoft.com/office/drawing/2014/main" id="{CF2EBE3C-8829-41C8-BFB6-804DCA6AF5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t="20125" r="4806" b="11672"/>
          <a:stretch/>
        </p:blipFill>
        <p:spPr bwMode="auto">
          <a:xfrm>
            <a:off x="228607" y="2889740"/>
            <a:ext cx="4246829" cy="200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8D0300F-FADF-4706-9C77-4E1F345C699B}"/>
              </a:ext>
            </a:extLst>
          </p:cNvPr>
          <p:cNvSpPr/>
          <p:nvPr/>
        </p:nvSpPr>
        <p:spPr>
          <a:xfrm>
            <a:off x="4757738" y="0"/>
            <a:ext cx="7434261" cy="6857999"/>
          </a:xfrm>
          <a:prstGeom prst="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ED2DB031-9003-4F74-A88F-FE2A2ABABC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0118" y="595165"/>
            <a:ext cx="6349654" cy="2776470"/>
          </a:xfrm>
          <a:solidFill>
            <a:srgbClr val="00FFFF"/>
          </a:solidFill>
          <a:ln w="76200">
            <a:solidFill>
              <a:schemeClr val="accent6">
                <a:lumMod val="75000"/>
              </a:schemeClr>
            </a:solidFill>
            <a:prstDash val="solid"/>
          </a:ln>
        </p:spPr>
        <p:txBody>
          <a:bodyPr anchor="ctr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3200" b="1" dirty="0">
                <a:solidFill>
                  <a:schemeClr val="accent6">
                    <a:lumMod val="75000"/>
                  </a:schemeClr>
                </a:solidFill>
                <a:effectLst/>
                <a:latin typeface="Verdana Pro Cond Black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of the World of Work: </a:t>
            </a:r>
            <a:br>
              <a:rPr lang="en-ZA" sz="3200" b="1" dirty="0">
                <a:solidFill>
                  <a:schemeClr val="accent6">
                    <a:lumMod val="75000"/>
                  </a:schemeClr>
                </a:solidFill>
                <a:effectLst/>
                <a:latin typeface="Verdana Pro Cond Black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ZA" sz="3200" b="1" dirty="0">
                <a:solidFill>
                  <a:schemeClr val="accent6">
                    <a:lumMod val="75000"/>
                  </a:schemeClr>
                </a:solidFill>
                <a:effectLst/>
                <a:latin typeface="Verdana Pro Cond Black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OPPORTUNITIES in the Workplace</a:t>
            </a:r>
            <a:endParaRPr lang="en-ZA" sz="3200" dirty="0">
              <a:solidFill>
                <a:schemeClr val="accent6">
                  <a:lumMod val="75000"/>
                </a:schemeClr>
              </a:solidFill>
              <a:effectLst/>
              <a:latin typeface="Verdana Pro Cond Black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B07EA98-8E82-4568-A913-4E0E00146C23}"/>
              </a:ext>
            </a:extLst>
          </p:cNvPr>
          <p:cNvSpPr txBox="1">
            <a:spLocks/>
          </p:cNvSpPr>
          <p:nvPr/>
        </p:nvSpPr>
        <p:spPr>
          <a:xfrm>
            <a:off x="5284474" y="3730530"/>
            <a:ext cx="6220101" cy="3966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US" sz="3600" b="1" dirty="0"/>
              <a:t>Lesson 4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1040" name="Picture 16" descr="4,716,901 Occupation Illustrations &amp; Clip Art - iStock">
            <a:extLst>
              <a:ext uri="{FF2B5EF4-FFF2-40B4-BE49-F238E27FC236}">
                <a16:creationId xmlns:a16="http://schemas.microsoft.com/office/drawing/2014/main" id="{D2C25E17-B2FB-440F-8E51-4525ECC592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" t="19978" r="522" b="17745"/>
          <a:stretch/>
        </p:blipFill>
        <p:spPr bwMode="auto">
          <a:xfrm>
            <a:off x="5284474" y="4486061"/>
            <a:ext cx="6678919" cy="209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BDA730-8E87-104F-A63E-26BDB8C10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2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26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e importance of Personal growth and development in the Workplace">
            <a:extLst>
              <a:ext uri="{FF2B5EF4-FFF2-40B4-BE49-F238E27FC236}">
                <a16:creationId xmlns:a16="http://schemas.microsoft.com/office/drawing/2014/main" id="{8364B324-02B4-4D95-AC02-73B46BA9B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035" y="0"/>
            <a:ext cx="7685965" cy="687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6">
            <a:extLst>
              <a:ext uri="{FF2B5EF4-FFF2-40B4-BE49-F238E27FC236}">
                <a16:creationId xmlns:a16="http://schemas.microsoft.com/office/drawing/2014/main" id="{1F49ABDE-FD67-4B06-A51F-51B1266E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3977" y="869755"/>
            <a:ext cx="4443798" cy="1473124"/>
          </a:xfrm>
        </p:spPr>
        <p:txBody>
          <a:bodyPr>
            <a:normAutofit/>
          </a:bodyPr>
          <a:lstStyle/>
          <a:p>
            <a:pPr algn="ctr"/>
            <a:r>
              <a:rPr lang="en-ZA" sz="4800" dirty="0">
                <a:solidFill>
                  <a:srgbClr val="F69000"/>
                </a:solidFill>
                <a:cs typeface="Times New Roman" panose="02020603050405020304" pitchFamily="18" charset="0"/>
              </a:rPr>
              <a:t>Workplace Opportunities:</a:t>
            </a:r>
            <a:endParaRPr lang="en-US" sz="4800" dirty="0">
              <a:solidFill>
                <a:srgbClr val="F69000"/>
              </a:solidFill>
            </a:endParaRP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2E6A3A96-07C0-4E6F-8ECE-ACF53AF2ACAD}"/>
              </a:ext>
            </a:extLst>
          </p:cNvPr>
          <p:cNvSpPr txBox="1">
            <a:spLocks/>
          </p:cNvSpPr>
          <p:nvPr/>
        </p:nvSpPr>
        <p:spPr>
          <a:xfrm>
            <a:off x="106292" y="2279179"/>
            <a:ext cx="3903260" cy="343923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1000"/>
              </a:spcBef>
              <a:buNone/>
              <a:defRPr sz="4000" b="1" kern="120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3200" i="0" dirty="0">
                <a:solidFill>
                  <a:schemeClr val="accent3"/>
                </a:solidFill>
                <a:effectLst/>
                <a:latin typeface="+mn-lt"/>
              </a:rPr>
              <a:t>Opportunities in the workplace give employees a sense of getting better at something and always expanding into new areas</a:t>
            </a:r>
            <a:r>
              <a:rPr lang="en-US" sz="2400" b="0" i="0" dirty="0">
                <a:solidFill>
                  <a:schemeClr val="accent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800" dirty="0">
              <a:solidFill>
                <a:schemeClr val="accent3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F59F29-18CC-A4C4-38CE-8314EF63F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2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8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02AD8E-4C7C-4A1B-89B1-9A0997F4F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6477000" cy="1189038"/>
          </a:xfrm>
        </p:spPr>
        <p:txBody>
          <a:bodyPr/>
          <a:lstStyle/>
          <a:p>
            <a:r>
              <a:rPr lang="en-US" dirty="0"/>
              <a:t>Why is this important??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F0227B-FFCF-4417-B4AA-E8F9941E38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170" y="1460310"/>
            <a:ext cx="6477000" cy="493096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ZA" sz="1800" b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When workers feel their workplace cares about their growth and development, they’re more likely to commit to their goals and the organization, as well as feel greater job satisfaction.</a:t>
            </a:r>
            <a:endParaRPr lang="en-ZA" sz="18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ZA" sz="1800" b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Some examples of opportunities for employee growth and development include:</a:t>
            </a:r>
            <a:endParaRPr lang="en-ZA" sz="18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0"/>
              </a:spcBef>
              <a:buFont typeface="Wingdings" panose="05000000000000000000" pitchFamily="2" charset="2"/>
              <a:buChar char=""/>
            </a:pPr>
            <a:r>
              <a:rPr lang="en-ZA" sz="1800" b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Continuing education courses.</a:t>
            </a:r>
            <a:endParaRPr lang="en-ZA" sz="18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0"/>
              </a:spcBef>
              <a:buFont typeface="Wingdings" panose="05000000000000000000" pitchFamily="2" charset="2"/>
              <a:buChar char=""/>
            </a:pPr>
            <a:r>
              <a:rPr lang="en-ZA" sz="1800" b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Tuition reimbursement.</a:t>
            </a:r>
            <a:endParaRPr lang="en-ZA" sz="18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0"/>
              </a:spcBef>
              <a:buFont typeface="Wingdings" panose="05000000000000000000" pitchFamily="2" charset="2"/>
              <a:buChar char=""/>
            </a:pPr>
            <a:r>
              <a:rPr lang="en-ZA" sz="1800" b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Career development or counselling services.</a:t>
            </a:r>
            <a:endParaRPr lang="en-ZA" sz="18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0"/>
              </a:spcBef>
              <a:buFont typeface="Wingdings" panose="05000000000000000000" pitchFamily="2" charset="2"/>
              <a:buChar char=""/>
            </a:pPr>
            <a:r>
              <a:rPr lang="en-ZA" sz="1800" b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Skills training provided in-house or through outside training centres.</a:t>
            </a:r>
            <a:endParaRPr lang="en-ZA" sz="18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0"/>
              </a:spcBef>
              <a:buFont typeface="Wingdings" panose="05000000000000000000" pitchFamily="2" charset="2"/>
              <a:buChar char=""/>
            </a:pPr>
            <a:r>
              <a:rPr lang="en-ZA" sz="1800" b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Opportunities for promotion and internal career advancement.</a:t>
            </a:r>
            <a:endParaRPr lang="en-ZA" sz="18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0"/>
              </a:spcBef>
              <a:buFont typeface="Wingdings" panose="05000000000000000000" pitchFamily="2" charset="2"/>
              <a:buChar char=""/>
            </a:pPr>
            <a:r>
              <a:rPr lang="en-ZA" sz="1800" b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Coaching, mentoring, and leadership development programs.</a:t>
            </a:r>
            <a:endParaRPr lang="en-ZA" sz="18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"/>
            </a:pPr>
            <a:r>
              <a:rPr lang="en-ZA" sz="1800" b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Personal development; including skills such as emotional intelligence, communication, or physical health.</a:t>
            </a:r>
            <a:endParaRPr lang="en-ZA" sz="1800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en-ZA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EAB7BB-D6B1-2087-5ED5-04D4184D6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2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66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18C6B5-87AC-4DA5-94CA-6E092A6A0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18" y="436533"/>
            <a:ext cx="10591800" cy="646332"/>
          </a:xfrm>
        </p:spPr>
        <p:txBody>
          <a:bodyPr/>
          <a:lstStyle/>
          <a:p>
            <a:r>
              <a:rPr lang="en-US" dirty="0"/>
              <a:t>The main point: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6F52EDA-7F85-46DD-9A9E-95E0E3EC3F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2053" y="1082865"/>
            <a:ext cx="11627893" cy="4285850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en-Z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workplace offers many opportunities to many people, it's important that workers recognise these opportunities and that they act on them. </a:t>
            </a: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en-Z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Extra effort can lead to a promotion, possibly some type of an incentive because you would be seen as someone who's willing to take on challenges and help when needed. </a:t>
            </a: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en-Z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Employees who go the extra mile are good employees and employers will recognize this. Being a good team player and someone who takes extra roles shows that you are prepared to put in the time and effort.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n-Z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Some companies offer courses that allow you to study especially if it’s something relevant or suitable to your line of work. Gaining skills and learning new concepts makes you a lot more useful invaluable to the workplace.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F6DBA8-E904-05EE-3620-C67C3C2B3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2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979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lking Points - Jackbox Games">
            <a:extLst>
              <a:ext uri="{FF2B5EF4-FFF2-40B4-BE49-F238E27FC236}">
                <a16:creationId xmlns:a16="http://schemas.microsoft.com/office/drawing/2014/main" id="{600906D6-AAA9-4D6C-9ED8-F44C7CFD4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29" y="486022"/>
            <a:ext cx="6421962" cy="294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EB305D4-3839-4D37-BE73-323A42310A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45869" y="3887865"/>
            <a:ext cx="6873922" cy="1811719"/>
          </a:xfrm>
        </p:spPr>
        <p:txBody>
          <a:bodyPr/>
          <a:lstStyle/>
          <a:p>
            <a:pPr lvl="0" algn="ctr">
              <a:lnSpc>
                <a:spcPct val="107000"/>
              </a:lnSpc>
            </a:pPr>
            <a:r>
              <a:rPr lang="en-ZA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Why is it a good idea to take advantage of workplace opportunities?</a:t>
            </a:r>
          </a:p>
          <a:p>
            <a:pPr lvl="0" algn="ctr">
              <a:lnSpc>
                <a:spcPct val="107000"/>
              </a:lnSpc>
            </a:pPr>
            <a:r>
              <a:rPr lang="en-ZA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en-ZA" sz="2800" dirty="0">
                <a:ea typeface="Calibri" panose="020F0502020204030204" pitchFamily="34" charset="0"/>
                <a:cs typeface="Times New Roman" panose="02020603050405020304" pitchFamily="18" charset="0"/>
              </a:rPr>
              <a:t> could you gain and how could it help you?</a:t>
            </a:r>
            <a:endParaRPr lang="en-ZA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Free Talking Out Cliparts, Download Free Talking Out Cliparts png images,  Free ClipArts on Clipart Library">
            <a:extLst>
              <a:ext uri="{FF2B5EF4-FFF2-40B4-BE49-F238E27FC236}">
                <a16:creationId xmlns:a16="http://schemas.microsoft.com/office/drawing/2014/main" id="{E1E215C0-1EE8-4980-874C-7213E9C15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062" y="396399"/>
            <a:ext cx="4132286" cy="356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llustration People Speech Bubble Head Talking Stock Vector (Royalty Free)  77639083">
            <a:extLst>
              <a:ext uri="{FF2B5EF4-FFF2-40B4-BE49-F238E27FC236}">
                <a16:creationId xmlns:a16="http://schemas.microsoft.com/office/drawing/2014/main" id="{D222A642-E542-49EC-938C-C6A38436E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53"/>
          <a:stretch/>
        </p:blipFill>
        <p:spPr bwMode="auto">
          <a:xfrm>
            <a:off x="948829" y="3429000"/>
            <a:ext cx="3497506" cy="227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7DE0C6C-9066-E5FE-C141-E488B7648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2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48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hoose a job you love">
            <a:extLst>
              <a:ext uri="{FF2B5EF4-FFF2-40B4-BE49-F238E27FC236}">
                <a16:creationId xmlns:a16="http://schemas.microsoft.com/office/drawing/2014/main" id="{27CA0690-4F26-4F55-A8BD-C6C971509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91" y="286604"/>
            <a:ext cx="11437817" cy="576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593EA2-285A-0A56-A94C-F626C84E3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2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76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131"/>
            <a:ext cx="12191999" cy="6878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8BBAE8-C0F7-912A-1300-DB7EF7CC1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0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15">
      <a:dk1>
        <a:sysClr val="windowText" lastClr="000000"/>
      </a:dk1>
      <a:lt1>
        <a:sysClr val="window" lastClr="FFFFFF"/>
      </a:lt1>
      <a:dk2>
        <a:srgbClr val="F36E36"/>
      </a:dk2>
      <a:lt2>
        <a:srgbClr val="E7E6E6"/>
      </a:lt2>
      <a:accent1>
        <a:srgbClr val="A31312"/>
      </a:accent1>
      <a:accent2>
        <a:srgbClr val="E7E6E6"/>
      </a:accent2>
      <a:accent3>
        <a:srgbClr val="FDB913"/>
      </a:accent3>
      <a:accent4>
        <a:srgbClr val="1E753B"/>
      </a:accent4>
      <a:accent5>
        <a:srgbClr val="067CA2"/>
      </a:accent5>
      <a:accent6>
        <a:srgbClr val="493456"/>
      </a:accent6>
      <a:hlink>
        <a:srgbClr val="067CA2"/>
      </a:hlink>
      <a:folHlink>
        <a:srgbClr val="886D93"/>
      </a:folHlink>
    </a:clrScheme>
    <a:fontScheme name="Custom 8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GBTQ Pride Month_Win32_JC_SL_v4" id="{CA9F7597-5544-42D8-B31D-43D456F50987}" vid="{8A5AAD2C-4DBE-4C17-8C07-1F8B558A7EE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A57CB9-6A24-40E2-A1D9-18A99581B3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BB44C1-6224-4D46-97A9-F75279ACE24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BF330EBC-8C48-4EBB-B4AA-7AD7188286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2f988bf-86f1-41af-91ab-2d7cd011db47}" enabled="0" method="" siteId="{72f988bf-86f1-41af-91ab-2d7cd011db4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LGBTQI Pride Month presentation</Template>
  <TotalTime>449</TotalTime>
  <Words>323</Words>
  <Application>Microsoft Office PowerPoint</Application>
  <PresentationFormat>Widescreen</PresentationFormat>
  <Paragraphs>23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</vt:lpstr>
      <vt:lpstr>Noto Sans Symbols</vt:lpstr>
      <vt:lpstr>Segoe UI</vt:lpstr>
      <vt:lpstr>Verdana Pro Cond Black</vt:lpstr>
      <vt:lpstr>Wingdings</vt:lpstr>
      <vt:lpstr>Office Theme</vt:lpstr>
      <vt:lpstr>Knowledge of the World of Work:  OPPORTUNITIES in the Workplace</vt:lpstr>
      <vt:lpstr>Workplace Opportunities:</vt:lpstr>
      <vt:lpstr>Why is this important??</vt:lpstr>
      <vt:lpstr>The main point: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LGBTQI+ Pride Month</dc:title>
  <dc:subject/>
  <dc:creator>Kerri Cunningham</dc:creator>
  <cp:keywords/>
  <dc:description/>
  <cp:lastModifiedBy>Carsten Gertz</cp:lastModifiedBy>
  <cp:revision>13</cp:revision>
  <dcterms:created xsi:type="dcterms:W3CDTF">2022-04-23T16:44:01Z</dcterms:created>
  <dcterms:modified xsi:type="dcterms:W3CDTF">2023-04-22T04:58:54Z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