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hQObhNozmv+YJTm9EH+qEO3zsA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526" autoAdjust="0"/>
  </p:normalViewPr>
  <p:slideViewPr>
    <p:cSldViewPr snapToGrid="0">
      <p:cViewPr varScale="1">
        <p:scale>
          <a:sx n="52" d="100"/>
          <a:sy n="52" d="100"/>
        </p:scale>
        <p:origin x="1123"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1 &amp; 2: Intro and teach 5min</a:t>
            </a:r>
            <a:endParaRPr dirty="0"/>
          </a:p>
          <a:p>
            <a:pPr marL="0" lvl="0" indent="0" algn="l" rtl="0">
              <a:spcBef>
                <a:spcPts val="0"/>
              </a:spcBef>
              <a:spcAft>
                <a:spcPts val="0"/>
              </a:spcAft>
              <a:buNone/>
            </a:pPr>
            <a:r>
              <a:rPr lang="en-ZA" sz="1800" dirty="0">
                <a:solidFill>
                  <a:srgbClr val="FF0000"/>
                </a:solidFill>
                <a:effectLst/>
                <a:latin typeface="Arial" panose="020B0604020202020204" pitchFamily="34" charset="0"/>
                <a:ea typeface="Arial" panose="020B0604020202020204" pitchFamily="34" charset="0"/>
              </a:rPr>
              <a:t>Note to teacher: </a:t>
            </a:r>
            <a:r>
              <a:rPr lang="en-ZA" sz="1800" dirty="0">
                <a:solidFill>
                  <a:srgbClr val="595959"/>
                </a:solidFill>
                <a:effectLst/>
                <a:latin typeface="Arial" panose="020B0604020202020204" pitchFamily="34" charset="0"/>
                <a:ea typeface="Arial" panose="020B0604020202020204" pitchFamily="34" charset="0"/>
              </a:rPr>
              <a:t>It is recommended that learners have access to computers / cell phones for the first part of this lesson. When they do the group planning, it might be able to move them away from computers. If you do not have computers, you might have to research some community opportunities for involvement and share ideas. Look at the examples on slide 5.)</a:t>
            </a:r>
          </a:p>
          <a:p>
            <a:pPr marL="0" lvl="0" indent="0" algn="l" rtl="0">
              <a:spcBef>
                <a:spcPts val="0"/>
              </a:spcBef>
              <a:spcAft>
                <a:spcPts val="0"/>
              </a:spcAft>
              <a:buNone/>
            </a:pPr>
            <a:endParaRPr lang="en-ZA" sz="1800" dirty="0">
              <a:solidFill>
                <a:srgbClr val="595959"/>
              </a:solidFill>
              <a:effectLst/>
              <a:latin typeface="Arial" panose="020B0604020202020204" pitchFamily="34" charset="0"/>
              <a:ea typeface="Arial" panose="020B0604020202020204" pitchFamily="34" charset="0"/>
            </a:endParaRPr>
          </a:p>
          <a:p>
            <a:pPr marL="0" lvl="0" indent="0" algn="l" rtl="0">
              <a:spcBef>
                <a:spcPts val="0"/>
              </a:spcBef>
              <a:spcAft>
                <a:spcPts val="0"/>
              </a:spcAft>
              <a:buNone/>
            </a:pPr>
            <a:r>
              <a:rPr lang="en-ZA" sz="1800" dirty="0">
                <a:solidFill>
                  <a:srgbClr val="595959"/>
                </a:solidFill>
                <a:effectLst/>
                <a:latin typeface="Arial" panose="020B0604020202020204" pitchFamily="34" charset="0"/>
                <a:ea typeface="Arial" panose="020B0604020202020204" pitchFamily="34" charset="0"/>
              </a:rPr>
              <a:t>(</a:t>
            </a:r>
            <a:r>
              <a:rPr lang="en-ZA" sz="1800" dirty="0">
                <a:solidFill>
                  <a:srgbClr val="FF0000"/>
                </a:solidFill>
                <a:effectLst/>
                <a:latin typeface="Arial" panose="020B0604020202020204" pitchFamily="34" charset="0"/>
                <a:ea typeface="Arial" panose="020B0604020202020204" pitchFamily="34" charset="0"/>
              </a:rPr>
              <a:t>Note to teacher:</a:t>
            </a:r>
            <a:r>
              <a:rPr lang="en-ZA" sz="1800" dirty="0">
                <a:solidFill>
                  <a:srgbClr val="595959"/>
                </a:solidFill>
                <a:effectLst/>
                <a:latin typeface="Arial" panose="020B0604020202020204" pitchFamily="34" charset="0"/>
                <a:ea typeface="Arial" panose="020B0604020202020204" pitchFamily="34" charset="0"/>
              </a:rPr>
              <a:t> GROUP ACTIVITY- This lesson will develop the knowledge for learners to get involved over the next week volunteering. You might need to guide some of the groups if they are struggling to come up with ideas later on in the lesson. Think of simple, manageable ideas like- helping someone younger – going to a pre-school and reading to the children a story in the afternoon OR offering to mow the lawn of some of the elderly members who live in your area. Remind learners to be safe and work in a group. </a:t>
            </a: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This planning will include interviews filmed on their phones. If you are uncomfortable with the use of phones. You could simply tell the group they will have to present their findings to the class in the next lesson in a short 3min demonstration which includes photo evidence on a PowerPoint.</a:t>
            </a:r>
            <a:br>
              <a:rPr lang="en-ZA" sz="1800" dirty="0">
                <a:solidFill>
                  <a:srgbClr val="595959"/>
                </a:solidFill>
                <a:effectLst/>
                <a:latin typeface="Arial" panose="020B0604020202020204" pitchFamily="34" charset="0"/>
                <a:ea typeface="Arial" panose="020B0604020202020204" pitchFamily="34" charset="0"/>
              </a:rPr>
            </a:br>
            <a:endParaRPr lang="en-ZA" sz="1800" dirty="0">
              <a:solidFill>
                <a:schemeClr val="dk1"/>
              </a:solidFill>
              <a:effectLst/>
              <a:latin typeface="Times New Roman" panose="02020603050405020304" pitchFamily="18" charset="0"/>
              <a:ea typeface="Arial" panose="020B0604020202020204" pitchFamily="34" charset="0"/>
            </a:endParaRPr>
          </a:p>
          <a:p>
            <a:pPr marL="0" lvl="0" indent="0" algn="l" rtl="0">
              <a:spcBef>
                <a:spcPts val="0"/>
              </a:spcBef>
              <a:spcAft>
                <a:spcPts val="0"/>
              </a:spcAft>
              <a:buNone/>
            </a:pPr>
            <a:r>
              <a:rPr lang="en-ZA" sz="1800" dirty="0">
                <a:solidFill>
                  <a:srgbClr val="595959"/>
                </a:solidFill>
                <a:effectLst/>
                <a:latin typeface="Arial" panose="020B0604020202020204" pitchFamily="34" charset="0"/>
                <a:ea typeface="Arial" panose="020B0604020202020204" pitchFamily="34" charset="0"/>
              </a:rPr>
              <a:t>However, for the remainder of this lesson, the assumption is made that learners will use their </a:t>
            </a:r>
            <a:r>
              <a:rPr lang="en-ZA" sz="1800" b="1" dirty="0">
                <a:solidFill>
                  <a:srgbClr val="595959"/>
                </a:solidFill>
                <a:effectLst/>
                <a:latin typeface="Arial" panose="020B0604020202020204" pitchFamily="34" charset="0"/>
                <a:ea typeface="Arial" panose="020B0604020202020204" pitchFamily="34" charset="0"/>
              </a:rPr>
              <a:t>phones</a:t>
            </a:r>
            <a:r>
              <a:rPr lang="en-ZA" sz="1800" dirty="0">
                <a:solidFill>
                  <a:srgbClr val="595959"/>
                </a:solidFill>
                <a:effectLst/>
                <a:latin typeface="Arial" panose="020B0604020202020204" pitchFamily="34" charset="0"/>
                <a:ea typeface="Arial" panose="020B0604020202020204" pitchFamily="34" charset="0"/>
              </a:rPr>
              <a:t>. Thus, all the referred planning below for Lesson 4 is moving groups towards producing a short film / film that learners will hand in at the beginning of the next lesson (Lesson 5) that will be seen by the class).</a:t>
            </a:r>
            <a:r>
              <a:rPr lang="en-US" dirty="0"/>
              <a:t>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Welcome back class! I’m sure you’re all very excited to meet in your groups and to share what you discovered in your research last lesson. You will have time to plan later in this lesson for our “movie time” in our last lesson (Lesson 5). Let’s get started straight right away.</a:t>
            </a:r>
            <a:endParaRPr dirty="0"/>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2: Teach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ended the last lesson watching this short clip where the woman inspired young children. Can you remember THREE ACTS of volunteering that she did? (Allow opportunity for the class to respond)</a:t>
            </a:r>
            <a:endParaRPr dirty="0"/>
          </a:p>
          <a:p>
            <a:pPr marL="0" lvl="0" indent="0" algn="l" rtl="0">
              <a:spcBef>
                <a:spcPts val="0"/>
              </a:spcBef>
              <a:spcAft>
                <a:spcPts val="0"/>
              </a:spcAft>
              <a:buNone/>
            </a:pPr>
            <a:r>
              <a:rPr lang="en-US" dirty="0"/>
              <a:t>She helped a homeless man</a:t>
            </a:r>
            <a:endParaRPr dirty="0"/>
          </a:p>
          <a:p>
            <a:pPr marL="0" lvl="0" indent="0" algn="l" rtl="0">
              <a:spcBef>
                <a:spcPts val="0"/>
              </a:spcBef>
              <a:spcAft>
                <a:spcPts val="0"/>
              </a:spcAft>
              <a:buNone/>
            </a:pPr>
            <a:r>
              <a:rPr lang="en-US" dirty="0"/>
              <a:t>She fed a little dog</a:t>
            </a:r>
            <a:endParaRPr dirty="0"/>
          </a:p>
          <a:p>
            <a:pPr marL="0" lvl="0" indent="0" algn="l" rtl="0">
              <a:spcBef>
                <a:spcPts val="0"/>
              </a:spcBef>
              <a:spcAft>
                <a:spcPts val="0"/>
              </a:spcAft>
              <a:buNone/>
            </a:pPr>
            <a:r>
              <a:rPr lang="en-US" dirty="0"/>
              <a:t>She fed the birds seeds</a:t>
            </a:r>
            <a:endParaRPr dirty="0"/>
          </a:p>
          <a:p>
            <a:pPr marL="0" lvl="0" indent="0" algn="l" rtl="0">
              <a:spcBef>
                <a:spcPts val="0"/>
              </a:spcBef>
              <a:spcAft>
                <a:spcPts val="0"/>
              </a:spcAft>
              <a:buNone/>
            </a:pPr>
            <a:r>
              <a:rPr lang="en-US" dirty="0"/>
              <a:t>She gave groceries to someone in need</a:t>
            </a:r>
            <a:endParaRPr lang="en-US" sz="1200" dirty="0">
              <a:solidFill>
                <a:schemeClr val="dk1"/>
              </a:solidFill>
              <a:effectLst/>
              <a:latin typeface="Calibri"/>
            </a:endParaRPr>
          </a:p>
          <a:p>
            <a:pPr marL="0" lvl="0" indent="0" algn="l" rtl="0">
              <a:spcBef>
                <a:spcPts val="0"/>
              </a:spcBef>
              <a:spcAft>
                <a:spcPts val="0"/>
              </a:spcAft>
              <a:buNone/>
            </a:pPr>
            <a:endParaRPr lang="en-US" sz="1200" dirty="0">
              <a:solidFill>
                <a:schemeClr val="dk1"/>
              </a:solidFill>
              <a:effectLst/>
              <a:latin typeface="Calibri"/>
              <a:ea typeface="Arial" panose="020B0604020202020204" pitchFamily="34" charset="0"/>
            </a:endParaRPr>
          </a:p>
          <a:p>
            <a:pPr marL="0" lvl="0" indent="0" algn="l" rtl="0">
              <a:spcBef>
                <a:spcPts val="0"/>
              </a:spcBef>
              <a:spcAft>
                <a:spcPts val="0"/>
              </a:spcAft>
              <a:buNone/>
            </a:pPr>
            <a:r>
              <a:rPr lang="en-ZA" sz="1800" dirty="0">
                <a:solidFill>
                  <a:srgbClr val="595959"/>
                </a:solidFill>
                <a:effectLst/>
                <a:latin typeface="Arial" panose="020B0604020202020204" pitchFamily="34" charset="0"/>
                <a:ea typeface="Arial" panose="020B0604020202020204" pitchFamily="34" charset="0"/>
              </a:rPr>
              <a:t>This woman chose to care for other people in her community by showing kindness with her actions. She inspired the children to also work together to be a blessing to her by showing their gratitude for her acts of kindness. It is interesting to note that in a society, the least likely to volunteer and help in a community are the youth. Why do you think it's difficult for the youth of today to volunteer? (Ask class to respond)</a:t>
            </a:r>
            <a:br>
              <a:rPr lang="en-ZA" sz="1800" dirty="0">
                <a:solidFill>
                  <a:srgbClr val="595959"/>
                </a:solidFill>
                <a:effectLst/>
                <a:latin typeface="Arial" panose="020B0604020202020204" pitchFamily="34" charset="0"/>
                <a:ea typeface="Arial" panose="020B0604020202020204" pitchFamily="34" charset="0"/>
              </a:rPr>
            </a:br>
            <a:endParaRPr lang="en-ZA" sz="1800" dirty="0">
              <a:solidFill>
                <a:schemeClr val="dk1"/>
              </a:solidFill>
              <a:effectLst/>
              <a:latin typeface="Times New Roman" panose="02020603050405020304" pitchFamily="18" charset="0"/>
              <a:ea typeface="Arial" panose="020B0604020202020204" pitchFamily="34" charset="0"/>
            </a:endParaRPr>
          </a:p>
          <a:p>
            <a:pPr marL="0" lvl="0" indent="0" algn="l" rtl="0">
              <a:spcBef>
                <a:spcPts val="0"/>
              </a:spcBef>
              <a:spcAft>
                <a:spcPts val="0"/>
              </a:spcAft>
              <a:buNone/>
            </a:pPr>
            <a:r>
              <a:rPr lang="en-ZA" sz="1800" dirty="0">
                <a:solidFill>
                  <a:srgbClr val="595959"/>
                </a:solidFill>
                <a:effectLst/>
                <a:latin typeface="Arial" panose="020B0604020202020204" pitchFamily="34" charset="0"/>
                <a:ea typeface="Arial" panose="020B0604020202020204" pitchFamily="34" charset="0"/>
              </a:rPr>
              <a:t>Maybe you think you don’t have time, you have so much schoolwork and sport after school, you barely have time for your family. Maybe you can’t see the point in doing something that will not directly give you anything in return.</a:t>
            </a:r>
            <a:br>
              <a:rPr lang="en-ZA" sz="1800" dirty="0">
                <a:solidFill>
                  <a:srgbClr val="595959"/>
                </a:solidFill>
                <a:effectLst/>
                <a:latin typeface="Arial" panose="020B0604020202020204" pitchFamily="34" charset="0"/>
                <a:ea typeface="Arial" panose="020B0604020202020204" pitchFamily="34" charset="0"/>
              </a:rPr>
            </a:br>
            <a:endParaRPr lang="en-ZA" sz="1800" dirty="0">
              <a:solidFill>
                <a:schemeClr val="dk1"/>
              </a:solidFill>
              <a:effectLst/>
              <a:latin typeface="Times New Roman" panose="02020603050405020304" pitchFamily="18" charset="0"/>
              <a:ea typeface="Arial" panose="020B0604020202020204" pitchFamily="34" charset="0"/>
            </a:endParaRPr>
          </a:p>
          <a:p>
            <a:pPr marL="0" lvl="0" indent="0" algn="l" rtl="0">
              <a:spcBef>
                <a:spcPts val="0"/>
              </a:spcBef>
              <a:spcAft>
                <a:spcPts val="0"/>
              </a:spcAft>
              <a:buNone/>
            </a:pPr>
            <a:r>
              <a:rPr lang="en-ZA" sz="1800" dirty="0">
                <a:solidFill>
                  <a:srgbClr val="595959"/>
                </a:solidFill>
                <a:effectLst/>
                <a:latin typeface="Arial" panose="020B0604020202020204" pitchFamily="34" charset="0"/>
                <a:ea typeface="Arial" panose="020B0604020202020204" pitchFamily="34" charset="0"/>
              </a:rPr>
              <a:t>As a South African citizen, we have a responsibility to get involved and improve the quality of life of our community. We have seen so many social injustices over the last few lessons and have become aware that these issues need a community to see the NEED and choose to ACT. This will help to stop poverty, disease and the violation of human rights. One of the ways you can act is to volunteer in a community project or offer a service to a community. These youth and civic organisations make it their goal to work together towards improving the lives of everyone.</a:t>
            </a:r>
            <a:endParaRPr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3 &amp; 4 &amp; 5: Watch 1:30min and individual response  (4min)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Watch this clip that tells us about the reasons why youth would volunteer.  https://www.youtube.com/watch?v=xJq1ZVzG0QA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On your </a:t>
            </a:r>
            <a:r>
              <a:rPr lang="en-ZA" sz="1800" b="1" i="1" u="sng" dirty="0">
                <a:solidFill>
                  <a:srgbClr val="595959"/>
                </a:solidFill>
                <a:effectLst/>
                <a:latin typeface="Arial" panose="020B0604020202020204" pitchFamily="34" charset="0"/>
                <a:ea typeface="Arial" panose="020B0604020202020204" pitchFamily="34" charset="0"/>
              </a:rPr>
              <a:t>Lesson 4 - Worksheet</a:t>
            </a:r>
            <a:r>
              <a:rPr lang="en-ZA" sz="1800" dirty="0">
                <a:solidFill>
                  <a:srgbClr val="595959"/>
                </a:solidFill>
                <a:effectLst/>
                <a:latin typeface="Arial" panose="020B0604020202020204" pitchFamily="34" charset="0"/>
                <a:ea typeface="Arial" panose="020B0604020202020204" pitchFamily="34" charset="0"/>
              </a:rPr>
              <a:t> by </a:t>
            </a:r>
            <a:r>
              <a:rPr lang="en-ZA" sz="1800" b="1" i="1" dirty="0">
                <a:solidFill>
                  <a:srgbClr val="595959"/>
                </a:solidFill>
                <a:effectLst/>
                <a:latin typeface="Arial" panose="020B0604020202020204" pitchFamily="34" charset="0"/>
                <a:ea typeface="Arial" panose="020B0604020202020204" pitchFamily="34" charset="0"/>
              </a:rPr>
              <a:t>Activity 1</a:t>
            </a:r>
            <a:r>
              <a:rPr lang="en-ZA" sz="1800" dirty="0">
                <a:solidFill>
                  <a:srgbClr val="595959"/>
                </a:solidFill>
                <a:effectLst/>
                <a:latin typeface="Arial" panose="020B0604020202020204" pitchFamily="34" charset="0"/>
                <a:ea typeface="Arial" panose="020B0604020202020204" pitchFamily="34" charset="0"/>
              </a:rPr>
              <a:t>, </a:t>
            </a:r>
            <a:r>
              <a:rPr lang="en-US" dirty="0"/>
              <a:t>list FIVE reasons from this clip why youth have volunteered. (Allow learners 3 min to complete before revising the reasons below)</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Some of those reasons include:</a:t>
            </a:r>
            <a:endParaRPr dirty="0"/>
          </a:p>
          <a:p>
            <a:pPr marL="228600" lvl="0" indent="-228600" algn="l" rtl="0">
              <a:spcBef>
                <a:spcPts val="0"/>
              </a:spcBef>
              <a:spcAft>
                <a:spcPts val="0"/>
              </a:spcAft>
              <a:buClr>
                <a:schemeClr val="dk1"/>
              </a:buClr>
              <a:buSzPts val="1200"/>
              <a:buFont typeface="Calibri"/>
              <a:buAutoNum type="arabicParenR"/>
            </a:pPr>
            <a:r>
              <a:rPr lang="en-US" dirty="0"/>
              <a:t>It builds character</a:t>
            </a:r>
            <a:endParaRPr dirty="0"/>
          </a:p>
          <a:p>
            <a:pPr marL="228600" lvl="0" indent="-228600" algn="l" rtl="0">
              <a:spcBef>
                <a:spcPts val="0"/>
              </a:spcBef>
              <a:spcAft>
                <a:spcPts val="0"/>
              </a:spcAft>
              <a:buClr>
                <a:schemeClr val="dk1"/>
              </a:buClr>
              <a:buSzPts val="1200"/>
              <a:buFont typeface="Calibri"/>
              <a:buAutoNum type="arabicParenR"/>
            </a:pPr>
            <a:r>
              <a:rPr lang="en-US" dirty="0"/>
              <a:t>Creates opportunities</a:t>
            </a:r>
            <a:endParaRPr dirty="0"/>
          </a:p>
          <a:p>
            <a:pPr marL="228600" lvl="0" indent="-228600" algn="l" rtl="0">
              <a:spcBef>
                <a:spcPts val="0"/>
              </a:spcBef>
              <a:spcAft>
                <a:spcPts val="0"/>
              </a:spcAft>
              <a:buClr>
                <a:schemeClr val="dk1"/>
              </a:buClr>
              <a:buSzPts val="1200"/>
              <a:buFont typeface="Calibri"/>
              <a:buAutoNum type="arabicParenR"/>
            </a:pPr>
            <a:r>
              <a:rPr lang="en-US" dirty="0"/>
              <a:t>Teaching us to empathize with others</a:t>
            </a:r>
            <a:endParaRPr dirty="0"/>
          </a:p>
          <a:p>
            <a:pPr marL="228600" lvl="0" indent="-228600" algn="l" rtl="0">
              <a:spcBef>
                <a:spcPts val="0"/>
              </a:spcBef>
              <a:spcAft>
                <a:spcPts val="0"/>
              </a:spcAft>
              <a:buClr>
                <a:schemeClr val="dk1"/>
              </a:buClr>
              <a:buSzPts val="1200"/>
              <a:buFont typeface="Calibri"/>
              <a:buAutoNum type="arabicParenR"/>
            </a:pPr>
            <a:r>
              <a:rPr lang="en-US" dirty="0"/>
              <a:t>We would experience different places we would not normally experience</a:t>
            </a:r>
            <a:endParaRPr dirty="0"/>
          </a:p>
          <a:p>
            <a:pPr marL="228600" lvl="0" indent="-228600" algn="l" rtl="0">
              <a:spcBef>
                <a:spcPts val="0"/>
              </a:spcBef>
              <a:spcAft>
                <a:spcPts val="0"/>
              </a:spcAft>
              <a:buClr>
                <a:schemeClr val="dk1"/>
              </a:buClr>
              <a:buSzPts val="1200"/>
              <a:buFont typeface="Calibri"/>
              <a:buAutoNum type="arabicParenR"/>
            </a:pPr>
            <a:r>
              <a:rPr lang="en-US" dirty="0"/>
              <a:t>This would affect the quality of life for those you help.</a:t>
            </a:r>
            <a:endParaRPr dirty="0"/>
          </a:p>
          <a:p>
            <a:pPr marL="228600" lvl="0" indent="-15240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You would also: </a:t>
            </a:r>
            <a:endParaRPr dirty="0"/>
          </a:p>
          <a:p>
            <a:pPr marL="228600" lvl="0" indent="-228600" algn="l" rtl="0">
              <a:spcBef>
                <a:spcPts val="0"/>
              </a:spcBef>
              <a:spcAft>
                <a:spcPts val="0"/>
              </a:spcAft>
              <a:buClr>
                <a:schemeClr val="dk1"/>
              </a:buClr>
              <a:buSzPts val="1200"/>
              <a:buFont typeface="Calibri"/>
              <a:buAutoNum type="arabicParenR"/>
            </a:pPr>
            <a:r>
              <a:rPr lang="en-US" dirty="0"/>
              <a:t>Get to know yourself better</a:t>
            </a:r>
            <a:endParaRPr dirty="0"/>
          </a:p>
          <a:p>
            <a:pPr marL="228600" lvl="0" indent="-228600" algn="l" rtl="0">
              <a:spcBef>
                <a:spcPts val="0"/>
              </a:spcBef>
              <a:spcAft>
                <a:spcPts val="0"/>
              </a:spcAft>
              <a:buClr>
                <a:schemeClr val="dk1"/>
              </a:buClr>
              <a:buSzPts val="1200"/>
              <a:buFont typeface="Calibri"/>
              <a:buAutoNum type="arabicParenR"/>
            </a:pPr>
            <a:r>
              <a:rPr lang="en-US" dirty="0"/>
              <a:t>Learn new skills</a:t>
            </a:r>
            <a:endParaRPr dirty="0"/>
          </a:p>
          <a:p>
            <a:pPr marL="228600" lvl="0" indent="-228600" algn="l" rtl="0">
              <a:spcBef>
                <a:spcPts val="0"/>
              </a:spcBef>
              <a:spcAft>
                <a:spcPts val="0"/>
              </a:spcAft>
              <a:buClr>
                <a:schemeClr val="dk1"/>
              </a:buClr>
              <a:buSzPts val="1200"/>
              <a:buFont typeface="Calibri"/>
              <a:buAutoNum type="arabicParenR"/>
            </a:pPr>
            <a:r>
              <a:rPr lang="en-US" dirty="0"/>
              <a:t>Add value to your CV</a:t>
            </a:r>
            <a:endParaRPr dirty="0"/>
          </a:p>
          <a:p>
            <a:pPr marL="228600" lvl="0" indent="-228600" algn="l" rtl="0">
              <a:spcBef>
                <a:spcPts val="0"/>
              </a:spcBef>
              <a:spcAft>
                <a:spcPts val="0"/>
              </a:spcAft>
              <a:buClr>
                <a:schemeClr val="dk1"/>
              </a:buClr>
              <a:buSzPts val="1200"/>
              <a:buFont typeface="Calibri"/>
              <a:buAutoNum type="arabicParenR"/>
            </a:pPr>
            <a:r>
              <a:rPr lang="en-US" dirty="0"/>
              <a:t>Help build South Africa</a:t>
            </a:r>
            <a:endParaRPr dirty="0"/>
          </a:p>
          <a:p>
            <a:pPr marL="0" lvl="0" indent="0" algn="l" rtl="0">
              <a:spcBef>
                <a:spcPts val="0"/>
              </a:spcBef>
              <a:spcAft>
                <a:spcPts val="0"/>
              </a:spcAft>
              <a:buNone/>
            </a:pPr>
            <a:endParaRPr dirty="0"/>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Slide:4 Watch, group discuss and research (2+5min)</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There is a move of youth all over the world to volunteer called the “Global Youth Challenge.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https://www.youtube.com/watch?v=u7o7b03OLRM</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ZA" sz="1800" dirty="0">
                <a:solidFill>
                  <a:srgbClr val="595959"/>
                </a:solidFill>
                <a:effectLst/>
                <a:latin typeface="Arial" panose="020B0604020202020204" pitchFamily="34" charset="0"/>
                <a:ea typeface="Arial" panose="020B0604020202020204" pitchFamily="34" charset="0"/>
              </a:rPr>
              <a:t>In each community there are opportunities for youth to get involved. Sometimes these are organised by a local faith-based organisation or your library. In your groups, discuss examples of where you have seen youth get involved in community projects. Ask the learners if in their research for homework they heard of organisations in their community where they could volunteer. Allow learners to research on their phones to find THREE organisations they could get involved in within their community. These should be written in </a:t>
            </a:r>
            <a:r>
              <a:rPr lang="en-ZA" sz="1800" b="1" i="1" dirty="0">
                <a:solidFill>
                  <a:srgbClr val="595959"/>
                </a:solidFill>
                <a:effectLst/>
                <a:latin typeface="Arial" panose="020B0604020202020204" pitchFamily="34" charset="0"/>
                <a:ea typeface="Arial" panose="020B0604020202020204" pitchFamily="34" charset="0"/>
              </a:rPr>
              <a:t>Activity 2</a:t>
            </a:r>
            <a:r>
              <a:rPr lang="en-ZA" sz="1800" dirty="0">
                <a:solidFill>
                  <a:srgbClr val="595959"/>
                </a:solidFill>
                <a:effectLst/>
                <a:latin typeface="Arial" panose="020B0604020202020204" pitchFamily="34" charset="0"/>
                <a:ea typeface="Arial" panose="020B0604020202020204" pitchFamily="34" charset="0"/>
              </a:rPr>
              <a:t> in </a:t>
            </a:r>
            <a:r>
              <a:rPr lang="en-ZA" sz="1800" b="1" i="1" u="sng" dirty="0">
                <a:solidFill>
                  <a:srgbClr val="595959"/>
                </a:solidFill>
                <a:effectLst/>
                <a:latin typeface="Arial" panose="020B0604020202020204" pitchFamily="34" charset="0"/>
                <a:ea typeface="Arial" panose="020B0604020202020204" pitchFamily="34" charset="0"/>
              </a:rPr>
              <a:t>Lesson 4 – Worksheet</a:t>
            </a:r>
            <a:r>
              <a:rPr lang="en-ZA" sz="1800" dirty="0">
                <a:solidFill>
                  <a:srgbClr val="595959"/>
                </a:solidFill>
                <a:effectLst/>
                <a:latin typeface="Arial" panose="020B0604020202020204" pitchFamily="34" charset="0"/>
                <a:ea typeface="Arial" panose="020B0604020202020204" pitchFamily="34" charset="0"/>
              </a:rPr>
              <a:t>. Include the THREE requirements for volunteering at these organisations. This could include age limit, times, communication requirements etc. </a:t>
            </a: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(Allow 5 min for this activity)</a:t>
            </a:r>
          </a:p>
          <a:p>
            <a:pPr marL="0" marR="0" lvl="0" indent="0" algn="l" rtl="0">
              <a:lnSpc>
                <a:spcPct val="100000"/>
              </a:lnSpc>
              <a:spcBef>
                <a:spcPts val="0"/>
              </a:spcBef>
              <a:spcAft>
                <a:spcPts val="0"/>
              </a:spcAft>
              <a:buClr>
                <a:schemeClr val="dk1"/>
              </a:buClr>
              <a:buSzPts val="1200"/>
              <a:buFont typeface="Calibri"/>
              <a:buNone/>
            </a:pPr>
            <a:endParaRPr lang="en-US" sz="1200" dirty="0">
              <a:solidFill>
                <a:schemeClr val="dk1"/>
              </a:solidFill>
              <a:effectLst/>
              <a:latin typeface="Calibri"/>
              <a:ea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en-ZA" sz="1800" dirty="0">
                <a:solidFill>
                  <a:srgbClr val="595959"/>
                </a:solidFill>
                <a:effectLst/>
                <a:latin typeface="Arial" panose="020B0604020202020204" pitchFamily="34" charset="0"/>
                <a:ea typeface="Arial" panose="020B0604020202020204" pitchFamily="34" charset="0"/>
              </a:rPr>
              <a:t>Answer:</a:t>
            </a:r>
            <a:endParaRPr lang="en-ZA"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Name of organisation</a:t>
            </a:r>
            <a:endParaRPr lang="en-ZA"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THREE requirements</a:t>
            </a:r>
            <a:endParaRPr lang="en-ZA"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The purpose of the organisation</a:t>
            </a:r>
            <a:endParaRPr lang="en-ZA"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How does this organisation help the community?</a:t>
            </a:r>
            <a:endParaRPr lang="en-ZA" sz="18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5: 3min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Here are some examples of community projects that you might have found in your area. Ask learners to briefly share some other examples they found with the rest of the class. (Allow 3 min for feedback).</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16" name="Google Shape;1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6: 5min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sz="1800" dirty="0">
                <a:solidFill>
                  <a:srgbClr val="595959"/>
                </a:solidFill>
                <a:effectLst/>
                <a:latin typeface="Arial" panose="020B0604020202020204" pitchFamily="34" charset="0"/>
                <a:ea typeface="Arial" panose="020B0604020202020204" pitchFamily="34" charset="0"/>
              </a:rPr>
              <a:t>Maybe you are still not convinced about becoming a teenager that makes a difference in society. As a group, look at the list of 10 teenagers from around the world that have made a radical impact in their communities and the world. Choose ONE person that inspires you and write down their name and what they have done in </a:t>
            </a:r>
            <a:r>
              <a:rPr lang="en-ZA" sz="1800" b="1" i="1" dirty="0">
                <a:solidFill>
                  <a:srgbClr val="595959"/>
                </a:solidFill>
                <a:effectLst/>
                <a:latin typeface="Arial" panose="020B0604020202020204" pitchFamily="34" charset="0"/>
                <a:ea typeface="Arial" panose="020B0604020202020204" pitchFamily="34" charset="0"/>
              </a:rPr>
              <a:t>Activity 3</a:t>
            </a:r>
            <a:r>
              <a:rPr lang="en-ZA" sz="1800" dirty="0">
                <a:solidFill>
                  <a:srgbClr val="595959"/>
                </a:solidFill>
                <a:effectLst/>
                <a:latin typeface="Arial" panose="020B0604020202020204" pitchFamily="34" charset="0"/>
                <a:ea typeface="Arial" panose="020B0604020202020204" pitchFamily="34" charset="0"/>
              </a:rPr>
              <a:t>.</a:t>
            </a:r>
            <a:br>
              <a:rPr lang="en-ZA" sz="1800" dirty="0">
                <a:solidFill>
                  <a:srgbClr val="595959"/>
                </a:solidFill>
                <a:effectLst/>
                <a:latin typeface="Arial" panose="020B0604020202020204" pitchFamily="34" charset="0"/>
                <a:ea typeface="Arial" panose="020B0604020202020204" pitchFamily="34" charset="0"/>
              </a:rPr>
            </a:br>
            <a:endParaRPr dirty="0"/>
          </a:p>
          <a:p>
            <a:pPr marL="0" lvl="0" indent="0" algn="l" rtl="0">
              <a:spcBef>
                <a:spcPts val="0"/>
              </a:spcBef>
              <a:spcAft>
                <a:spcPts val="0"/>
              </a:spcAft>
              <a:buNone/>
            </a:pPr>
            <a:r>
              <a:rPr lang="en-US" dirty="0"/>
              <a:t>https://www.waterford.org/education/kids-who-changed-the-world/</a:t>
            </a:r>
            <a:endParaRPr dirty="0"/>
          </a:p>
          <a:p>
            <a:pPr marL="0" lvl="0" indent="0" algn="l" rtl="0">
              <a:spcBef>
                <a:spcPts val="0"/>
              </a:spcBef>
              <a:spcAft>
                <a:spcPts val="0"/>
              </a:spcAft>
              <a:buNone/>
            </a:pPr>
            <a:endParaRPr dirty="0"/>
          </a:p>
        </p:txBody>
      </p:sp>
      <p:sp>
        <p:nvSpPr>
          <p:cNvPr id="126" name="Google Shape;12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7- 12min</a:t>
            </a:r>
            <a:endParaRPr dirty="0"/>
          </a:p>
          <a:p>
            <a:pPr marL="0" lvl="0" indent="0" algn="l" rtl="0">
              <a:spcBef>
                <a:spcPts val="0"/>
              </a:spcBef>
              <a:spcAft>
                <a:spcPts val="0"/>
              </a:spcAft>
              <a:buNone/>
            </a:pPr>
            <a:endParaRPr dirty="0"/>
          </a:p>
          <a:p>
            <a:pPr marL="342900" lvl="0" indent="-342900">
              <a:buFont typeface="Symbol" panose="05050102010706020507" pitchFamily="18" charset="2"/>
              <a:buChar char=""/>
            </a:pPr>
            <a:r>
              <a:rPr lang="en-ZA" sz="1800" dirty="0">
                <a:solidFill>
                  <a:srgbClr val="595959"/>
                </a:solidFill>
                <a:effectLst/>
                <a:latin typeface="Arial" panose="020B0604020202020204" pitchFamily="34" charset="0"/>
                <a:ea typeface="Arial" panose="020B0604020202020204" pitchFamily="34" charset="0"/>
              </a:rPr>
              <a:t>Plan your volunteering this week and your recording of the event. Use the storyboard on </a:t>
            </a:r>
            <a:r>
              <a:rPr lang="en-ZA" sz="1800" b="1" i="1" dirty="0">
                <a:solidFill>
                  <a:srgbClr val="595959"/>
                </a:solidFill>
                <a:effectLst/>
                <a:latin typeface="Arial" panose="020B0604020202020204" pitchFamily="34" charset="0"/>
                <a:ea typeface="Arial" panose="020B0604020202020204" pitchFamily="34" charset="0"/>
              </a:rPr>
              <a:t>Activity 4</a:t>
            </a:r>
            <a:r>
              <a:rPr lang="en-ZA" sz="1800" dirty="0">
                <a:solidFill>
                  <a:srgbClr val="595959"/>
                </a:solidFill>
                <a:effectLst/>
                <a:latin typeface="Arial" panose="020B0604020202020204" pitchFamily="34" charset="0"/>
                <a:ea typeface="Arial" panose="020B0604020202020204" pitchFamily="34" charset="0"/>
              </a:rPr>
              <a:t> to plan a basic script on what to film and who will film what. You could write this in or draw it in. </a:t>
            </a:r>
            <a:endParaRPr lang="en-ZA" sz="1800" dirty="0">
              <a:effectLst/>
              <a:latin typeface="Times New Roman" panose="02020603050405020304" pitchFamily="18" charset="0"/>
              <a:ea typeface="Times New Roman" panose="02020603050405020304" pitchFamily="18" charset="0"/>
            </a:endParaRPr>
          </a:p>
          <a:p>
            <a:pPr marL="455930" indent="-635"/>
            <a:r>
              <a:rPr lang="en-ZA" sz="1800" dirty="0">
                <a:solidFill>
                  <a:srgbClr val="595959"/>
                </a:solidFill>
                <a:effectLst/>
                <a:latin typeface="Arial" panose="020B0604020202020204" pitchFamily="34" charset="0"/>
                <a:ea typeface="Arial" panose="020B0604020202020204" pitchFamily="34" charset="0"/>
              </a:rPr>
              <a:t>You want to include: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en-ZA" sz="1800" dirty="0">
                <a:solidFill>
                  <a:srgbClr val="595959"/>
                </a:solidFill>
                <a:effectLst/>
                <a:latin typeface="Arial" panose="020B0604020202020204" pitchFamily="34" charset="0"/>
                <a:ea typeface="Arial" panose="020B0604020202020204" pitchFamily="34" charset="0"/>
              </a:rPr>
              <a:t>Someone explaining the social need identified in your community.</a:t>
            </a:r>
            <a:endParaRPr lang="en-ZA"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en-ZA" sz="1800" dirty="0">
                <a:solidFill>
                  <a:srgbClr val="595959"/>
                </a:solidFill>
                <a:effectLst/>
                <a:latin typeface="Arial" panose="020B0604020202020204" pitchFamily="34" charset="0"/>
                <a:ea typeface="Arial" panose="020B0604020202020204" pitchFamily="34" charset="0"/>
              </a:rPr>
              <a:t>Someone explaining what your group chose to do to get involved in the community and “make a change”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en-ZA" sz="1800" dirty="0">
                <a:solidFill>
                  <a:srgbClr val="595959"/>
                </a:solidFill>
                <a:effectLst/>
                <a:latin typeface="Arial" panose="020B0604020202020204" pitchFamily="34" charset="0"/>
                <a:ea typeface="Arial" panose="020B0604020202020204" pitchFamily="34" charset="0"/>
              </a:rPr>
              <a:t>Filming of the group volunteering</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arenR"/>
              <a:tabLst/>
              <a:defRPr/>
            </a:pPr>
            <a:r>
              <a:rPr lang="en-US" sz="1800" dirty="0">
                <a:solidFill>
                  <a:srgbClr val="595959"/>
                </a:solidFill>
                <a:effectLst/>
                <a:latin typeface="Arial" panose="020B0604020202020204" pitchFamily="34" charset="0"/>
                <a:ea typeface="Arial" panose="020B0604020202020204" pitchFamily="34" charset="0"/>
              </a:rPr>
              <a:t>Short reflection from each group member of what you have learnt from volunteering.</a:t>
            </a:r>
            <a:endParaRPr lang="en-US" sz="1800" dirty="0"/>
          </a:p>
          <a:p>
            <a:pPr marL="0" lvl="0" indent="0" algn="l" rtl="0">
              <a:spcBef>
                <a:spcPts val="0"/>
              </a:spcBef>
              <a:spcAft>
                <a:spcPts val="0"/>
              </a:spcAft>
              <a:buClr>
                <a:schemeClr val="dk1"/>
              </a:buClr>
              <a:buSzPts val="1200"/>
              <a:buFont typeface="Calibri"/>
              <a:buNone/>
            </a:pPr>
            <a:endParaRPr lang="en-ZA" sz="1800" dirty="0">
              <a:effectLst/>
              <a:latin typeface="Times New Roman" panose="02020603050405020304" pitchFamily="18" charset="0"/>
            </a:endParaRPr>
          </a:p>
          <a:p>
            <a:pPr marL="0" lvl="0" indent="0" algn="l" rtl="0">
              <a:spcBef>
                <a:spcPts val="0"/>
              </a:spcBef>
              <a:spcAft>
                <a:spcPts val="0"/>
              </a:spcAft>
              <a:buClr>
                <a:schemeClr val="dk1"/>
              </a:buClr>
              <a:buSzPts val="1200"/>
              <a:buFont typeface="Calibri"/>
              <a:buNone/>
            </a:pPr>
            <a:r>
              <a:rPr lang="en-ZA" sz="1800" dirty="0">
                <a:solidFill>
                  <a:srgbClr val="595959"/>
                </a:solidFill>
                <a:effectLst/>
                <a:latin typeface="Arial" panose="020B0604020202020204" pitchFamily="34" charset="0"/>
                <a:ea typeface="Arial" panose="020B0604020202020204" pitchFamily="34" charset="0"/>
              </a:rPr>
              <a:t>(Note to teacher- The learners will be presenting these videos to the class in the next lesson (Lesson 5). It would also be a wonderful promotion for LO as a subject to upload these videos on the school website. However, if you choose to go that route, please ensure that learners and parents have signed a POPI Act release which gives you permission to share their images.</a:t>
            </a:r>
            <a:endParaRPr dirty="0"/>
          </a:p>
        </p:txBody>
      </p:sp>
      <p:sp>
        <p:nvSpPr>
          <p:cNvPr id="134" name="Google Shape;13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Reflection (1min)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Flash reflection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Turn to a friend and share ONE thing that you find a little nerve wrecking and ONE thing you find exciting about volunteering this coming week.</a:t>
            </a:r>
            <a:endParaRPr dirty="0"/>
          </a:p>
        </p:txBody>
      </p:sp>
      <p:sp>
        <p:nvSpPr>
          <p:cNvPr id="141" name="Google Shape;14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2" name="Picture 1">
            <a:extLst>
              <a:ext uri="{FF2B5EF4-FFF2-40B4-BE49-F238E27FC236}">
                <a16:creationId xmlns:a16="http://schemas.microsoft.com/office/drawing/2014/main" id="{80B60C4F-F85F-92BA-D850-EE35CC114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Shape 95"/>
        <p:cNvGrpSpPr/>
        <p:nvPr/>
      </p:nvGrpSpPr>
      <p:grpSpPr>
        <a:xfrm>
          <a:off x="0" y="0"/>
          <a:ext cx="0" cy="0"/>
          <a:chOff x="0" y="0"/>
          <a:chExt cx="0" cy="0"/>
        </a:xfrm>
      </p:grpSpPr>
      <p:pic>
        <p:nvPicPr>
          <p:cNvPr id="2" name="Picture 1">
            <a:extLst>
              <a:ext uri="{FF2B5EF4-FFF2-40B4-BE49-F238E27FC236}">
                <a16:creationId xmlns:a16="http://schemas.microsoft.com/office/drawing/2014/main" id="{3B8AC793-EFC9-2D4C-5863-E8FF87810D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2"/>
        <p:cNvGrpSpPr/>
        <p:nvPr/>
      </p:nvGrpSpPr>
      <p:grpSpPr>
        <a:xfrm>
          <a:off x="0" y="0"/>
          <a:ext cx="0" cy="0"/>
          <a:chOff x="0" y="0"/>
          <a:chExt cx="0" cy="0"/>
        </a:xfrm>
      </p:grpSpPr>
      <p:sp>
        <p:nvSpPr>
          <p:cNvPr id="103" name="Google Shape;103;p3"/>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3"/>
          <p:cNvSpPr txBox="1"/>
          <p:nvPr/>
        </p:nvSpPr>
        <p:spPr>
          <a:xfrm>
            <a:off x="1251244" y="5957496"/>
            <a:ext cx="7668207"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0" i="0" u="none" strike="noStrike" cap="none" dirty="0">
                <a:solidFill>
                  <a:schemeClr val="lt1"/>
                </a:solidFill>
                <a:latin typeface="Calibri"/>
                <a:ea typeface="Calibri"/>
                <a:cs typeface="Calibri"/>
                <a:sym typeface="Calibri"/>
              </a:rPr>
              <a:t>https://www.youtube.com/watch?v=xJq1ZVzG0QA</a:t>
            </a:r>
            <a:endParaRPr dirty="0"/>
          </a:p>
        </p:txBody>
      </p:sp>
      <p:pic>
        <p:nvPicPr>
          <p:cNvPr id="2" name="Picture 1">
            <a:extLst>
              <a:ext uri="{FF2B5EF4-FFF2-40B4-BE49-F238E27FC236}">
                <a16:creationId xmlns:a16="http://schemas.microsoft.com/office/drawing/2014/main" id="{20216A90-D6D2-76BE-299C-185C5C59B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0"/>
        <p:cNvGrpSpPr/>
        <p:nvPr/>
      </p:nvGrpSpPr>
      <p:grpSpPr>
        <a:xfrm>
          <a:off x="0" y="0"/>
          <a:ext cx="0" cy="0"/>
          <a:chOff x="0" y="0"/>
          <a:chExt cx="0" cy="0"/>
        </a:xfrm>
      </p:grpSpPr>
      <p:sp>
        <p:nvSpPr>
          <p:cNvPr id="111" name="Google Shape;111;p4"/>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E4B2EC63-59EE-8F2F-A438-FB90BA7AF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Shape 117"/>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6"/>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9" name="Google Shape;129;p6" descr="A group of people posing for a photo&#10;&#10;Description automatically generated with medium confidence"/>
          <p:cNvPicPr preferRelativeResize="0">
            <a:picLocks noGrp="1"/>
          </p:cNvPicPr>
          <p:nvPr>
            <p:ph type="body" idx="1"/>
          </p:nvPr>
        </p:nvPicPr>
        <p:blipFill rotWithShape="1">
          <a:blip r:embed="rId3">
            <a:alphaModFix/>
          </a:blip>
          <a:srcRect t="6765" b="3252"/>
          <a:stretch/>
        </p:blipFill>
        <p:spPr>
          <a:xfrm>
            <a:off x="20" y="1282"/>
            <a:ext cx="12191980" cy="6856718"/>
          </a:xfrm>
          <a:prstGeom prst="rect">
            <a:avLst/>
          </a:prstGeom>
          <a:noFill/>
          <a:ln>
            <a:noFill/>
          </a:ln>
        </p:spPr>
      </p:pic>
      <p:sp>
        <p:nvSpPr>
          <p:cNvPr id="130" name="Google Shape;130;p6"/>
          <p:cNvSpPr txBox="1"/>
          <p:nvPr/>
        </p:nvSpPr>
        <p:spPr>
          <a:xfrm>
            <a:off x="1119674" y="5797716"/>
            <a:ext cx="11439330"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chemeClr val="dk1"/>
                </a:solidFill>
                <a:latin typeface="Calibri"/>
                <a:ea typeface="Calibri"/>
                <a:cs typeface="Calibri"/>
                <a:sym typeface="Calibri"/>
              </a:rPr>
              <a:t>https://www.waterford.org/education/kids-who-changed-the-world/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5"/>
        <p:cNvGrpSpPr/>
        <p:nvPr/>
      </p:nvGrpSpPr>
      <p:grpSpPr>
        <a:xfrm>
          <a:off x="0" y="0"/>
          <a:ext cx="0" cy="0"/>
          <a:chOff x="0" y="0"/>
          <a:chExt cx="0" cy="0"/>
        </a:xfrm>
      </p:grpSpPr>
      <p:sp>
        <p:nvSpPr>
          <p:cNvPr id="136" name="Google Shape;136;p7"/>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B6FF03E-B4AE-06F0-1975-CE8299226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42"/>
        <p:cNvGrpSpPr/>
        <p:nvPr/>
      </p:nvGrpSpPr>
      <p:grpSpPr>
        <a:xfrm>
          <a:off x="0" y="0"/>
          <a:ext cx="0" cy="0"/>
          <a:chOff x="0" y="0"/>
          <a:chExt cx="0" cy="0"/>
        </a:xfrm>
      </p:grpSpPr>
      <p:sp>
        <p:nvSpPr>
          <p:cNvPr id="146" name="Google Shape;146;p8"/>
          <p:cNvSpPr/>
          <p:nvPr/>
        </p:nvSpPr>
        <p:spPr>
          <a:xfrm>
            <a:off x="2944500" y="2967335"/>
            <a:ext cx="630300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cap="none">
                <a:solidFill>
                  <a:schemeClr val="dk1"/>
                </a:solidFill>
                <a:latin typeface="Calibri"/>
                <a:ea typeface="Calibri"/>
                <a:cs typeface="Calibri"/>
                <a:sym typeface="Calibri"/>
              </a:rPr>
              <a:t>FLASH REFLECTION….</a:t>
            </a:r>
            <a:endParaRPr/>
          </a:p>
        </p:txBody>
      </p:sp>
      <p:pic>
        <p:nvPicPr>
          <p:cNvPr id="2" name="Picture 1">
            <a:extLst>
              <a:ext uri="{FF2B5EF4-FFF2-40B4-BE49-F238E27FC236}">
                <a16:creationId xmlns:a16="http://schemas.microsoft.com/office/drawing/2014/main" id="{3311E833-BEA8-31D2-4D2D-57BFA22CA2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1313</Words>
  <Application>Microsoft Office PowerPoint</Application>
  <PresentationFormat>Widescreen</PresentationFormat>
  <Paragraphs>82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5</cp:revision>
  <dcterms:created xsi:type="dcterms:W3CDTF">2023-02-17T20:03:06Z</dcterms:created>
  <dcterms:modified xsi:type="dcterms:W3CDTF">2023-04-04T12:33:03Z</dcterms:modified>
</cp:coreProperties>
</file>