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13"/>
  </p:notesMasterIdLst>
  <p:sldIdLst>
    <p:sldId id="1864" r:id="rId5"/>
    <p:sldId id="1846" r:id="rId6"/>
    <p:sldId id="1869" r:id="rId7"/>
    <p:sldId id="1867" r:id="rId8"/>
    <p:sldId id="1845" r:id="rId9"/>
    <p:sldId id="1848" r:id="rId10"/>
    <p:sldId id="1870" r:id="rId11"/>
    <p:sldId id="266" r:id="rId12"/>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9000"/>
    <a:srgbClr val="00FFFF"/>
    <a:srgbClr val="00FF00"/>
    <a:srgbClr val="FE4387"/>
    <a:srgbClr val="FF2625"/>
    <a:srgbClr val="007788"/>
    <a:srgbClr val="297C2A"/>
    <a:srgbClr val="01C2D1"/>
    <a:srgbClr val="D6D734"/>
    <a:srgbClr val="005C68"/>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4724" autoAdjust="0"/>
  </p:normalViewPr>
  <p:slideViewPr>
    <p:cSldViewPr snapToGrid="0">
      <p:cViewPr varScale="1">
        <p:scale>
          <a:sx n="96" d="100"/>
          <a:sy n="96" d="100"/>
        </p:scale>
        <p:origin x="1152" y="96"/>
      </p:cViewPr>
      <p:guideLst>
        <p:guide orient="horz" pos="2160"/>
        <p:guide pos="480"/>
        <p:guide pos="7200"/>
        <p:guide pos="4368"/>
      </p:guideLst>
    </p:cSldViewPr>
  </p:slideViewPr>
  <p:notesTextViewPr>
    <p:cViewPr>
      <p:scale>
        <a:sx n="1" d="1"/>
        <a:sy n="1" d="1"/>
      </p:scale>
      <p:origin x="0" y="0"/>
    </p:cViewPr>
  </p:notesTextViewPr>
  <p:sorterViewPr>
    <p:cViewPr>
      <p:scale>
        <a:sx n="94" d="100"/>
        <a:sy n="9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dirty="0"/>
          </a:p>
        </p:txBody>
      </p:sp>
      <p:sp>
        <p:nvSpPr>
          <p:cNvPr id="15363" name="Rectangle 2">
            <a:extLst>
              <a:ext uri="{FF2B5EF4-FFF2-40B4-BE49-F238E27FC236}">
                <a16:creationId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a:latin typeface="Arial" panose="020B0604020202020204" pitchFamily="34" charset="0"/>
              </a:rPr>
              <a:t>Refer to </a:t>
            </a:r>
            <a:r>
              <a:rPr lang="en-US" altLang="en-US" b="1">
                <a:latin typeface="Arial" panose="020B0604020202020204" pitchFamily="34" charset="0"/>
              </a:rPr>
              <a:t>Gr9 T2 WOW NSC vs NCV Lesson Preparation </a:t>
            </a:r>
            <a:r>
              <a:rPr lang="en-US" altLang="en-US">
                <a:latin typeface="Arial" panose="020B0604020202020204" pitchFamily="34" charset="0"/>
              </a:rPr>
              <a:t>pages 10-13 for detailed teacher slide notes regarding Lesson 3</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950814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3</a:t>
            </a:fld>
            <a:endParaRPr lang="en-US" altLang="en-US" dirty="0"/>
          </a:p>
        </p:txBody>
      </p:sp>
    </p:spTree>
    <p:extLst>
      <p:ext uri="{BB962C8B-B14F-4D97-AF65-F5344CB8AC3E}">
        <p14:creationId xmlns:p14="http://schemas.microsoft.com/office/powerpoint/2010/main" val="2112063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5</a:t>
            </a:fld>
            <a:endParaRPr lang="en-US" altLang="en-US" dirty="0"/>
          </a:p>
        </p:txBody>
      </p:sp>
    </p:spTree>
    <p:extLst>
      <p:ext uri="{BB962C8B-B14F-4D97-AF65-F5344CB8AC3E}">
        <p14:creationId xmlns:p14="http://schemas.microsoft.com/office/powerpoint/2010/main" val="1632278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6</a:t>
            </a:fld>
            <a:endParaRPr lang="en-US" altLang="en-US" dirty="0"/>
          </a:p>
        </p:txBody>
      </p:sp>
    </p:spTree>
    <p:extLst>
      <p:ext uri="{BB962C8B-B14F-4D97-AF65-F5344CB8AC3E}">
        <p14:creationId xmlns:p14="http://schemas.microsoft.com/office/powerpoint/2010/main" val="1383417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 name="Google Shape;12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Font typeface="Noto Sans Symbols"/>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442012" y="2766219"/>
            <a:ext cx="6220101" cy="1325563"/>
          </a:xfrm>
          <a:prstGeom prst="rect">
            <a:avLst/>
          </a:prstGeom>
        </p:spPr>
        <p:txBody>
          <a:bodyPr/>
          <a:lstStyle>
            <a:lvl1pPr>
              <a:defRPr b="1"/>
            </a:lvl1pPr>
          </a:lstStyle>
          <a:p>
            <a:r>
              <a:rPr lang="en-US" dirty="0"/>
              <a:t>Insert title here</a:t>
            </a:r>
          </a:p>
        </p:txBody>
      </p:sp>
      <p:pic>
        <p:nvPicPr>
          <p:cNvPr id="6" name="Picture Placeholder 9" descr="Bright, colorful geometric pattern ">
            <a:extLst>
              <a:ext uri="{FF2B5EF4-FFF2-40B4-BE49-F238E27FC236}">
                <a16:creationId xmlns:a16="http://schemas.microsoft.com/office/drawing/2014/main" id="{47BA4775-9232-44C1-8851-04B6753110FE}"/>
              </a:ext>
            </a:extLst>
          </p:cNvPr>
          <p:cNvPicPr>
            <a:picLocks noChangeAspect="1"/>
          </p:cNvPicPr>
          <p:nvPr userDrawn="1"/>
        </p:nvPicPr>
        <p:blipFill rotWithShape="1">
          <a:blip r:embed="rId2"/>
          <a:srcRect l="24" r="24"/>
          <a:stretch/>
        </p:blipFill>
        <p:spPr>
          <a:xfrm>
            <a:off x="-9236" y="0"/>
            <a:ext cx="4749282" cy="68580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ft Pattern Content Orange Titl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668F4E-0433-49FD-9D92-3B60E9B0AEE6}"/>
              </a:ext>
            </a:extLst>
          </p:cNvPr>
          <p:cNvSpPr>
            <a:spLocks noGrp="1"/>
          </p:cNvSpPr>
          <p:nvPr>
            <p:ph type="title" hasCustomPrompt="1"/>
          </p:nvPr>
        </p:nvSpPr>
        <p:spPr>
          <a:xfrm>
            <a:off x="5199742" y="715961"/>
            <a:ext cx="6477000" cy="1189037"/>
          </a:xfrm>
          <a:prstGeom prst="rect">
            <a:avLst/>
          </a:prstGeom>
        </p:spPr>
        <p:txBody>
          <a:bodyPr anchor="t">
            <a:normAutofit/>
          </a:bodyPr>
          <a:lstStyle>
            <a:lvl1pPr>
              <a:spcBef>
                <a:spcPts val="1000"/>
              </a:spcBef>
              <a:defRPr sz="4000" b="1" spc="-50" baseline="0">
                <a:solidFill>
                  <a:schemeClr val="bg2"/>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5199743" y="1905000"/>
            <a:ext cx="6477000" cy="3276600"/>
          </a:xfrm>
          <a:prstGeom prst="rect">
            <a:avLst/>
          </a:prstGeom>
        </p:spPr>
        <p:txBody>
          <a:bodyPr/>
          <a:lstStyle>
            <a:lvl1pPr marL="0" indent="0">
              <a:lnSpc>
                <a:spcPct val="100000"/>
              </a:lnSpc>
              <a:buNone/>
              <a:defRPr sz="1800" b="1">
                <a:solidFill>
                  <a:schemeClr val="bg1"/>
                </a:solidFill>
              </a:defRPr>
            </a:lvl1pPr>
            <a:lvl2pPr marL="228600" indent="-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5" name="Picture Placeholder 13" descr="Bright, colorful geometric pattern ">
            <a:extLst>
              <a:ext uri="{FF2B5EF4-FFF2-40B4-BE49-F238E27FC236}">
                <a16:creationId xmlns:a16="http://schemas.microsoft.com/office/drawing/2014/main" id="{0E92939E-CAD0-4B0D-A39F-10B9B25E144D}"/>
              </a:ext>
            </a:extLst>
          </p:cNvPr>
          <p:cNvPicPr>
            <a:picLocks noChangeAspect="1"/>
          </p:cNvPicPr>
          <p:nvPr userDrawn="1"/>
        </p:nvPicPr>
        <p:blipFill rotWithShape="1">
          <a:blip r:embed="rId2"/>
          <a:srcRect l="34" r="34"/>
          <a:stretch/>
        </p:blipFill>
        <p:spPr>
          <a:xfrm>
            <a:off x="0" y="0"/>
            <a:ext cx="4767943" cy="6858000"/>
          </a:xfrm>
          <a:prstGeom prst="rect">
            <a:avLst/>
          </a:prstGeom>
        </p:spPr>
      </p:pic>
    </p:spTree>
    <p:extLst>
      <p:ext uri="{BB962C8B-B14F-4D97-AF65-F5344CB8AC3E}">
        <p14:creationId xmlns:p14="http://schemas.microsoft.com/office/powerpoint/2010/main" val="84037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
        <p:nvSpPr>
          <p:cNvPr id="10" name="Google Shape;1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ZA" smtClean="0"/>
              <a:pPr/>
              <a:t>‹#›</a:t>
            </a:fld>
            <a:endParaRPr lang="en-ZA"/>
          </a:p>
        </p:txBody>
      </p:sp>
    </p:spTree>
    <p:extLst>
      <p:ext uri="{BB962C8B-B14F-4D97-AF65-F5344CB8AC3E}">
        <p14:creationId xmlns:p14="http://schemas.microsoft.com/office/powerpoint/2010/main" val="2591783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ight Patter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762000" y="715961"/>
            <a:ext cx="6477000" cy="1189038"/>
          </a:xfrm>
          <a:prstGeom prst="rect">
            <a:avLst/>
          </a:prstGeom>
        </p:spPr>
        <p:txBody>
          <a:bodyPr anchor="t">
            <a:noAutofit/>
          </a:bodyPr>
          <a:lstStyle>
            <a:lvl1pPr>
              <a:spcBef>
                <a:spcPts val="1000"/>
              </a:spcBef>
              <a:defRPr sz="4000" b="1">
                <a:solidFill>
                  <a:schemeClr val="bg2"/>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762000" y="1905000"/>
            <a:ext cx="6477000" cy="3276600"/>
          </a:xfrm>
          <a:prstGeom prst="rect">
            <a:avLst/>
          </a:prstGeom>
        </p:spPr>
        <p:txBody>
          <a:bodyPr/>
          <a:lstStyle>
            <a:lvl1pPr marL="0" indent="0">
              <a:lnSpc>
                <a:spcPct val="100000"/>
              </a:lnSpc>
              <a:buNone/>
              <a:defRPr sz="1800" b="1">
                <a:solidFill>
                  <a:schemeClr val="bg1"/>
                </a:solidFill>
              </a:defRPr>
            </a:lvl1pPr>
            <a:lvl2pPr marL="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6" name="Picture Placeholder 15" descr="Bright, colorful geometric pattern ">
            <a:extLst>
              <a:ext uri="{FF2B5EF4-FFF2-40B4-BE49-F238E27FC236}">
                <a16:creationId xmlns:a16="http://schemas.microsoft.com/office/drawing/2014/main" id="{D7C393D9-3916-4D61-9B6A-E1B16C079A2A}"/>
              </a:ext>
            </a:extLst>
          </p:cNvPr>
          <p:cNvPicPr>
            <a:picLocks noChangeAspect="1"/>
          </p:cNvPicPr>
          <p:nvPr userDrawn="1"/>
        </p:nvPicPr>
        <p:blipFill rotWithShape="1">
          <a:blip r:embed="rId2"/>
          <a:srcRect l="3" r="3"/>
          <a:stretch/>
        </p:blipFill>
        <p:spPr>
          <a:xfrm>
            <a:off x="7427913" y="0"/>
            <a:ext cx="4764087" cy="6858000"/>
          </a:xfrm>
          <a:prstGeom prst="rect">
            <a:avLst/>
          </a:prstGeom>
        </p:spPr>
      </p:pic>
    </p:spTree>
    <p:extLst>
      <p:ext uri="{BB962C8B-B14F-4D97-AF65-F5344CB8AC3E}">
        <p14:creationId xmlns:p14="http://schemas.microsoft.com/office/powerpoint/2010/main" val="17207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
    <p:bg>
      <p:bgPr>
        <a:solidFill>
          <a:schemeClr val="accent5"/>
        </a:solidFill>
        <a:effectLst/>
      </p:bgPr>
    </p:bg>
    <p:spTree>
      <p:nvGrpSpPr>
        <p:cNvPr id="1" name=""/>
        <p:cNvGrpSpPr/>
        <p:nvPr/>
      </p:nvGrpSpPr>
      <p:grpSpPr>
        <a:xfrm>
          <a:off x="0" y="0"/>
          <a:ext cx="0" cy="0"/>
          <a:chOff x="0" y="0"/>
          <a:chExt cx="0" cy="0"/>
        </a:xfrm>
      </p:grpSpPr>
      <p:pic>
        <p:nvPicPr>
          <p:cNvPr id="8" name="Picture Placeholder 9" descr="Bright, colorful geometric pattern ">
            <a:extLst>
              <a:ext uri="{FF2B5EF4-FFF2-40B4-BE49-F238E27FC236}">
                <a16:creationId xmlns:a16="http://schemas.microsoft.com/office/drawing/2014/main" id="{69F80BBC-9ED9-4167-818A-EB3FAEE372FA}"/>
              </a:ext>
            </a:extLst>
          </p:cNvPr>
          <p:cNvPicPr>
            <a:picLocks noChangeAspect="1"/>
          </p:cNvPicPr>
          <p:nvPr userDrawn="1"/>
        </p:nvPicPr>
        <p:blipFill rotWithShape="1">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Insert title here</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Tree>
    <p:extLst>
      <p:ext uri="{BB962C8B-B14F-4D97-AF65-F5344CB8AC3E}">
        <p14:creationId xmlns:p14="http://schemas.microsoft.com/office/powerpoint/2010/main" val="3240882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624-9AD4-4B61-B3D1-7B21213507C0}"/>
              </a:ext>
            </a:extLst>
          </p:cNvPr>
          <p:cNvSpPr>
            <a:spLocks noGrp="1"/>
          </p:cNvSpPr>
          <p:nvPr>
            <p:ph type="title" hasCustomPrompt="1"/>
          </p:nvPr>
        </p:nvSpPr>
        <p:spPr>
          <a:xfrm>
            <a:off x="762000" y="715964"/>
            <a:ext cx="10591800" cy="646332"/>
          </a:xfrm>
          <a:prstGeom prst="rect">
            <a:avLst/>
          </a:prstGeom>
        </p:spPr>
        <p:txBody>
          <a:bodyPr>
            <a:noAutofit/>
          </a:bodyPr>
          <a:lstStyle>
            <a:lvl1pPr>
              <a:spcBef>
                <a:spcPts val="1000"/>
              </a:spcBef>
              <a:defRPr sz="4000" b="1">
                <a:solidFill>
                  <a:schemeClr val="accent5"/>
                </a:solidFill>
              </a:defRPr>
            </a:lvl1pPr>
          </a:lstStyle>
          <a:p>
            <a:r>
              <a:rPr lang="en-US" dirty="0"/>
              <a:t>Insert title here</a:t>
            </a:r>
          </a:p>
        </p:txBody>
      </p:sp>
      <p:sp>
        <p:nvSpPr>
          <p:cNvPr id="10" name="Text Placeholder 15">
            <a:extLst>
              <a:ext uri="{FF2B5EF4-FFF2-40B4-BE49-F238E27FC236}">
                <a16:creationId xmlns:a16="http://schemas.microsoft.com/office/drawing/2014/main" id="{780F473D-F2DF-4163-AB6E-F7327F60EC4A}"/>
              </a:ext>
            </a:extLst>
          </p:cNvPr>
          <p:cNvSpPr>
            <a:spLocks noGrp="1"/>
          </p:cNvSpPr>
          <p:nvPr>
            <p:ph type="body" sz="quarter" idx="11" hasCustomPrompt="1"/>
          </p:nvPr>
        </p:nvSpPr>
        <p:spPr>
          <a:xfrm>
            <a:off x="762000" y="1432562"/>
            <a:ext cx="10667999" cy="1158237"/>
          </a:xfrm>
          <a:prstGeom prst="rect">
            <a:avLst/>
          </a:prstGeom>
        </p:spPr>
        <p:txBody>
          <a:bodyPr/>
          <a:lstStyle>
            <a:lvl1pPr marL="0" indent="0">
              <a:lnSpc>
                <a:spcPct val="100000"/>
              </a:lnSpc>
              <a:buNone/>
              <a:defRPr sz="1800" b="0">
                <a:solidFill>
                  <a:schemeClr val="bg1"/>
                </a:solidFill>
              </a:defRPr>
            </a:lvl1pPr>
            <a:lvl2pPr marL="228600">
              <a:lnSpc>
                <a:spcPct val="100000"/>
              </a:lnSpc>
              <a:spcBef>
                <a:spcPts val="1000"/>
              </a:spcBef>
              <a:defRPr sz="1800" b="0">
                <a:solidFill>
                  <a:schemeClr val="bg1"/>
                </a:solidFill>
              </a:defRPr>
            </a:lvl2pPr>
          </a:lstStyle>
          <a:p>
            <a:pPr lvl="0"/>
            <a:r>
              <a:rPr lang="en-US" dirty="0"/>
              <a:t>Insert subtitle here</a:t>
            </a:r>
          </a:p>
          <a:p>
            <a:pPr lvl="1"/>
            <a:r>
              <a:rPr lang="en-US" dirty="0"/>
              <a:t>Insert content here</a:t>
            </a:r>
          </a:p>
        </p:txBody>
      </p:sp>
      <p:sp>
        <p:nvSpPr>
          <p:cNvPr id="11" name="Table Placeholder 10">
            <a:extLst>
              <a:ext uri="{FF2B5EF4-FFF2-40B4-BE49-F238E27FC236}">
                <a16:creationId xmlns:a16="http://schemas.microsoft.com/office/drawing/2014/main" id="{7DC18506-6205-438F-AA5C-D337F9975FC3}"/>
              </a:ext>
            </a:extLst>
          </p:cNvPr>
          <p:cNvSpPr>
            <a:spLocks noGrp="1"/>
          </p:cNvSpPr>
          <p:nvPr>
            <p:ph type="tbl" sz="quarter" idx="12" hasCustomPrompt="1"/>
          </p:nvPr>
        </p:nvSpPr>
        <p:spPr>
          <a:xfrm>
            <a:off x="757381" y="2591662"/>
            <a:ext cx="10667999" cy="2833776"/>
          </a:xfrm>
          <a:prstGeom prst="rect">
            <a:avLst/>
          </a:prstGeom>
        </p:spPr>
        <p:txBody>
          <a:bodyPr/>
          <a:lstStyle>
            <a:lvl1pPr marL="0" indent="0">
              <a:buNone/>
              <a:defRPr sz="1800" b="0"/>
            </a:lvl1pPr>
          </a:lstStyle>
          <a:p>
            <a:r>
              <a:rPr lang="en-US" dirty="0"/>
              <a:t>Insert content here</a:t>
            </a:r>
          </a:p>
        </p:txBody>
      </p:sp>
      <p:pic>
        <p:nvPicPr>
          <p:cNvPr id="7" name="Picture Placeholder 20" descr="Bright, colorful geometric pattern ">
            <a:extLst>
              <a:ext uri="{FF2B5EF4-FFF2-40B4-BE49-F238E27FC236}">
                <a16:creationId xmlns:a16="http://schemas.microsoft.com/office/drawing/2014/main" id="{EB4660F5-5357-48E0-B5C6-3DECB6CB859E}"/>
              </a:ext>
            </a:extLst>
          </p:cNvPr>
          <p:cNvPicPr>
            <a:picLocks noChangeAspect="1"/>
          </p:cNvPicPr>
          <p:nvPr userDrawn="1"/>
        </p:nvPicPr>
        <p:blipFill rotWithShape="1">
          <a:blip r:embed="rId2"/>
          <a:srcRect t="193" b="193"/>
          <a:stretch/>
        </p:blipFill>
        <p:spPr>
          <a:xfrm>
            <a:off x="0" y="5990252"/>
            <a:ext cx="12192000" cy="867748"/>
          </a:xfrm>
          <a:prstGeom prst="rect">
            <a:avLst/>
          </a:prstGeom>
        </p:spPr>
      </p:pic>
    </p:spTree>
    <p:extLst>
      <p:ext uri="{BB962C8B-B14F-4D97-AF65-F5344CB8AC3E}">
        <p14:creationId xmlns:p14="http://schemas.microsoft.com/office/powerpoint/2010/main" val="1422917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Pattern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668F4E-0433-49FD-9D92-3B60E9B0AEE6}"/>
              </a:ext>
            </a:extLst>
          </p:cNvPr>
          <p:cNvSpPr>
            <a:spLocks noGrp="1"/>
          </p:cNvSpPr>
          <p:nvPr>
            <p:ph type="title" hasCustomPrompt="1"/>
          </p:nvPr>
        </p:nvSpPr>
        <p:spPr>
          <a:xfrm>
            <a:off x="5199742" y="715961"/>
            <a:ext cx="6477000" cy="1189037"/>
          </a:xfrm>
          <a:prstGeom prst="rect">
            <a:avLst/>
          </a:prstGeom>
        </p:spPr>
        <p:txBody>
          <a:bodyPr anchor="t">
            <a:normAutofit/>
          </a:bodyPr>
          <a:lstStyle>
            <a:lvl1pPr>
              <a:spcBef>
                <a:spcPts val="1000"/>
              </a:spcBef>
              <a:defRPr sz="4000" b="1" spc="-50" baseline="0">
                <a:solidFill>
                  <a:schemeClr val="accent1"/>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5199743" y="1905000"/>
            <a:ext cx="6477000" cy="3276600"/>
          </a:xfrm>
          <a:prstGeom prst="rect">
            <a:avLst/>
          </a:prstGeom>
        </p:spPr>
        <p:txBody>
          <a:bodyPr/>
          <a:lstStyle>
            <a:lvl1pPr marL="0" indent="0">
              <a:lnSpc>
                <a:spcPct val="100000"/>
              </a:lnSpc>
              <a:buNone/>
              <a:defRPr sz="1800" b="1">
                <a:solidFill>
                  <a:schemeClr val="bg1"/>
                </a:solidFill>
              </a:defRPr>
            </a:lvl1pPr>
            <a:lvl2pPr marL="228600" indent="-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6" name="Picture Placeholder 13" descr="Bright, colorful geometric pattern ">
            <a:extLst>
              <a:ext uri="{FF2B5EF4-FFF2-40B4-BE49-F238E27FC236}">
                <a16:creationId xmlns:a16="http://schemas.microsoft.com/office/drawing/2014/main" id="{2DB741D5-0593-4748-A4D3-EF1E436A1111}"/>
              </a:ext>
            </a:extLst>
          </p:cNvPr>
          <p:cNvPicPr>
            <a:picLocks noChangeAspect="1"/>
          </p:cNvPicPr>
          <p:nvPr userDrawn="1"/>
        </p:nvPicPr>
        <p:blipFill rotWithShape="1">
          <a:blip r:embed="rId2"/>
          <a:srcRect l="34" r="34"/>
          <a:stretch/>
        </p:blipFill>
        <p:spPr>
          <a:xfrm>
            <a:off x="0" y="0"/>
            <a:ext cx="4767943" cy="6858000"/>
          </a:xfrm>
          <a:prstGeom prst="rect">
            <a:avLst/>
          </a:prstGeom>
        </p:spPr>
      </p:pic>
    </p:spTree>
    <p:extLst>
      <p:ext uri="{BB962C8B-B14F-4D97-AF65-F5344CB8AC3E}">
        <p14:creationId xmlns:p14="http://schemas.microsoft.com/office/powerpoint/2010/main" val="218987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624-9AD4-4B61-B3D1-7B21213507C0}"/>
              </a:ext>
            </a:extLst>
          </p:cNvPr>
          <p:cNvSpPr>
            <a:spLocks noGrp="1"/>
          </p:cNvSpPr>
          <p:nvPr>
            <p:ph type="title" hasCustomPrompt="1"/>
          </p:nvPr>
        </p:nvSpPr>
        <p:spPr>
          <a:xfrm>
            <a:off x="762000" y="715964"/>
            <a:ext cx="10591800" cy="646332"/>
          </a:xfrm>
          <a:prstGeom prst="rect">
            <a:avLst/>
          </a:prstGeom>
        </p:spPr>
        <p:txBody>
          <a:bodyPr>
            <a:noAutofit/>
          </a:bodyPr>
          <a:lstStyle>
            <a:lvl1pPr>
              <a:spcBef>
                <a:spcPts val="1000"/>
              </a:spcBef>
              <a:defRPr sz="4000" b="1">
                <a:solidFill>
                  <a:schemeClr val="accent6">
                    <a:lumMod val="60000"/>
                    <a:lumOff val="40000"/>
                  </a:schemeClr>
                </a:solidFill>
              </a:defRPr>
            </a:lvl1pPr>
          </a:lstStyle>
          <a:p>
            <a:r>
              <a:rPr lang="en-US" dirty="0"/>
              <a:t>Insert title here</a:t>
            </a:r>
          </a:p>
        </p:txBody>
      </p:sp>
      <p:sp>
        <p:nvSpPr>
          <p:cNvPr id="7" name="Text Placeholder 15">
            <a:extLst>
              <a:ext uri="{FF2B5EF4-FFF2-40B4-BE49-F238E27FC236}">
                <a16:creationId xmlns:a16="http://schemas.microsoft.com/office/drawing/2014/main" id="{DF03C311-DDF4-44A3-9D51-D5FDC4A8E7B5}"/>
              </a:ext>
            </a:extLst>
          </p:cNvPr>
          <p:cNvSpPr>
            <a:spLocks noGrp="1"/>
          </p:cNvSpPr>
          <p:nvPr>
            <p:ph type="body" sz="quarter" idx="11" hasCustomPrompt="1"/>
          </p:nvPr>
        </p:nvSpPr>
        <p:spPr>
          <a:xfrm>
            <a:off x="762000" y="1432562"/>
            <a:ext cx="10667999" cy="927425"/>
          </a:xfrm>
          <a:prstGeom prst="rect">
            <a:avLst/>
          </a:prstGeom>
        </p:spPr>
        <p:txBody>
          <a:bodyPr/>
          <a:lstStyle>
            <a:lvl1pPr marL="0" indent="0">
              <a:lnSpc>
                <a:spcPct val="100000"/>
              </a:lnSpc>
              <a:buNone/>
              <a:defRPr sz="1800" b="0">
                <a:solidFill>
                  <a:schemeClr val="bg1"/>
                </a:solidFill>
              </a:defRPr>
            </a:lvl1pPr>
            <a:lvl2pPr marL="228600">
              <a:lnSpc>
                <a:spcPct val="100000"/>
              </a:lnSpc>
              <a:spcBef>
                <a:spcPts val="1000"/>
              </a:spcBef>
              <a:defRPr sz="1800" b="0">
                <a:solidFill>
                  <a:schemeClr val="bg1"/>
                </a:solidFill>
              </a:defRPr>
            </a:lvl2pPr>
          </a:lstStyle>
          <a:p>
            <a:pPr lvl="0"/>
            <a:r>
              <a:rPr lang="en-US" dirty="0"/>
              <a:t>Insert subtitle here</a:t>
            </a:r>
          </a:p>
          <a:p>
            <a:pPr lvl="1"/>
            <a:r>
              <a:rPr lang="en-US" dirty="0"/>
              <a:t>Insert content here</a:t>
            </a:r>
          </a:p>
        </p:txBody>
      </p:sp>
      <p:sp>
        <p:nvSpPr>
          <p:cNvPr id="8" name="SmartArt Placeholder 7">
            <a:extLst>
              <a:ext uri="{FF2B5EF4-FFF2-40B4-BE49-F238E27FC236}">
                <a16:creationId xmlns:a16="http://schemas.microsoft.com/office/drawing/2014/main" id="{9FD563C5-3DFB-47DD-8A9E-30D8084590F6}"/>
              </a:ext>
            </a:extLst>
          </p:cNvPr>
          <p:cNvSpPr>
            <a:spLocks noGrp="1"/>
          </p:cNvSpPr>
          <p:nvPr>
            <p:ph type="dgm" sz="quarter" idx="14" hasCustomPrompt="1"/>
          </p:nvPr>
        </p:nvSpPr>
        <p:spPr>
          <a:xfrm>
            <a:off x="762001" y="2369129"/>
            <a:ext cx="10667998" cy="3343657"/>
          </a:xfrm>
          <a:prstGeom prst="rect">
            <a:avLst/>
          </a:prstGeom>
        </p:spPr>
        <p:txBody>
          <a:bodyPr/>
          <a:lstStyle>
            <a:lvl1pPr marL="0" indent="0">
              <a:buNone/>
              <a:defRPr sz="1800" b="0"/>
            </a:lvl1pPr>
          </a:lstStyle>
          <a:p>
            <a:r>
              <a:rPr lang="en-US" dirty="0"/>
              <a:t>Insert Content here</a:t>
            </a:r>
          </a:p>
        </p:txBody>
      </p:sp>
      <p:pic>
        <p:nvPicPr>
          <p:cNvPr id="9" name="Picture Placeholder 11" descr="Bright, colorful geometric pattern ">
            <a:extLst>
              <a:ext uri="{FF2B5EF4-FFF2-40B4-BE49-F238E27FC236}">
                <a16:creationId xmlns:a16="http://schemas.microsoft.com/office/drawing/2014/main" id="{1DB66C56-FBAE-47D3-9818-61368D74DAE8}"/>
              </a:ext>
            </a:extLst>
          </p:cNvPr>
          <p:cNvPicPr>
            <a:picLocks noChangeAspect="1"/>
          </p:cNvPicPr>
          <p:nvPr userDrawn="1"/>
        </p:nvPicPr>
        <p:blipFill>
          <a:blip r:embed="rId2"/>
          <a:srcRect t="390" b="390"/>
          <a:stretch>
            <a:fillRect/>
          </a:stretch>
        </p:blipFill>
        <p:spPr>
          <a:xfrm>
            <a:off x="0" y="5999582"/>
            <a:ext cx="12192000" cy="858417"/>
          </a:xfrm>
          <a:prstGeom prst="rect">
            <a:avLst/>
          </a:prstGeom>
        </p:spPr>
      </p:pic>
    </p:spTree>
    <p:extLst>
      <p:ext uri="{BB962C8B-B14F-4D97-AF65-F5344CB8AC3E}">
        <p14:creationId xmlns:p14="http://schemas.microsoft.com/office/powerpoint/2010/main" val="4294626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Photo Content">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3F45076F-4240-4B40-8CE4-637DD751A68B}"/>
              </a:ext>
            </a:extLst>
          </p:cNvPr>
          <p:cNvSpPr>
            <a:spLocks noGrp="1"/>
          </p:cNvSpPr>
          <p:nvPr>
            <p:ph type="title" hasCustomPrompt="1"/>
          </p:nvPr>
        </p:nvSpPr>
        <p:spPr>
          <a:xfrm>
            <a:off x="762000" y="715963"/>
            <a:ext cx="5334000" cy="1189038"/>
          </a:xfrm>
          <a:prstGeom prst="rect">
            <a:avLst/>
          </a:prstGeom>
        </p:spPr>
        <p:txBody>
          <a:bodyPr anchor="t">
            <a:normAutofit/>
          </a:bodyPr>
          <a:lstStyle>
            <a:lvl1pPr>
              <a:spcBef>
                <a:spcPts val="1000"/>
              </a:spcBef>
              <a:defRPr sz="4000" b="1">
                <a:solidFill>
                  <a:schemeClr val="accent4"/>
                </a:solidFill>
              </a:defRPr>
            </a:lvl1pPr>
          </a:lstStyle>
          <a:p>
            <a:r>
              <a:rPr lang="en-US" dirty="0"/>
              <a:t>Insert title here</a:t>
            </a:r>
          </a:p>
        </p:txBody>
      </p:sp>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hasCustomPrompt="1"/>
          </p:nvPr>
        </p:nvSpPr>
        <p:spPr>
          <a:xfrm>
            <a:off x="762000" y="1905000"/>
            <a:ext cx="5334000" cy="3276600"/>
          </a:xfrm>
          <a:prstGeom prst="rect">
            <a:avLst/>
          </a:prstGeom>
        </p:spPr>
        <p:txBody>
          <a:bodyPr/>
          <a:lstStyle>
            <a:lvl1pPr marL="0" indent="0">
              <a:lnSpc>
                <a:spcPct val="100000"/>
              </a:lnSpc>
              <a:buNone/>
              <a:defRPr sz="1800" b="1"/>
            </a:lvl1pPr>
            <a:lvl2pPr marL="228600">
              <a:lnSpc>
                <a:spcPct val="100000"/>
              </a:lnSpc>
              <a:spcBef>
                <a:spcPts val="1000"/>
              </a:spcBef>
              <a:defRPr sz="1800"/>
            </a:lvl2pPr>
          </a:lstStyle>
          <a:p>
            <a:pPr lvl="0"/>
            <a:r>
              <a:rPr lang="en-US" dirty="0"/>
              <a:t>Insert subtitle here</a:t>
            </a:r>
          </a:p>
          <a:p>
            <a:pPr lvl="1"/>
            <a:r>
              <a:rPr lang="en-US" dirty="0"/>
              <a:t>Insert content here</a:t>
            </a:r>
          </a:p>
        </p:txBody>
      </p:sp>
      <p:sp>
        <p:nvSpPr>
          <p:cNvPr id="9" name="Picture Placeholder 13">
            <a:extLst>
              <a:ext uri="{FF2B5EF4-FFF2-40B4-BE49-F238E27FC236}">
                <a16:creationId xmlns:a16="http://schemas.microsoft.com/office/drawing/2014/main" id="{827A95C0-AE8D-46E1-9EF9-64504CBEF99E}"/>
              </a:ext>
            </a:extLst>
          </p:cNvPr>
          <p:cNvSpPr>
            <a:spLocks noGrp="1"/>
          </p:cNvSpPr>
          <p:nvPr>
            <p:ph type="pic" sz="quarter" idx="14"/>
          </p:nvPr>
        </p:nvSpPr>
        <p:spPr>
          <a:xfrm>
            <a:off x="6858000" y="715963"/>
            <a:ext cx="4572000" cy="2362200"/>
          </a:xfrm>
          <a:prstGeom prst="rect">
            <a:avLst/>
          </a:prstGeom>
          <a:solidFill>
            <a:schemeClr val="tx2"/>
          </a:solidFill>
        </p:spPr>
        <p:txBody>
          <a:bodyPr>
            <a:normAutofit/>
          </a:bodyPr>
          <a:lstStyle>
            <a:lvl1pPr algn="ctr">
              <a:buNone/>
              <a:defRPr sz="1600"/>
            </a:lvl1pPr>
          </a:lstStyle>
          <a:p>
            <a:r>
              <a:rPr lang="en-US"/>
              <a:t>Click icon to add picture</a:t>
            </a:r>
            <a:endParaRPr lang="en-US" dirty="0"/>
          </a:p>
        </p:txBody>
      </p:sp>
      <p:sp>
        <p:nvSpPr>
          <p:cNvPr id="8" name="Picture Placeholder 13">
            <a:extLst>
              <a:ext uri="{FF2B5EF4-FFF2-40B4-BE49-F238E27FC236}">
                <a16:creationId xmlns:a16="http://schemas.microsoft.com/office/drawing/2014/main" id="{89E410BA-B0FE-4F0E-8BE5-D33CC016635B}"/>
              </a:ext>
            </a:extLst>
          </p:cNvPr>
          <p:cNvSpPr>
            <a:spLocks noGrp="1"/>
          </p:cNvSpPr>
          <p:nvPr>
            <p:ph type="pic" sz="quarter" idx="13"/>
          </p:nvPr>
        </p:nvSpPr>
        <p:spPr>
          <a:xfrm>
            <a:off x="6858000" y="3305541"/>
            <a:ext cx="4572000" cy="2362200"/>
          </a:xfrm>
          <a:prstGeom prst="rect">
            <a:avLst/>
          </a:prstGeom>
          <a:solidFill>
            <a:schemeClr val="tx2"/>
          </a:solidFill>
        </p:spPr>
        <p:txBody>
          <a:bodyPr>
            <a:normAutofit/>
          </a:bodyPr>
          <a:lstStyle>
            <a:lvl1pPr algn="ctr">
              <a:buNone/>
              <a:defRPr sz="1600"/>
            </a:lvl1pPr>
          </a:lstStyle>
          <a:p>
            <a:r>
              <a:rPr lang="en-US"/>
              <a:t>Click icon to add picture</a:t>
            </a:r>
            <a:endParaRPr lang="en-US" dirty="0"/>
          </a:p>
        </p:txBody>
      </p:sp>
      <p:pic>
        <p:nvPicPr>
          <p:cNvPr id="12" name="Picture Placeholder 19" descr="Bright, colorful geometric pattern ">
            <a:extLst>
              <a:ext uri="{FF2B5EF4-FFF2-40B4-BE49-F238E27FC236}">
                <a16:creationId xmlns:a16="http://schemas.microsoft.com/office/drawing/2014/main" id="{C93F15CF-2105-4C28-85E9-BBA03833263D}"/>
              </a:ext>
            </a:extLst>
          </p:cNvPr>
          <p:cNvPicPr>
            <a:picLocks noChangeAspect="1"/>
          </p:cNvPicPr>
          <p:nvPr userDrawn="1"/>
        </p:nvPicPr>
        <p:blipFill rotWithShape="1">
          <a:blip r:embed="rId2"/>
          <a:srcRect t="436" b="436"/>
          <a:stretch/>
        </p:blipFill>
        <p:spPr>
          <a:xfrm>
            <a:off x="0" y="5980922"/>
            <a:ext cx="12192000" cy="877078"/>
          </a:xfrm>
          <a:prstGeom prst="rect">
            <a:avLst/>
          </a:prstGeom>
        </p:spPr>
      </p:pic>
    </p:spTree>
    <p:extLst>
      <p:ext uri="{BB962C8B-B14F-4D97-AF65-F5344CB8AC3E}">
        <p14:creationId xmlns:p14="http://schemas.microsoft.com/office/powerpoint/2010/main" val="1586680172"/>
      </p:ext>
    </p:extLst>
  </p:cSld>
  <p:clrMapOvr>
    <a:masterClrMapping/>
  </p:clrMapOvr>
  <p:extLst>
    <p:ext uri="{DCECCB84-F9BA-43D5-87BE-67443E8EF086}">
      <p15:sldGuideLst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ight Pattern Content Blue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762000" y="715961"/>
            <a:ext cx="6477000" cy="1189038"/>
          </a:xfrm>
          <a:prstGeom prst="rect">
            <a:avLst/>
          </a:prstGeom>
        </p:spPr>
        <p:txBody>
          <a:bodyPr anchor="t">
            <a:noAutofit/>
          </a:bodyPr>
          <a:lstStyle>
            <a:lvl1pPr>
              <a:spcBef>
                <a:spcPts val="1000"/>
              </a:spcBef>
              <a:defRPr sz="4000" b="1">
                <a:solidFill>
                  <a:schemeClr val="accent5"/>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762000" y="1905000"/>
            <a:ext cx="6477000" cy="3276600"/>
          </a:xfrm>
          <a:prstGeom prst="rect">
            <a:avLst/>
          </a:prstGeom>
        </p:spPr>
        <p:txBody>
          <a:bodyPr/>
          <a:lstStyle>
            <a:lvl1pPr marL="0" indent="0">
              <a:lnSpc>
                <a:spcPct val="100000"/>
              </a:lnSpc>
              <a:buNone/>
              <a:defRPr sz="1800" b="1">
                <a:solidFill>
                  <a:schemeClr val="bg1"/>
                </a:solidFill>
              </a:defRPr>
            </a:lvl1pPr>
            <a:lvl2pPr marL="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5" name="Picture Placeholder 15" descr="Bright, colorful geometric pattern ">
            <a:extLst>
              <a:ext uri="{FF2B5EF4-FFF2-40B4-BE49-F238E27FC236}">
                <a16:creationId xmlns:a16="http://schemas.microsoft.com/office/drawing/2014/main" id="{9E2B3BF6-B5D6-4D6F-84C6-0EE24AC7C14A}"/>
              </a:ext>
            </a:extLst>
          </p:cNvPr>
          <p:cNvPicPr>
            <a:picLocks noChangeAspect="1"/>
          </p:cNvPicPr>
          <p:nvPr userDrawn="1"/>
        </p:nvPicPr>
        <p:blipFill rotWithShape="1">
          <a:blip r:embed="rId2"/>
          <a:srcRect l="3" r="3"/>
          <a:stretch/>
        </p:blipFill>
        <p:spPr>
          <a:xfrm>
            <a:off x="7427166" y="0"/>
            <a:ext cx="4764834" cy="6858000"/>
          </a:xfrm>
          <a:prstGeom prst="rect">
            <a:avLst/>
          </a:prstGeom>
        </p:spPr>
      </p:pic>
    </p:spTree>
    <p:extLst>
      <p:ext uri="{BB962C8B-B14F-4D97-AF65-F5344CB8AC3E}">
        <p14:creationId xmlns:p14="http://schemas.microsoft.com/office/powerpoint/2010/main" val="3951428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7724906-4405-47F4-B533-7291B003B0A2}"/>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bg1"/>
                </a:solidFill>
                <a:effectLst/>
                <a:latin typeface="+mj-lt"/>
                <a:ea typeface="+mn-ea"/>
                <a:cs typeface="Segoe UI" pitchFamily="34" charset="0"/>
              </a:defRPr>
            </a:lvl1pPr>
          </a:lstStyle>
          <a:p>
            <a:r>
              <a:rPr lang="en-US" dirty="0"/>
              <a:t>Insert title here</a:t>
            </a:r>
          </a:p>
        </p:txBody>
      </p:sp>
      <p:sp>
        <p:nvSpPr>
          <p:cNvPr id="14" name="Text Placeholder 4">
            <a:extLst>
              <a:ext uri="{FF2B5EF4-FFF2-40B4-BE49-F238E27FC236}">
                <a16:creationId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bg1"/>
                </a:solidFill>
                <a:latin typeface="+mn-lt"/>
                <a:ea typeface="+mn-ea"/>
                <a:cs typeface="+mn-cs"/>
              </a:defRPr>
            </a:lvl1pPr>
          </a:lstStyle>
          <a:p>
            <a:pPr lvl="0"/>
            <a:r>
              <a:rPr lang="en-US" dirty="0"/>
              <a:t>Insert content here</a:t>
            </a:r>
          </a:p>
        </p:txBody>
      </p:sp>
      <p:pic>
        <p:nvPicPr>
          <p:cNvPr id="6" name="Picture Placeholder 17" descr="Bright, colorful geometric pattern ">
            <a:extLst>
              <a:ext uri="{FF2B5EF4-FFF2-40B4-BE49-F238E27FC236}">
                <a16:creationId xmlns:a16="http://schemas.microsoft.com/office/drawing/2014/main" id="{9F278CC9-9968-40F5-B18F-B1D45BE36A49}"/>
              </a:ext>
            </a:extLst>
          </p:cNvPr>
          <p:cNvPicPr>
            <a:picLocks noChangeAspect="1"/>
          </p:cNvPicPr>
          <p:nvPr userDrawn="1"/>
        </p:nvPicPr>
        <p:blipFill rotWithShape="1">
          <a:blip r:embed="rId2"/>
          <a:srcRect t="390" b="390"/>
          <a:stretch/>
        </p:blipFill>
        <p:spPr>
          <a:xfrm>
            <a:off x="0" y="5999582"/>
            <a:ext cx="12192000" cy="858417"/>
          </a:xfrm>
          <a:prstGeom prst="rect">
            <a:avLst/>
          </a:prstGeom>
        </p:spPr>
      </p:pic>
    </p:spTree>
    <p:extLst>
      <p:ext uri="{BB962C8B-B14F-4D97-AF65-F5344CB8AC3E}">
        <p14:creationId xmlns:p14="http://schemas.microsoft.com/office/powerpoint/2010/main" val="495523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99" r:id="rId2"/>
    <p:sldLayoutId id="2147483700" r:id="rId3"/>
    <p:sldLayoutId id="2147483691" r:id="rId4"/>
    <p:sldLayoutId id="2147483701" r:id="rId5"/>
    <p:sldLayoutId id="2147483706" r:id="rId6"/>
    <p:sldLayoutId id="2147483702" r:id="rId7"/>
    <p:sldLayoutId id="2147483704" r:id="rId8"/>
    <p:sldLayoutId id="2147483690"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0.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taffing">
            <a:extLst>
              <a:ext uri="{FF2B5EF4-FFF2-40B4-BE49-F238E27FC236}">
                <a16:creationId xmlns:a16="http://schemas.microsoft.com/office/drawing/2014/main" id="{715AAD1A-16CE-47F9-B241-B6D8E49914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913" r="8995"/>
          <a:stretch/>
        </p:blipFill>
        <p:spPr bwMode="auto">
          <a:xfrm>
            <a:off x="149616" y="5092177"/>
            <a:ext cx="4420699" cy="16369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eamwork Png Transparent Images - Transparent Group Work Clipart, Png  Download - kindpng">
            <a:extLst>
              <a:ext uri="{FF2B5EF4-FFF2-40B4-BE49-F238E27FC236}">
                <a16:creationId xmlns:a16="http://schemas.microsoft.com/office/drawing/2014/main" id="{D3A5594A-8DDE-4190-BEF2-2D3F941CFF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497" y="653171"/>
            <a:ext cx="4230939" cy="214006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Group of People of Different Professions Stock Vector - Illustration of  business, stewardess: 153731121">
            <a:extLst>
              <a:ext uri="{FF2B5EF4-FFF2-40B4-BE49-F238E27FC236}">
                <a16:creationId xmlns:a16="http://schemas.microsoft.com/office/drawing/2014/main" id="{CF2EBE3C-8829-41C8-BFB6-804DCA6AF5F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105" t="20125" r="4806" b="11672"/>
          <a:stretch/>
        </p:blipFill>
        <p:spPr bwMode="auto">
          <a:xfrm>
            <a:off x="228607" y="2889740"/>
            <a:ext cx="4246829" cy="200943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8D0300F-FADF-4706-9C77-4E1F345C699B}"/>
              </a:ext>
            </a:extLst>
          </p:cNvPr>
          <p:cNvSpPr/>
          <p:nvPr/>
        </p:nvSpPr>
        <p:spPr>
          <a:xfrm>
            <a:off x="4757738" y="0"/>
            <a:ext cx="7434261" cy="6857999"/>
          </a:xfrm>
          <a:prstGeom prst="rect">
            <a:avLst/>
          </a:prstGeom>
          <a:gradFill>
            <a:gsLst>
              <a:gs pos="0">
                <a:schemeClr val="accent6">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074" name="Rectangle 2">
            <a:extLst>
              <a:ext uri="{FF2B5EF4-FFF2-40B4-BE49-F238E27FC236}">
                <a16:creationId xmlns:a16="http://schemas.microsoft.com/office/drawing/2014/main" id="{ED2DB031-9003-4F74-A88F-FE2A2ABABC72}"/>
              </a:ext>
            </a:extLst>
          </p:cNvPr>
          <p:cNvSpPr>
            <a:spLocks noGrp="1" noChangeArrowheads="1"/>
          </p:cNvSpPr>
          <p:nvPr>
            <p:ph type="title"/>
          </p:nvPr>
        </p:nvSpPr>
        <p:spPr>
          <a:xfrm>
            <a:off x="5310118" y="595165"/>
            <a:ext cx="6349654" cy="2776470"/>
          </a:xfrm>
          <a:solidFill>
            <a:srgbClr val="00FFFF"/>
          </a:solidFill>
          <a:ln w="76200">
            <a:solidFill>
              <a:schemeClr val="accent6">
                <a:lumMod val="75000"/>
              </a:schemeClr>
            </a:solidFill>
            <a:prstDash val="solid"/>
          </a:ln>
        </p:spPr>
        <p:txBody>
          <a:bodyPr anchor="ctr">
            <a:noAutofit/>
          </a:bodyPr>
          <a:lstStyle/>
          <a:p>
            <a:pPr algn="ctr">
              <a:lnSpc>
                <a:spcPct val="107000"/>
              </a:lnSpc>
              <a:spcAft>
                <a:spcPts val="800"/>
              </a:spcAft>
            </a:pPr>
            <a:r>
              <a:rPr lang="en-ZA" sz="3200" b="1" dirty="0">
                <a:solidFill>
                  <a:schemeClr val="accent6">
                    <a:lumMod val="75000"/>
                  </a:schemeClr>
                </a:solidFill>
                <a:effectLst/>
                <a:latin typeface="Verdana Pro Cond Black" panose="020B0604020202020204" pitchFamily="34" charset="0"/>
                <a:ea typeface="Calibri" panose="020F0502020204030204" pitchFamily="34" charset="0"/>
                <a:cs typeface="Times New Roman" panose="02020603050405020304" pitchFamily="18" charset="0"/>
              </a:rPr>
              <a:t>Knowledge of the World of Work: </a:t>
            </a:r>
            <a:br>
              <a:rPr lang="en-ZA" sz="3200" b="1" dirty="0">
                <a:solidFill>
                  <a:schemeClr val="accent6">
                    <a:lumMod val="75000"/>
                  </a:schemeClr>
                </a:solidFill>
                <a:effectLst/>
                <a:latin typeface="Verdana Pro Cond Black" panose="020B0604020202020204" pitchFamily="34" charset="0"/>
                <a:ea typeface="Calibri" panose="020F0502020204030204" pitchFamily="34" charset="0"/>
                <a:cs typeface="Times New Roman" panose="02020603050405020304" pitchFamily="18" charset="0"/>
              </a:rPr>
            </a:br>
            <a:r>
              <a:rPr lang="en-ZA" sz="3200" b="1" dirty="0">
                <a:solidFill>
                  <a:schemeClr val="accent6">
                    <a:lumMod val="75000"/>
                  </a:schemeClr>
                </a:solidFill>
                <a:effectLst/>
                <a:latin typeface="Verdana Pro Cond Black" panose="020B0604020202020204" pitchFamily="34" charset="0"/>
                <a:ea typeface="Calibri" panose="020F0502020204030204" pitchFamily="34" charset="0"/>
                <a:cs typeface="Times New Roman" panose="02020603050405020304" pitchFamily="18" charset="0"/>
              </a:rPr>
              <a:t>RIGHTS and </a:t>
            </a:r>
            <a:r>
              <a:rPr lang="en-ZA" sz="3200" b="1">
                <a:solidFill>
                  <a:schemeClr val="accent6">
                    <a:lumMod val="75000"/>
                  </a:schemeClr>
                </a:solidFill>
                <a:effectLst/>
                <a:latin typeface="Verdana Pro Cond Black" panose="020B0604020202020204" pitchFamily="34" charset="0"/>
                <a:ea typeface="Calibri" panose="020F0502020204030204" pitchFamily="34" charset="0"/>
                <a:cs typeface="Times New Roman" panose="02020603050405020304" pitchFamily="18" charset="0"/>
              </a:rPr>
              <a:t>RESPONSIBILITIES in </a:t>
            </a:r>
            <a:r>
              <a:rPr lang="en-ZA" sz="3200" b="1" dirty="0">
                <a:solidFill>
                  <a:schemeClr val="accent6">
                    <a:lumMod val="75000"/>
                  </a:schemeClr>
                </a:solidFill>
                <a:effectLst/>
                <a:latin typeface="Verdana Pro Cond Black" panose="020B0604020202020204" pitchFamily="34" charset="0"/>
                <a:ea typeface="Calibri" panose="020F0502020204030204" pitchFamily="34" charset="0"/>
                <a:cs typeface="Times New Roman" panose="02020603050405020304" pitchFamily="18" charset="0"/>
              </a:rPr>
              <a:t>the Workplace</a:t>
            </a:r>
            <a:endParaRPr lang="en-ZA" sz="3200" dirty="0">
              <a:solidFill>
                <a:schemeClr val="accent6">
                  <a:lumMod val="75000"/>
                </a:schemeClr>
              </a:solidFill>
              <a:effectLst/>
              <a:latin typeface="Verdana Pro Cond Black" panose="020B0604020202020204" pitchFamily="34" charset="0"/>
              <a:ea typeface="Calibri" panose="020F0502020204030204" pitchFamily="34" charset="0"/>
              <a:cs typeface="Times New Roman" panose="02020603050405020304" pitchFamily="18" charset="0"/>
            </a:endParaRPr>
          </a:p>
        </p:txBody>
      </p:sp>
      <p:sp>
        <p:nvSpPr>
          <p:cNvPr id="13" name="Text Placeholder 5">
            <a:extLst>
              <a:ext uri="{FF2B5EF4-FFF2-40B4-BE49-F238E27FC236}">
                <a16:creationId xmlns:a16="http://schemas.microsoft.com/office/drawing/2014/main" id="{DB07EA98-8E82-4568-A913-4E0E00146C23}"/>
              </a:ext>
            </a:extLst>
          </p:cNvPr>
          <p:cNvSpPr txBox="1">
            <a:spLocks/>
          </p:cNvSpPr>
          <p:nvPr/>
        </p:nvSpPr>
        <p:spPr>
          <a:xfrm>
            <a:off x="5310118" y="3792923"/>
            <a:ext cx="6220101" cy="3966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None/>
            </a:pPr>
            <a:r>
              <a:rPr lang="en-US" sz="3600" b="1" dirty="0"/>
              <a:t>Lesson 3</a:t>
            </a:r>
          </a:p>
          <a:p>
            <a:pPr fontAlgn="auto">
              <a:spcAft>
                <a:spcPts val="0"/>
              </a:spcAft>
            </a:pPr>
            <a:endParaRPr lang="en-US" dirty="0"/>
          </a:p>
        </p:txBody>
      </p:sp>
      <p:pic>
        <p:nvPicPr>
          <p:cNvPr id="1040" name="Picture 16" descr="4,716,901 Occupation Illustrations &amp; Clip Art - iStock">
            <a:extLst>
              <a:ext uri="{FF2B5EF4-FFF2-40B4-BE49-F238E27FC236}">
                <a16:creationId xmlns:a16="http://schemas.microsoft.com/office/drawing/2014/main" id="{D2C25E17-B2FB-440F-8E51-4525ECC5929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10" t="19978" r="522" b="17745"/>
          <a:stretch/>
        </p:blipFill>
        <p:spPr bwMode="auto">
          <a:xfrm>
            <a:off x="5284474" y="4634089"/>
            <a:ext cx="6678919" cy="209503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BBDA730-8E87-104F-A63E-26BDB8C1003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326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7BA0B6F-5258-479C-87B7-C806E6757035}"/>
              </a:ext>
            </a:extLst>
          </p:cNvPr>
          <p:cNvSpPr>
            <a:spLocks noGrp="1"/>
          </p:cNvSpPr>
          <p:nvPr>
            <p:ph type="title"/>
          </p:nvPr>
        </p:nvSpPr>
        <p:spPr>
          <a:xfrm>
            <a:off x="438648" y="347472"/>
            <a:ext cx="6477000" cy="1189038"/>
          </a:xfrm>
        </p:spPr>
        <p:txBody>
          <a:bodyPr/>
          <a:lstStyle/>
          <a:p>
            <a:r>
              <a:rPr lang="en-ZA" sz="4000" b="1" dirty="0">
                <a:effectLst/>
                <a:latin typeface="Calibri" panose="020F0502020204030204" pitchFamily="34" charset="0"/>
                <a:ea typeface="Calibri" panose="020F0502020204030204" pitchFamily="34" charset="0"/>
                <a:cs typeface="Times New Roman" panose="02020603050405020304" pitchFamily="18" charset="0"/>
              </a:rPr>
              <a:t>Rights and Responsibilities in the Workplace</a:t>
            </a:r>
            <a:br>
              <a:rPr lang="en-ZA" sz="40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2" name="Text Placeholder 1">
            <a:extLst>
              <a:ext uri="{FF2B5EF4-FFF2-40B4-BE49-F238E27FC236}">
                <a16:creationId xmlns:a16="http://schemas.microsoft.com/office/drawing/2014/main" id="{3F36812B-2065-4A2B-B59B-8957022687BC}"/>
              </a:ext>
            </a:extLst>
          </p:cNvPr>
          <p:cNvSpPr>
            <a:spLocks noGrp="1"/>
          </p:cNvSpPr>
          <p:nvPr>
            <p:ph type="body" sz="quarter" idx="11"/>
          </p:nvPr>
        </p:nvSpPr>
        <p:spPr>
          <a:xfrm>
            <a:off x="438648" y="1536510"/>
            <a:ext cx="6477000" cy="3276600"/>
          </a:xfrm>
        </p:spPr>
        <p:txBody>
          <a:bodyPr/>
          <a:lstStyle/>
          <a:p>
            <a:pPr>
              <a:lnSpc>
                <a:spcPct val="107000"/>
              </a:lnSpc>
              <a:spcAft>
                <a:spcPts val="800"/>
              </a:spcAft>
            </a:pPr>
            <a:r>
              <a:rPr lang="en-ZA" sz="1800" dirty="0">
                <a:effectLst/>
                <a:latin typeface="Calibri" panose="020F0502020204030204" pitchFamily="34" charset="0"/>
                <a:ea typeface="Calibri" panose="020F0502020204030204" pitchFamily="34" charset="0"/>
                <a:cs typeface="Times New Roman" panose="02020603050405020304" pitchFamily="18" charset="0"/>
              </a:rPr>
              <a:t>South African workers and employers enjoy many rights, thanks to the Basic Conditions of Employment Act. </a:t>
            </a:r>
          </a:p>
          <a:p>
            <a:pPr>
              <a:lnSpc>
                <a:spcPct val="107000"/>
              </a:lnSpc>
              <a:spcAft>
                <a:spcPts val="800"/>
              </a:spcAft>
            </a:pPr>
            <a:r>
              <a:rPr lang="en-ZA" sz="1800" dirty="0">
                <a:effectLst/>
                <a:latin typeface="Calibri" panose="020F0502020204030204" pitchFamily="34" charset="0"/>
                <a:ea typeface="Calibri" panose="020F0502020204030204" pitchFamily="34" charset="0"/>
                <a:cs typeface="Times New Roman" panose="02020603050405020304" pitchFamily="18" charset="0"/>
              </a:rPr>
              <a:t>The South African constitution provides for some basic rights for workers. The Labour Relations Act (LRA) expands on these basic rights. </a:t>
            </a:r>
          </a:p>
          <a:p>
            <a:pPr>
              <a:lnSpc>
                <a:spcPct val="107000"/>
              </a:lnSpc>
              <a:spcAft>
                <a:spcPts val="800"/>
              </a:spcAft>
            </a:pPr>
            <a:r>
              <a:rPr lang="en-ZA" sz="1800" dirty="0">
                <a:effectLst/>
                <a:latin typeface="Calibri" panose="020F0502020204030204" pitchFamily="34" charset="0"/>
                <a:ea typeface="Calibri" panose="020F0502020204030204" pitchFamily="34" charset="0"/>
                <a:cs typeface="Times New Roman" panose="02020603050405020304" pitchFamily="18" charset="0"/>
              </a:rPr>
              <a:t>In addition to this, the Basic Conditions of Employment Act (BCEA) seeks to protect vulnerable workers. The conditions outlined in the LRA and the BCEA aren’t inflexible, meaning that employers can offer better conditions, but not worse conditions.</a:t>
            </a:r>
          </a:p>
        </p:txBody>
      </p:sp>
      <p:pic>
        <p:nvPicPr>
          <p:cNvPr id="1026" name="Picture 2" descr="Rights and Responsibilities">
            <a:extLst>
              <a:ext uri="{FF2B5EF4-FFF2-40B4-BE49-F238E27FC236}">
                <a16:creationId xmlns:a16="http://schemas.microsoft.com/office/drawing/2014/main" id="{B460807A-2215-4501-9DD7-45C612E346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5624" y="2766302"/>
            <a:ext cx="3410447" cy="34104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tudent Rights and Responsibilities | North Island College">
            <a:extLst>
              <a:ext uri="{FF2B5EF4-FFF2-40B4-BE49-F238E27FC236}">
                <a16:creationId xmlns:a16="http://schemas.microsoft.com/office/drawing/2014/main" id="{B4FE998D-4581-41C7-9D28-3A77175870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690" y="4813110"/>
            <a:ext cx="5892915" cy="196935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0CE0857-B84B-6DBD-9538-180B0CBECB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166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6">
            <a:extLst>
              <a:ext uri="{FF2B5EF4-FFF2-40B4-BE49-F238E27FC236}">
                <a16:creationId xmlns:a16="http://schemas.microsoft.com/office/drawing/2014/main" id="{E38DC018-B128-487D-B648-43B3CDB8058A}"/>
              </a:ext>
            </a:extLst>
          </p:cNvPr>
          <p:cNvSpPr>
            <a:spLocks noGrp="1"/>
          </p:cNvSpPr>
          <p:nvPr>
            <p:ph type="title"/>
          </p:nvPr>
        </p:nvSpPr>
        <p:spPr>
          <a:xfrm>
            <a:off x="392880" y="232012"/>
            <a:ext cx="11275956" cy="5472751"/>
          </a:xfrm>
        </p:spPr>
        <p:txBody>
          <a:bodyPr/>
          <a:lstStyle/>
          <a:p>
            <a:pPr algn="ctr">
              <a:lnSpc>
                <a:spcPct val="107000"/>
              </a:lnSpc>
              <a:spcAft>
                <a:spcPts val="800"/>
              </a:spcAft>
              <a:tabLst>
                <a:tab pos="590550" algn="l"/>
              </a:tabLst>
            </a:pPr>
            <a:r>
              <a:rPr lang="en-ZA" b="1" dirty="0">
                <a:solidFill>
                  <a:schemeClr val="accent4">
                    <a:lumMod val="75000"/>
                  </a:schemeClr>
                </a:solidFill>
                <a:effectLst/>
                <a:ea typeface="Calibri" panose="020F0502020204030204" pitchFamily="34" charset="0"/>
                <a:cs typeface="Calibri" panose="020F0502020204030204" pitchFamily="34" charset="0"/>
              </a:rPr>
              <a:t>IMPORTANT FACTS:</a:t>
            </a:r>
            <a:br>
              <a:rPr lang="en-ZA" b="1" dirty="0">
                <a:solidFill>
                  <a:schemeClr val="accent4">
                    <a:lumMod val="75000"/>
                  </a:schemeClr>
                </a:solidFill>
                <a:effectLst/>
                <a:ea typeface="Calibri" panose="020F0502020204030204" pitchFamily="34" charset="0"/>
                <a:cs typeface="Calibri" panose="020F0502020204030204" pitchFamily="34" charset="0"/>
              </a:rPr>
            </a:br>
            <a:r>
              <a:rPr lang="en-ZA" sz="1400" b="1" dirty="0">
                <a:solidFill>
                  <a:schemeClr val="tx1"/>
                </a:solidFill>
                <a:effectLst/>
                <a:ea typeface="Calibri" panose="020F0502020204030204" pitchFamily="34" charset="0"/>
                <a:cs typeface="Calibri" panose="020F0502020204030204" pitchFamily="34" charset="0"/>
              </a:rPr>
              <a:t>a</a:t>
            </a:r>
            <a:br>
              <a:rPr lang="en-ZA" b="1" dirty="0">
                <a:solidFill>
                  <a:schemeClr val="accent4">
                    <a:lumMod val="75000"/>
                  </a:schemeClr>
                </a:solidFill>
                <a:effectLst/>
                <a:ea typeface="Calibri" panose="020F0502020204030204" pitchFamily="34" charset="0"/>
                <a:cs typeface="Calibri" panose="020F0502020204030204" pitchFamily="34" charset="0"/>
              </a:rPr>
            </a:br>
            <a:r>
              <a:rPr lang="en-ZA" sz="2800" b="1" dirty="0">
                <a:solidFill>
                  <a:schemeClr val="bg2">
                    <a:lumMod val="75000"/>
                  </a:schemeClr>
                </a:solidFill>
                <a:effectLst/>
                <a:ea typeface="Calibri" panose="020F0502020204030204" pitchFamily="34" charset="0"/>
                <a:cs typeface="Calibri" panose="020F0502020204030204" pitchFamily="34" charset="0"/>
              </a:rPr>
              <a:t>EMPLOYER</a:t>
            </a:r>
            <a:r>
              <a:rPr lang="en-ZA" sz="2800" b="1" dirty="0">
                <a:solidFill>
                  <a:srgbClr val="F69000"/>
                </a:solidFill>
                <a:effectLst/>
                <a:ea typeface="Calibri" panose="020F0502020204030204" pitchFamily="34" charset="0"/>
                <a:cs typeface="Calibri" panose="020F0502020204030204" pitchFamily="34" charset="0"/>
              </a:rPr>
              <a:t> – that means the person or organisation that employs people for a certain function or role.</a:t>
            </a:r>
            <a:br>
              <a:rPr lang="en-ZA" sz="2800" dirty="0">
                <a:solidFill>
                  <a:srgbClr val="F69000"/>
                </a:solidFill>
                <a:effectLst/>
                <a:ea typeface="Calibri" panose="020F0502020204030204" pitchFamily="34" charset="0"/>
                <a:cs typeface="Times New Roman" panose="02020603050405020304" pitchFamily="18" charset="0"/>
              </a:rPr>
            </a:br>
            <a:br>
              <a:rPr lang="en-ZA" sz="2800" dirty="0">
                <a:solidFill>
                  <a:srgbClr val="F69000"/>
                </a:solidFill>
                <a:ea typeface="Calibri" panose="020F0502020204030204" pitchFamily="34" charset="0"/>
                <a:cs typeface="Calibri" panose="020F0502020204030204" pitchFamily="34" charset="0"/>
              </a:rPr>
            </a:br>
            <a:r>
              <a:rPr lang="en-ZA" sz="2800" b="1" dirty="0">
                <a:solidFill>
                  <a:schemeClr val="bg2">
                    <a:lumMod val="75000"/>
                  </a:schemeClr>
                </a:solidFill>
                <a:effectLst/>
                <a:ea typeface="Calibri" panose="020F0502020204030204" pitchFamily="34" charset="0"/>
                <a:cs typeface="Calibri" panose="020F0502020204030204" pitchFamily="34" charset="0"/>
              </a:rPr>
              <a:t>EMPLOYEE</a:t>
            </a:r>
            <a:r>
              <a:rPr lang="en-ZA" sz="2800" b="1" dirty="0">
                <a:solidFill>
                  <a:srgbClr val="F69000"/>
                </a:solidFill>
                <a:effectLst/>
                <a:ea typeface="Calibri" panose="020F0502020204030204" pitchFamily="34" charset="0"/>
                <a:cs typeface="Calibri" panose="020F0502020204030204" pitchFamily="34" charset="0"/>
              </a:rPr>
              <a:t> – the person that does a specific job in return for some kind of payment in the form of salaries or wages. </a:t>
            </a:r>
            <a:br>
              <a:rPr lang="en-ZA" sz="2800" b="1" dirty="0">
                <a:solidFill>
                  <a:srgbClr val="F69000"/>
                </a:solidFill>
                <a:effectLst/>
                <a:ea typeface="Calibri" panose="020F0502020204030204" pitchFamily="34" charset="0"/>
                <a:cs typeface="Calibri" panose="020F0502020204030204" pitchFamily="34" charset="0"/>
              </a:rPr>
            </a:br>
            <a:br>
              <a:rPr lang="en-ZA" sz="2800" b="1" dirty="0">
                <a:solidFill>
                  <a:srgbClr val="F69000"/>
                </a:solidFill>
                <a:effectLst/>
                <a:ea typeface="Calibri" panose="020F0502020204030204" pitchFamily="34" charset="0"/>
                <a:cs typeface="Calibri" panose="020F0502020204030204" pitchFamily="34" charset="0"/>
              </a:rPr>
            </a:br>
            <a:r>
              <a:rPr lang="en-ZA" sz="2800" b="1" dirty="0">
                <a:solidFill>
                  <a:schemeClr val="accent4">
                    <a:lumMod val="75000"/>
                  </a:schemeClr>
                </a:solidFill>
                <a:effectLst/>
                <a:ea typeface="Calibri" panose="020F0502020204030204" pitchFamily="34" charset="0"/>
                <a:cs typeface="Calibri" panose="020F0502020204030204" pitchFamily="34" charset="0"/>
              </a:rPr>
              <a:t>Essentially, there is a working relationship that is formed when people work together, so there are things that have been put in place to govern those relationships</a:t>
            </a:r>
            <a:endParaRPr lang="en-ZA" sz="3200" dirty="0">
              <a:solidFill>
                <a:srgbClr val="F69000"/>
              </a:solidFill>
              <a:effectLst/>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B5ADF316-211D-8733-3934-2E8BE5BC5F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7606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A36B3A-558B-413E-877B-7275290AB783}"/>
              </a:ext>
            </a:extLst>
          </p:cNvPr>
          <p:cNvSpPr>
            <a:spLocks noGrp="1"/>
          </p:cNvSpPr>
          <p:nvPr>
            <p:ph type="title"/>
          </p:nvPr>
        </p:nvSpPr>
        <p:spPr>
          <a:xfrm>
            <a:off x="5071277" y="3307934"/>
            <a:ext cx="6883024" cy="2738203"/>
          </a:xfrm>
        </p:spPr>
        <p:txBody>
          <a:bodyPr>
            <a:normAutofit fontScale="90000"/>
          </a:bodyPr>
          <a:lstStyle/>
          <a:p>
            <a:pPr algn="ctr"/>
            <a:r>
              <a:rPr lang="en-US" dirty="0"/>
              <a:t>What do you think would be right or wrong in the workplace? </a:t>
            </a:r>
            <a:br>
              <a:rPr lang="en-US" dirty="0"/>
            </a:br>
            <a:r>
              <a:rPr lang="en-US" dirty="0"/>
              <a:t>How should people treat one another?</a:t>
            </a:r>
          </a:p>
        </p:txBody>
      </p:sp>
      <p:pic>
        <p:nvPicPr>
          <p:cNvPr id="4098" name="Picture 2" descr="What are my rights in the workplace? - Jou Werk | Solidariteit WêreldJou  Werk | Solidariteit Wêreld">
            <a:extLst>
              <a:ext uri="{FF2B5EF4-FFF2-40B4-BE49-F238E27FC236}">
                <a16:creationId xmlns:a16="http://schemas.microsoft.com/office/drawing/2014/main" id="{7B990DCA-B154-4B4D-9D99-8399ABE14A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327" t="21826" r="3704"/>
          <a:stretch/>
        </p:blipFill>
        <p:spPr bwMode="auto">
          <a:xfrm>
            <a:off x="4940488" y="0"/>
            <a:ext cx="7144603" cy="344105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WorkRight!: How to Educate Students About Workplace Rights and  Responsibilities | AIER">
            <a:extLst>
              <a:ext uri="{FF2B5EF4-FFF2-40B4-BE49-F238E27FC236}">
                <a16:creationId xmlns:a16="http://schemas.microsoft.com/office/drawing/2014/main" id="{55A74800-F4D6-4B06-8C6D-93FCAD2398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405" y="679094"/>
            <a:ext cx="4309595" cy="525768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9ED7168B-EE4F-971F-5DC9-D51A86EC72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6527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mployment law and the lasting legacy of the pandemic">
            <a:extLst>
              <a:ext uri="{FF2B5EF4-FFF2-40B4-BE49-F238E27FC236}">
                <a16:creationId xmlns:a16="http://schemas.microsoft.com/office/drawing/2014/main" id="{BDD176CE-94B4-4930-9E20-BF2FF42B3C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5323" y="236862"/>
            <a:ext cx="5765528" cy="471011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ights and responsiblities - The complete guide to employment">
            <a:extLst>
              <a:ext uri="{FF2B5EF4-FFF2-40B4-BE49-F238E27FC236}">
                <a16:creationId xmlns:a16="http://schemas.microsoft.com/office/drawing/2014/main" id="{99840800-D4EE-450B-8E01-FA7E52E91FA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682"/>
          <a:stretch/>
        </p:blipFill>
        <p:spPr bwMode="auto">
          <a:xfrm>
            <a:off x="177420" y="1702664"/>
            <a:ext cx="6047903" cy="503414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2715FBC-E0F2-8A47-D17E-33611CAB83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354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Employer Responsibilities PowerPoint Template - PPT Slides | SketchBubble">
            <a:extLst>
              <a:ext uri="{FF2B5EF4-FFF2-40B4-BE49-F238E27FC236}">
                <a16:creationId xmlns:a16="http://schemas.microsoft.com/office/drawing/2014/main" id="{6DEDC1E8-6770-4776-A495-3CD1E9230D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863" t="13848" r="10332" b="6285"/>
          <a:stretch/>
        </p:blipFill>
        <p:spPr bwMode="auto">
          <a:xfrm>
            <a:off x="2208663" y="0"/>
            <a:ext cx="7774673" cy="5909537"/>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6">
            <a:extLst>
              <a:ext uri="{FF2B5EF4-FFF2-40B4-BE49-F238E27FC236}">
                <a16:creationId xmlns:a16="http://schemas.microsoft.com/office/drawing/2014/main" id="{E38DC018-B128-487D-B648-43B3CDB8058A}"/>
              </a:ext>
            </a:extLst>
          </p:cNvPr>
          <p:cNvSpPr>
            <a:spLocks noGrp="1"/>
          </p:cNvSpPr>
          <p:nvPr>
            <p:ph type="title"/>
          </p:nvPr>
        </p:nvSpPr>
        <p:spPr>
          <a:xfrm rot="16200000">
            <a:off x="-1749818" y="2512409"/>
            <a:ext cx="5531467" cy="1189038"/>
          </a:xfrm>
        </p:spPr>
        <p:txBody>
          <a:bodyPr/>
          <a:lstStyle/>
          <a:p>
            <a:r>
              <a:rPr lang="en-ZA" sz="5400" b="1" dirty="0">
                <a:solidFill>
                  <a:srgbClr val="F69000"/>
                </a:solidFill>
                <a:effectLst/>
                <a:ea typeface="Calibri" panose="020F0502020204030204" pitchFamily="34" charset="0"/>
                <a:cs typeface="Times New Roman" panose="02020603050405020304" pitchFamily="18" charset="0"/>
              </a:rPr>
              <a:t>Employer Responsibilities:</a:t>
            </a:r>
            <a:endParaRPr lang="en-US" sz="5400" dirty="0">
              <a:solidFill>
                <a:srgbClr val="F69000"/>
              </a:solidFill>
            </a:endParaRPr>
          </a:p>
        </p:txBody>
      </p:sp>
      <p:pic>
        <p:nvPicPr>
          <p:cNvPr id="2" name="Picture 1">
            <a:extLst>
              <a:ext uri="{FF2B5EF4-FFF2-40B4-BE49-F238E27FC236}">
                <a16:creationId xmlns:a16="http://schemas.microsoft.com/office/drawing/2014/main" id="{7E563D2B-8F54-7CFF-9493-BF45F31792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7678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18C6B5-87AC-4DA5-94CA-6E092A6A07D3}"/>
              </a:ext>
            </a:extLst>
          </p:cNvPr>
          <p:cNvSpPr>
            <a:spLocks noGrp="1"/>
          </p:cNvSpPr>
          <p:nvPr>
            <p:ph type="title"/>
          </p:nvPr>
        </p:nvSpPr>
        <p:spPr>
          <a:xfrm>
            <a:off x="396045" y="436533"/>
            <a:ext cx="4776456" cy="805413"/>
          </a:xfrm>
        </p:spPr>
        <p:txBody>
          <a:bodyPr/>
          <a:lstStyle/>
          <a:p>
            <a:r>
              <a:rPr lang="en-US" sz="4800" dirty="0"/>
              <a:t>The takeaway:</a:t>
            </a:r>
          </a:p>
        </p:txBody>
      </p:sp>
      <p:sp>
        <p:nvSpPr>
          <p:cNvPr id="7" name="Text Placeholder 6">
            <a:extLst>
              <a:ext uri="{FF2B5EF4-FFF2-40B4-BE49-F238E27FC236}">
                <a16:creationId xmlns:a16="http://schemas.microsoft.com/office/drawing/2014/main" id="{C6F52EDA-7F85-46DD-9A9E-95E0E3EC3F84}"/>
              </a:ext>
            </a:extLst>
          </p:cNvPr>
          <p:cNvSpPr>
            <a:spLocks noGrp="1"/>
          </p:cNvSpPr>
          <p:nvPr>
            <p:ph type="body" sz="quarter" idx="11"/>
          </p:nvPr>
        </p:nvSpPr>
        <p:spPr>
          <a:xfrm>
            <a:off x="282053" y="1392071"/>
            <a:ext cx="11627893" cy="2346135"/>
          </a:xfrm>
        </p:spPr>
        <p:txBody>
          <a:bodyPr/>
          <a:lstStyle/>
          <a:p>
            <a:pPr marL="342900" lvl="0" indent="-342900">
              <a:lnSpc>
                <a:spcPct val="107000"/>
              </a:lnSpc>
              <a:buFont typeface="Wingdings" panose="05000000000000000000" pitchFamily="2" charset="2"/>
              <a:buChar char=""/>
            </a:pPr>
            <a:r>
              <a:rPr lang="en-ZA" sz="2800" b="1" dirty="0">
                <a:solidFill>
                  <a:schemeClr val="bg2">
                    <a:lumMod val="75000"/>
                  </a:schemeClr>
                </a:solidFill>
                <a:effectLst/>
                <a:ea typeface="Calibri" panose="020F0502020204030204" pitchFamily="34" charset="0"/>
                <a:cs typeface="Times New Roman" panose="02020603050405020304" pitchFamily="18" charset="0"/>
              </a:rPr>
              <a:t>Rights and responsibilities are IMPORTANT in the workplace. </a:t>
            </a:r>
          </a:p>
          <a:p>
            <a:pPr marL="342900" lvl="0" indent="-342900">
              <a:lnSpc>
                <a:spcPct val="107000"/>
              </a:lnSpc>
              <a:buFont typeface="Wingdings" panose="05000000000000000000" pitchFamily="2" charset="2"/>
              <a:buChar char=""/>
            </a:pPr>
            <a:r>
              <a:rPr lang="en-ZA" sz="2800" b="1" dirty="0">
                <a:solidFill>
                  <a:schemeClr val="bg2">
                    <a:lumMod val="75000"/>
                  </a:schemeClr>
                </a:solidFill>
                <a:ea typeface="Calibri" panose="020F0502020204030204" pitchFamily="34" charset="0"/>
                <a:cs typeface="Times New Roman" panose="02020603050405020304" pitchFamily="18" charset="0"/>
              </a:rPr>
              <a:t>One of the main reasons is so that employees or workers are not abused or exploited in any way by employers and </a:t>
            </a:r>
            <a:r>
              <a:rPr lang="en-ZA" sz="2800" b="1">
                <a:solidFill>
                  <a:schemeClr val="bg2">
                    <a:lumMod val="75000"/>
                  </a:schemeClr>
                </a:solidFill>
                <a:ea typeface="Calibri" panose="020F0502020204030204" pitchFamily="34" charset="0"/>
                <a:cs typeface="Times New Roman" panose="02020603050405020304" pitchFamily="18" charset="0"/>
              </a:rPr>
              <a:t>for their safety. </a:t>
            </a:r>
            <a:endParaRPr lang="en-ZA" sz="2800" b="1" dirty="0">
              <a:solidFill>
                <a:schemeClr val="bg2">
                  <a:lumMod val="75000"/>
                </a:schemeClr>
              </a:solidFill>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ZA" sz="2800" b="1" dirty="0">
                <a:solidFill>
                  <a:schemeClr val="bg2">
                    <a:lumMod val="75000"/>
                  </a:schemeClr>
                </a:solidFill>
                <a:ea typeface="Calibri" panose="020F0502020204030204" pitchFamily="34" charset="0"/>
                <a:cs typeface="Times New Roman" panose="02020603050405020304" pitchFamily="18" charset="0"/>
              </a:rPr>
              <a:t>It sets boundaries within the workplace.</a:t>
            </a:r>
          </a:p>
          <a:p>
            <a:pPr marL="342900" lvl="0" indent="-342900">
              <a:lnSpc>
                <a:spcPct val="107000"/>
              </a:lnSpc>
              <a:buFont typeface="Wingdings" panose="05000000000000000000" pitchFamily="2" charset="2"/>
              <a:buChar char=""/>
            </a:pPr>
            <a:endParaRPr lang="en-ZA" sz="2400" dirty="0">
              <a:effectLst/>
              <a:ea typeface="Calibri" panose="020F0502020204030204" pitchFamily="34" charset="0"/>
              <a:cs typeface="Times New Roman" panose="02020603050405020304" pitchFamily="18" charset="0"/>
            </a:endParaRPr>
          </a:p>
        </p:txBody>
      </p:sp>
      <p:pic>
        <p:nvPicPr>
          <p:cNvPr id="2052" name="Picture 4" descr="Group Of Multiethnic Diverse Mixed Occupation People Stock Photo, Picture  And Royalty Free Image. Image 28789828.">
            <a:extLst>
              <a:ext uri="{FF2B5EF4-FFF2-40B4-BE49-F238E27FC236}">
                <a16:creationId xmlns:a16="http://schemas.microsoft.com/office/drawing/2014/main" id="{727840E2-D6BA-4209-9A0E-4743C4C96B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48" t="21273" r="2313" b="15795"/>
          <a:stretch/>
        </p:blipFill>
        <p:spPr bwMode="auto">
          <a:xfrm>
            <a:off x="912124" y="3638495"/>
            <a:ext cx="10367749" cy="275278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7C767F42-B29F-5933-FA2F-67F5EAEEA5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0731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p10"/>
          <p:cNvPicPr preferRelativeResize="0"/>
          <p:nvPr/>
        </p:nvPicPr>
        <p:blipFill rotWithShape="1">
          <a:blip r:embed="rId3">
            <a:alphaModFix/>
          </a:blip>
          <a:srcRect/>
          <a:stretch/>
        </p:blipFill>
        <p:spPr>
          <a:xfrm>
            <a:off x="1" y="-10131"/>
            <a:ext cx="12191999" cy="6878261"/>
          </a:xfrm>
          <a:prstGeom prst="rect">
            <a:avLst/>
          </a:prstGeom>
          <a:noFill/>
          <a:ln>
            <a:noFill/>
          </a:ln>
        </p:spPr>
      </p:pic>
      <p:pic>
        <p:nvPicPr>
          <p:cNvPr id="2" name="Picture 1">
            <a:extLst>
              <a:ext uri="{FF2B5EF4-FFF2-40B4-BE49-F238E27FC236}">
                <a16:creationId xmlns:a16="http://schemas.microsoft.com/office/drawing/2014/main" id="{338BBAE8-C0F7-912A-1300-DB7EF7CC16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0"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Custom 115">
      <a:dk1>
        <a:sysClr val="windowText" lastClr="000000"/>
      </a:dk1>
      <a:lt1>
        <a:sysClr val="window" lastClr="FFFFFF"/>
      </a:lt1>
      <a:dk2>
        <a:srgbClr val="F36E36"/>
      </a:dk2>
      <a:lt2>
        <a:srgbClr val="E7E6E6"/>
      </a:lt2>
      <a:accent1>
        <a:srgbClr val="A31312"/>
      </a:accent1>
      <a:accent2>
        <a:srgbClr val="E7E6E6"/>
      </a:accent2>
      <a:accent3>
        <a:srgbClr val="FDB913"/>
      </a:accent3>
      <a:accent4>
        <a:srgbClr val="1E753B"/>
      </a:accent4>
      <a:accent5>
        <a:srgbClr val="067CA2"/>
      </a:accent5>
      <a:accent6>
        <a:srgbClr val="493456"/>
      </a:accent6>
      <a:hlink>
        <a:srgbClr val="067CA2"/>
      </a:hlink>
      <a:folHlink>
        <a:srgbClr val="886D93"/>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GBTQ Pride Month_Win32_JC_SL_v4" id="{CA9F7597-5544-42D8-B31D-43D456F50987}" vid="{8A5AAD2C-4DBE-4C17-8C07-1F8B558A7EE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330EBC-8C48-4EBB-B4AA-7AD7188286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FBB44C1-6224-4D46-97A9-F75279ACE24F}">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44A57CB9-6A24-40E2-A1D9-18A99581B31C}">
  <ds:schemaRefs>
    <ds:schemaRef ds:uri="http://schemas.microsoft.com/sharepoint/v3/contenttype/forms"/>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LGBTQI Pride Month presentation</Template>
  <TotalTime>423</TotalTime>
  <Words>285</Words>
  <Application>Microsoft Office PowerPoint</Application>
  <PresentationFormat>Widescreen</PresentationFormat>
  <Paragraphs>18</Paragraphs>
  <Slides>8</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Noto Sans Symbols</vt:lpstr>
      <vt:lpstr>Segoe UI</vt:lpstr>
      <vt:lpstr>Verdana Pro Cond Black</vt:lpstr>
      <vt:lpstr>Wingdings</vt:lpstr>
      <vt:lpstr>Office Theme</vt:lpstr>
      <vt:lpstr>Knowledge of the World of Work:  RIGHTS and RESPONSIBILITIES in the Workplace</vt:lpstr>
      <vt:lpstr>Rights and Responsibilities in the Workplace </vt:lpstr>
      <vt:lpstr>IMPORTANT FACTS: a EMPLOYER – that means the person or organisation that employs people for a certain function or role.  EMPLOYEE – the person that does a specific job in return for some kind of payment in the form of salaries or wages.   Essentially, there is a working relationship that is formed when people work together, so there are things that have been put in place to govern those relationships</vt:lpstr>
      <vt:lpstr>What do you think would be right or wrong in the workplace?  How should people treat one another?</vt:lpstr>
      <vt:lpstr>PowerPoint Presentation</vt:lpstr>
      <vt:lpstr>Employer Responsibilities:</vt:lpstr>
      <vt:lpstr>The takeaway:</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LGBTQI+ Pride Month</dc:title>
  <dc:subject/>
  <dc:creator>Kerri Cunningham</dc:creator>
  <cp:keywords/>
  <dc:description/>
  <cp:lastModifiedBy>Carsten Gertz</cp:lastModifiedBy>
  <cp:revision>14</cp:revision>
  <dcterms:created xsi:type="dcterms:W3CDTF">2022-04-23T16:44:01Z</dcterms:created>
  <dcterms:modified xsi:type="dcterms:W3CDTF">2023-04-22T04:48:52Z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