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9_7EAF8292.xml" ContentType="application/vnd.ms-powerpoint.comment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4" r:id="rId3"/>
    <p:sldId id="265" r:id="rId4"/>
    <p:sldId id="263"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AA5A7-0F65-4F40-8527-01375A445BC7}" v="1" dt="2023-03-20T14:39:53.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1077" autoAdjust="0"/>
  </p:normalViewPr>
  <p:slideViewPr>
    <p:cSldViewPr snapToGrid="0">
      <p:cViewPr varScale="1">
        <p:scale>
          <a:sx n="78" d="100"/>
          <a:sy n="78" d="100"/>
        </p:scale>
        <p:origin x="91" y="336"/>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6E9AA5A7-0F65-4F40-8527-01375A445BC7}"/>
    <pc:docChg chg="undo custSel modSld">
      <pc:chgData name="Leigh-Ann Pringle" userId="90c27759-dcb2-4cfd-84bf-93ebcdd77db7" providerId="ADAL" clId="{6E9AA5A7-0F65-4F40-8527-01375A445BC7}" dt="2023-03-20T14:47:37.261" v="1620"/>
      <pc:docMkLst>
        <pc:docMk/>
      </pc:docMkLst>
      <pc:sldChg chg="modCm modNotesTx">
        <pc:chgData name="Leigh-Ann Pringle" userId="90c27759-dcb2-4cfd-84bf-93ebcdd77db7" providerId="ADAL" clId="{6E9AA5A7-0F65-4F40-8527-01375A445BC7}" dt="2023-03-20T13:46:35.186" v="1"/>
        <pc:sldMkLst>
          <pc:docMk/>
          <pc:sldMk cId="4253080683" sldId="256"/>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6E9AA5A7-0F65-4F40-8527-01375A445BC7}" dt="2023-03-20T13:46:35.186" v="1"/>
              <pc2:cmMkLst xmlns:pc2="http://schemas.microsoft.com/office/powerpoint/2019/9/main/command">
                <pc:docMk/>
                <pc:sldMk cId="4253080683" sldId="256"/>
                <pc2:cmMk id="{49701E99-AA0E-4951-A5AC-857A407895EC}"/>
              </pc2:cmMkLst>
            </pc226:cmChg>
          </p:ext>
        </pc:extLst>
      </pc:sldChg>
      <pc:sldChg chg="modNotesTx">
        <pc:chgData name="Leigh-Ann Pringle" userId="90c27759-dcb2-4cfd-84bf-93ebcdd77db7" providerId="ADAL" clId="{6E9AA5A7-0F65-4F40-8527-01375A445BC7}" dt="2023-03-20T14:22:48.289" v="592" actId="20577"/>
        <pc:sldMkLst>
          <pc:docMk/>
          <pc:sldMk cId="3939691101" sldId="261"/>
        </pc:sldMkLst>
      </pc:sldChg>
      <pc:sldChg chg="modNotesTx">
        <pc:chgData name="Leigh-Ann Pringle" userId="90c27759-dcb2-4cfd-84bf-93ebcdd77db7" providerId="ADAL" clId="{6E9AA5A7-0F65-4F40-8527-01375A445BC7}" dt="2023-03-20T14:47:37.261" v="1620"/>
        <pc:sldMkLst>
          <pc:docMk/>
          <pc:sldMk cId="1802122740" sldId="264"/>
        </pc:sldMkLst>
      </pc:sldChg>
      <pc:sldChg chg="modCm modNotesTx">
        <pc:chgData name="Leigh-Ann Pringle" userId="90c27759-dcb2-4cfd-84bf-93ebcdd77db7" providerId="ADAL" clId="{6E9AA5A7-0F65-4F40-8527-01375A445BC7}" dt="2023-03-20T14:38:46.327" v="644" actId="20577"/>
        <pc:sldMkLst>
          <pc:docMk/>
          <pc:sldMk cId="2125431442" sldId="265"/>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6E9AA5A7-0F65-4F40-8527-01375A445BC7}" dt="2023-03-20T13:50:09.149" v="276"/>
              <pc2:cmMkLst xmlns:pc2="http://schemas.microsoft.com/office/powerpoint/2019/9/main/command">
                <pc:docMk/>
                <pc:sldMk cId="2125431442" sldId="265"/>
                <pc2:cmMk id="{B6E562BD-DE3E-4464-8ECE-D4F91BECC872}"/>
              </pc2:cmMkLst>
            </pc226:cmChg>
          </p:ext>
        </pc:extLst>
      </pc:sldChg>
    </pc:docChg>
  </pc:docChgLst>
</pc:chgInfo>
</file>

<file path=ppt/comments/modernComment_109_7EAF8292.xml><?xml version="1.0" encoding="utf-8"?>
<p188:cmLst xmlns:a="http://schemas.openxmlformats.org/drawingml/2006/main" xmlns:r="http://schemas.openxmlformats.org/officeDocument/2006/relationships" xmlns:p188="http://schemas.microsoft.com/office/powerpoint/2018/8/main">
  <p188:cm id="{B6E562BD-DE3E-4464-8ECE-D4F91BECC872}" authorId="{4F16F7F6-943C-7969-8E16-8142B5320E59}" status="resolved" created="2023-03-16T15:54:15.367" complete="100000">
    <pc:sldMkLst xmlns:pc="http://schemas.microsoft.com/office/powerpoint/2013/main/command">
      <pc:docMk/>
      <pc:sldMk cId="2125431442" sldId="265"/>
    </pc:sldMkLst>
    <p188:txBody>
      <a:bodyPr/>
      <a:lstStyle/>
      <a:p>
        <a:r>
          <a:rPr lang="en-ZA"/>
          <a:t>Must we not refer to adaptation also?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3 min intro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teacher: GROUP ACTIVTIY- This lesson will develop the knowledge for learners to investigate community involvement in addressing environmental issues over the next week. You might need to guide some of the groups if they are struggling to come up with ideas later on in the lesson. Remind them that they can look at a community project like a recycling company or animal protection like SANCOB OR they can interview members of their community. They must </a:t>
            </a:r>
            <a:r>
              <a:rPr lang="en-US" u="sng" dirty="0"/>
              <a:t>not</a:t>
            </a:r>
            <a:r>
              <a:rPr lang="en-US" u="none" dirty="0"/>
              <a:t> </a:t>
            </a:r>
            <a:r>
              <a:rPr lang="en-US" dirty="0"/>
              <a:t>use YouTube clips for this report. IT </a:t>
            </a:r>
            <a:r>
              <a:rPr lang="en-US" u="sng" dirty="0"/>
              <a:t>must</a:t>
            </a:r>
            <a:r>
              <a:rPr lang="en-US" dirty="0"/>
              <a:t> be investigative journalism. Remind learners to be safe and work in a group. This planning will include interviews filmed on their phones. </a:t>
            </a:r>
            <a:br>
              <a:rPr lang="en-US" dirty="0"/>
            </a:br>
            <a:r>
              <a:rPr lang="en-US" dirty="0"/>
              <a:t/>
            </a:r>
            <a:br>
              <a:rPr lang="en-US" dirty="0"/>
            </a:br>
            <a:r>
              <a:rPr lang="en-US" dirty="0"/>
              <a:t>If you are uncomfortable with the use of phones, you could simply tell the group they will have to present their findings to the class in the next lesson in a short 3min demonstration which includes photo evidence on a PowerPoint. However, for the remainder of this lesson, we will refer to the planning as moving towards a short documentary/ journalism interview that learners will hand in at the beginning of the next lesson and that will be seen by the class. )</a:t>
            </a:r>
          </a:p>
          <a:p>
            <a:endParaRPr lang="en-US" dirty="0"/>
          </a:p>
          <a:p>
            <a:r>
              <a:rPr lang="en-US" dirty="0"/>
              <a:t>Welcome back grade 11’s. We have an exciting lesson prepared today. By our next lesson we will see who the next top investigative journalist is in the class.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before we can get to that, there is some content you need to have a clear understanding of. Who in this class could say that they are a passionate activist on climate change? (If any learners put their hands up ask them to share what they are passionate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lesson we touched on the impact that environmental damage has on the lives of the people in the community. </a:t>
            </a:r>
            <a:r>
              <a:rPr lang="en-US" b="1" dirty="0"/>
              <a:t>Climate change </a:t>
            </a:r>
            <a:r>
              <a:rPr lang="en-US" dirty="0"/>
              <a:t>is a much larger and more long-term problem. This refers to the changes that take place in the earth’s atmosphere, temperatures, patterns that affect rainfall and severe weather patterns. With the increase in human population where we breathe out CO2 into the atmosphere as well as the CO2 from burning, the earths atmosphere has begun to change in a negative way. Another term you will come across today is </a:t>
            </a:r>
            <a:r>
              <a:rPr lang="en-US" b="1" dirty="0"/>
              <a:t>global warming</a:t>
            </a:r>
            <a:r>
              <a:rPr lang="en-US" dirty="0"/>
              <a:t>. This refers to the increase in the temperature of the earth's atmosphere.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5min + 5min</a:t>
            </a:r>
          </a:p>
          <a:p>
            <a:endParaRPr lang="en-US" dirty="0"/>
          </a:p>
          <a:p>
            <a:r>
              <a:rPr lang="en-US" dirty="0"/>
              <a:t>Watch https://www.youtube.com/watch?v=7oWUZLYXnLw </a:t>
            </a:r>
          </a:p>
          <a:p>
            <a:endParaRPr lang="en-US" dirty="0"/>
          </a:p>
          <a:p>
            <a:r>
              <a:rPr lang="en-US" dirty="0"/>
              <a:t>We will now watch this clip on some recent events in South Africa. (Watch clip)</a:t>
            </a:r>
          </a:p>
          <a:p>
            <a:endParaRPr lang="en-US" sz="1800" dirty="0">
              <a:solidFill>
                <a:srgbClr val="595959"/>
              </a:solidFill>
              <a:effectLst/>
              <a:latin typeface="Arial" panose="020B0604020202020204" pitchFamily="34" charset="0"/>
              <a:ea typeface="Arial" panose="020B0604020202020204" pitchFamily="34" charset="0"/>
            </a:endParaRPr>
          </a:p>
          <a:p>
            <a:r>
              <a:rPr lang="en-US" sz="1800" dirty="0">
                <a:solidFill>
                  <a:srgbClr val="595959"/>
                </a:solidFill>
                <a:effectLst/>
                <a:latin typeface="Arial" panose="020B0604020202020204" pitchFamily="34" charset="0"/>
                <a:ea typeface="Arial" panose="020B0604020202020204" pitchFamily="34" charset="0"/>
              </a:rPr>
              <a:t>It’s scary to see the impact </a:t>
            </a:r>
            <a:r>
              <a:rPr lang="en-US" sz="1800" dirty="0">
                <a:solidFill>
                  <a:srgbClr val="595959"/>
                </a:solidFill>
                <a:effectLst/>
                <a:highlight>
                  <a:srgbClr val="FFFF00"/>
                </a:highlight>
                <a:latin typeface="Arial" panose="020B0604020202020204" pitchFamily="34" charset="0"/>
                <a:ea typeface="Arial" panose="020B0604020202020204" pitchFamily="34" charset="0"/>
              </a:rPr>
              <a:t>of</a:t>
            </a:r>
            <a:r>
              <a:rPr lang="en-US" sz="1800" dirty="0">
                <a:solidFill>
                  <a:srgbClr val="595959"/>
                </a:solidFill>
                <a:effectLst/>
                <a:latin typeface="Arial" panose="020B0604020202020204" pitchFamily="34" charset="0"/>
                <a:ea typeface="Arial" panose="020B0604020202020204" pitchFamily="34" charset="0"/>
              </a:rPr>
              <a:t> climate change in South Africa. We cannot ignore it anymore. </a:t>
            </a:r>
            <a:r>
              <a:rPr lang="en-ZA" sz="1800" b="1" i="1" u="sng" dirty="0">
                <a:solidFill>
                  <a:srgbClr val="595959"/>
                </a:solidFill>
                <a:effectLst/>
                <a:latin typeface="Arial" panose="020B0604020202020204" pitchFamily="34" charset="0"/>
                <a:ea typeface="Arial" panose="020B0604020202020204" pitchFamily="34" charset="0"/>
              </a:rPr>
              <a:t/>
            </a:r>
            <a:br>
              <a:rPr lang="en-ZA" sz="1800" b="1" i="1" u="sng" dirty="0">
                <a:solidFill>
                  <a:srgbClr val="595959"/>
                </a:solidFill>
                <a:effectLst/>
                <a:latin typeface="Arial" panose="020B0604020202020204" pitchFamily="34" charset="0"/>
                <a:ea typeface="Arial" panose="020B0604020202020204" pitchFamily="34" charset="0"/>
              </a:rPr>
            </a:br>
            <a:r>
              <a:rPr lang="en-US" sz="1800" dirty="0">
                <a:solidFill>
                  <a:srgbClr val="595959"/>
                </a:solidFill>
                <a:effectLst/>
                <a:highlight>
                  <a:srgbClr val="FFFF00"/>
                </a:highlight>
                <a:latin typeface="Arial" panose="020B0604020202020204" pitchFamily="34" charset="0"/>
                <a:ea typeface="Arial" panose="020B0604020202020204" pitchFamily="34" charset="0"/>
              </a:rPr>
              <a:t>As a group discuss the following points in </a:t>
            </a:r>
            <a:r>
              <a:rPr lang="af-ZA" sz="1800" b="1" i="1" dirty="0">
                <a:solidFill>
                  <a:srgbClr val="595959"/>
                </a:solidFill>
                <a:effectLst/>
                <a:highlight>
                  <a:srgbClr val="FFFF00"/>
                </a:highlight>
                <a:latin typeface="Arial" panose="020B0604020202020204" pitchFamily="34" charset="0"/>
                <a:ea typeface="Arial" panose="020B0604020202020204" pitchFamily="34" charset="0"/>
              </a:rPr>
              <a:t>Activity 1</a:t>
            </a:r>
            <a:r>
              <a:rPr lang="af-ZA" sz="1800" dirty="0">
                <a:solidFill>
                  <a:srgbClr val="595959"/>
                </a:solidFill>
                <a:effectLst/>
                <a:highlight>
                  <a:srgbClr val="FFFF00"/>
                </a:highlight>
                <a:latin typeface="Arial" panose="020B0604020202020204" pitchFamily="34" charset="0"/>
                <a:ea typeface="Arial" panose="020B0604020202020204" pitchFamily="34" charset="0"/>
              </a:rPr>
              <a:t> </a:t>
            </a:r>
            <a:r>
              <a:rPr lang="en-ZA" sz="1800" dirty="0">
                <a:solidFill>
                  <a:srgbClr val="595959"/>
                </a:solidFill>
                <a:effectLst/>
                <a:highlight>
                  <a:srgbClr val="FFFF00"/>
                </a:highlight>
                <a:latin typeface="Arial" panose="020B0604020202020204" pitchFamily="34" charset="0"/>
                <a:ea typeface="Arial" panose="020B0604020202020204" pitchFamily="34" charset="0"/>
              </a:rPr>
              <a:t>(</a:t>
            </a:r>
            <a:r>
              <a:rPr lang="en-ZA" sz="1800" b="1" i="1" u="sng" dirty="0">
                <a:solidFill>
                  <a:srgbClr val="595959"/>
                </a:solidFill>
                <a:effectLst/>
                <a:highlight>
                  <a:srgbClr val="FFFF00"/>
                </a:highlight>
                <a:latin typeface="Arial" panose="020B0604020202020204" pitchFamily="34" charset="0"/>
                <a:ea typeface="Arial" panose="020B0604020202020204" pitchFamily="34" charset="0"/>
              </a:rPr>
              <a:t>Lesson 3 – Worksheet)</a:t>
            </a:r>
            <a:r>
              <a:rPr lang="en-ZA" sz="1800" dirty="0">
                <a:solidFill>
                  <a:srgbClr val="595959"/>
                </a:solidFill>
                <a:effectLst/>
                <a:highlight>
                  <a:srgbClr val="FFFF00"/>
                </a:highlight>
                <a:latin typeface="Arial" panose="020B0604020202020204" pitchFamily="34" charset="0"/>
                <a:ea typeface="Arial" panose="020B0604020202020204" pitchFamily="34" charset="0"/>
              </a:rPr>
              <a:t> that were </a:t>
            </a:r>
            <a:r>
              <a:rPr lang="en-US" sz="1800" dirty="0">
                <a:solidFill>
                  <a:srgbClr val="595959"/>
                </a:solidFill>
                <a:effectLst/>
                <a:highlight>
                  <a:srgbClr val="FFFF00"/>
                </a:highlight>
                <a:latin typeface="Arial" panose="020B0604020202020204" pitchFamily="34" charset="0"/>
                <a:ea typeface="Arial" panose="020B0604020202020204" pitchFamily="34" charset="0"/>
              </a:rPr>
              <a:t>addressed in this clip:</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effectLst/>
                <a:latin typeface="Arial" panose="020B0604020202020204" pitchFamily="34" charset="0"/>
                <a:ea typeface="Calibri" panose="020F0502020204030204" pitchFamily="34" charset="0"/>
              </a:rPr>
              <a:t>What are some of the relationships between climate change and biodiversity?</a:t>
            </a:r>
            <a:endParaRPr lang="en-ZA" sz="1800" b="0" dirty="0">
              <a:effectLst/>
              <a:latin typeface="Times New Roman" panose="02020603050405020304" pitchFamily="18" charset="0"/>
              <a:ea typeface="Calibri" panose="020F0502020204030204" pitchFamily="34" charset="0"/>
            </a:endParaRPr>
          </a:p>
          <a:p>
            <a:pPr marL="0" lvl="0" indent="0">
              <a:buFont typeface="+mj-lt"/>
              <a:buNone/>
            </a:pPr>
            <a:r>
              <a:rPr lang="en-ZA" sz="1800" b="1" dirty="0">
                <a:effectLst/>
                <a:latin typeface="Arial" panose="020B0604020202020204" pitchFamily="34" charset="0"/>
                <a:ea typeface="Calibri" panose="020F0502020204030204" pitchFamily="34" charset="0"/>
              </a:rPr>
              <a:t>It’s necessary to integrate eco-systems when developing homes. </a:t>
            </a:r>
            <a:r>
              <a:rPr lang="en-ZA" sz="1800" b="1" dirty="0">
                <a:effectLst/>
                <a:highlight>
                  <a:srgbClr val="FFFF00"/>
                </a:highlight>
                <a:latin typeface="Arial" panose="020B0604020202020204" pitchFamily="34" charset="0"/>
                <a:ea typeface="Calibri" panose="020F0502020204030204" pitchFamily="34" charset="0"/>
              </a:rPr>
              <a:t/>
            </a:r>
            <a:br>
              <a:rPr lang="en-ZA" sz="1800" b="1" dirty="0">
                <a:effectLst/>
                <a:highlight>
                  <a:srgbClr val="FFFF00"/>
                </a:highlight>
                <a:latin typeface="Arial" panose="020B0604020202020204" pitchFamily="34" charset="0"/>
                <a:ea typeface="Calibri" panose="020F0502020204030204" pitchFamily="34" charset="0"/>
              </a:rPr>
            </a:b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effectLst/>
                <a:highlight>
                  <a:srgbClr val="FFFF00"/>
                </a:highlight>
                <a:latin typeface="Arial" panose="020B0604020202020204" pitchFamily="34" charset="0"/>
                <a:ea typeface="Calibri" panose="020F0502020204030204" pitchFamily="34" charset="0"/>
              </a:rPr>
              <a:t>What has been physical impact on communities in South Africa</a:t>
            </a:r>
            <a:r>
              <a:rPr lang="en-ZA" sz="1800" dirty="0">
                <a:effectLst/>
                <a:highlight>
                  <a:srgbClr val="FFFF00"/>
                </a:highlight>
                <a:latin typeface="Arial" panose="020B0604020202020204" pitchFamily="34" charset="0"/>
                <a:ea typeface="Times New Roman" panose="02020603050405020304" pitchFamily="18" charset="0"/>
              </a:rPr>
              <a:t>?</a:t>
            </a:r>
            <a:endParaRPr lang="en-ZA" sz="1800" b="0" dirty="0">
              <a:effectLst/>
              <a:highlight>
                <a:srgbClr val="FFFF00"/>
              </a:highlight>
              <a:latin typeface="Times New Roman" panose="02020603050405020304" pitchFamily="18" charset="0"/>
              <a:ea typeface="Times New Roman" panose="02020603050405020304" pitchFamily="18" charset="0"/>
            </a:endParaRPr>
          </a:p>
          <a:p>
            <a:pPr marL="0" lvl="0" indent="0">
              <a:buFont typeface="+mj-lt"/>
              <a:buNone/>
            </a:pPr>
            <a:r>
              <a:rPr lang="en-ZA" sz="1800" b="1" dirty="0">
                <a:effectLst/>
                <a:highlight>
                  <a:srgbClr val="FFFF00"/>
                </a:highlight>
                <a:latin typeface="Arial" panose="020B0604020202020204" pitchFamily="34" charset="0"/>
                <a:ea typeface="Calibri" panose="020F0502020204030204" pitchFamily="34" charset="0"/>
              </a:rPr>
              <a:t>The run off has resulted in the damage of bio areas until the universities assisted with the clean-up.</a:t>
            </a:r>
            <a:r>
              <a:rPr lang="en-ZA" sz="1800" b="1" dirty="0">
                <a:effectLst/>
                <a:latin typeface="Arial" panose="020B0604020202020204" pitchFamily="34" charset="0"/>
                <a:ea typeface="Calibri" panose="020F0502020204030204" pitchFamily="34" charset="0"/>
              </a:rPr>
              <a:t/>
            </a:r>
            <a:br>
              <a:rPr lang="en-ZA" sz="1800" b="1" dirty="0">
                <a:effectLst/>
                <a:latin typeface="Arial" panose="020B0604020202020204" pitchFamily="34" charset="0"/>
                <a:ea typeface="Calibri" panose="020F0502020204030204" pitchFamily="34" charset="0"/>
              </a:rPr>
            </a:b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effectLst/>
                <a:latin typeface="Arial" panose="020B0604020202020204" pitchFamily="34" charset="0"/>
                <a:ea typeface="Calibri" panose="020F0502020204030204" pitchFamily="34" charset="0"/>
              </a:rPr>
              <a:t>What has been </a:t>
            </a:r>
            <a:r>
              <a:rPr lang="en-ZA" sz="1800" dirty="0">
                <a:effectLst/>
                <a:highlight>
                  <a:srgbClr val="FFFF00"/>
                </a:highlight>
                <a:latin typeface="Arial" panose="020B0604020202020204" pitchFamily="34" charset="0"/>
                <a:ea typeface="Calibri" panose="020F0502020204030204" pitchFamily="34" charset="0"/>
              </a:rPr>
              <a:t>the</a:t>
            </a:r>
            <a:r>
              <a:rPr lang="en-ZA" sz="1800" dirty="0">
                <a:effectLst/>
                <a:latin typeface="Arial" panose="020B0604020202020204" pitchFamily="34" charset="0"/>
                <a:ea typeface="Calibri" panose="020F0502020204030204" pitchFamily="34" charset="0"/>
              </a:rPr>
              <a:t> impact on </a:t>
            </a:r>
            <a:r>
              <a:rPr lang="en-ZA" sz="1800" dirty="0">
                <a:effectLst/>
                <a:highlight>
                  <a:srgbClr val="FFFF00"/>
                </a:highlight>
                <a:latin typeface="Arial" panose="020B0604020202020204" pitchFamily="34" charset="0"/>
                <a:ea typeface="Calibri" panose="020F0502020204030204" pitchFamily="34" charset="0"/>
              </a:rPr>
              <a:t>the</a:t>
            </a:r>
            <a:r>
              <a:rPr lang="en-ZA" sz="1800" dirty="0">
                <a:effectLst/>
                <a:latin typeface="Arial" panose="020B0604020202020204" pitchFamily="34" charset="0"/>
                <a:ea typeface="Calibri" panose="020F0502020204030204" pitchFamily="34" charset="0"/>
              </a:rPr>
              <a:t> South African weather?</a:t>
            </a:r>
            <a:endParaRPr lang="en-ZA" sz="1800" b="0" dirty="0">
              <a:effectLst/>
              <a:latin typeface="Times New Roman" panose="02020603050405020304" pitchFamily="18" charset="0"/>
              <a:ea typeface="Calibri" panose="020F0502020204030204" pitchFamily="34" charset="0"/>
            </a:endParaRPr>
          </a:p>
          <a:p>
            <a:pPr marL="0" lvl="0" indent="0">
              <a:buFont typeface="+mj-lt"/>
              <a:buNone/>
            </a:pPr>
            <a:r>
              <a:rPr lang="en-ZA" sz="1800" b="1" dirty="0">
                <a:effectLst/>
                <a:latin typeface="Arial" panose="020B0604020202020204" pitchFamily="34" charset="0"/>
                <a:ea typeface="Calibri" panose="020F0502020204030204" pitchFamily="34" charset="0"/>
              </a:rPr>
              <a:t>There have been an increase in storms that are more severe and more constant.</a:t>
            </a:r>
            <a:br>
              <a:rPr lang="en-ZA" sz="1800" b="1" dirty="0">
                <a:effectLst/>
                <a:latin typeface="Arial" panose="020B0604020202020204" pitchFamily="34" charset="0"/>
                <a:ea typeface="Calibri" panose="020F0502020204030204" pitchFamily="34" charset="0"/>
              </a:rPr>
            </a:b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effectLst/>
                <a:latin typeface="Arial" panose="020B0604020202020204" pitchFamily="34" charset="0"/>
                <a:ea typeface="Calibri" panose="020F0502020204030204" pitchFamily="34" charset="0"/>
              </a:rPr>
              <a:t>How has South Africa been proactive?</a:t>
            </a:r>
            <a:endParaRPr lang="en-ZA" sz="1800" b="0" dirty="0">
              <a:effectLst/>
              <a:latin typeface="Times New Roman" panose="02020603050405020304" pitchFamily="18" charset="0"/>
              <a:ea typeface="Calibri" panose="020F0502020204030204" pitchFamily="34" charset="0"/>
            </a:endParaRPr>
          </a:p>
          <a:p>
            <a:pPr marL="0" lvl="0" indent="0">
              <a:buFont typeface="+mj-lt"/>
              <a:buNone/>
            </a:pPr>
            <a:r>
              <a:rPr lang="en-ZA" sz="1800" b="1" dirty="0">
                <a:effectLst/>
                <a:latin typeface="Arial" panose="020B0604020202020204" pitchFamily="34" charset="0"/>
                <a:ea typeface="Calibri" panose="020F0502020204030204" pitchFamily="34" charset="0"/>
              </a:rPr>
              <a:t>Although many visible conversations at an international and national level, there haven’t been many early warning systems to the public.</a:t>
            </a:r>
            <a:br>
              <a:rPr lang="en-ZA" sz="1800" b="1" dirty="0">
                <a:effectLst/>
                <a:latin typeface="Arial" panose="020B0604020202020204" pitchFamily="34" charset="0"/>
                <a:ea typeface="Calibri" panose="020F0502020204030204" pitchFamily="34" charset="0"/>
              </a:rPr>
            </a:b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effectLst/>
                <a:latin typeface="Arial" panose="020B0604020202020204" pitchFamily="34" charset="0"/>
                <a:ea typeface="Calibri" panose="020F0502020204030204" pitchFamily="34" charset="0"/>
              </a:rPr>
              <a:t>How do floods impact the health of local communities?</a:t>
            </a:r>
            <a:endParaRPr lang="en-ZA" sz="1800" b="0" dirty="0">
              <a:effectLst/>
              <a:latin typeface="Times New Roman" panose="02020603050405020304" pitchFamily="18" charset="0"/>
              <a:ea typeface="Calibri" panose="020F0502020204030204" pitchFamily="34" charset="0"/>
            </a:endParaRPr>
          </a:p>
          <a:p>
            <a:pPr marL="0" lvl="0" indent="0">
              <a:buFont typeface="+mj-lt"/>
              <a:buNone/>
            </a:pPr>
            <a:r>
              <a:rPr lang="en-ZA" sz="1800" b="1" dirty="0">
                <a:effectLst/>
                <a:latin typeface="Arial" panose="020B0604020202020204" pitchFamily="34" charset="0"/>
                <a:ea typeface="Calibri" panose="020F0502020204030204" pitchFamily="34" charset="0"/>
              </a:rPr>
              <a:t>This could be an increase in sickness as people struggle to dry and develop infections.</a:t>
            </a:r>
            <a:endParaRPr lang="en-ZA" sz="1800" b="0" dirty="0">
              <a:effectLst/>
              <a:latin typeface="Times New Roman" panose="02020603050405020304" pitchFamily="18" charset="0"/>
              <a:ea typeface="Calibri" panose="020F0502020204030204" pitchFamily="34" charset="0"/>
            </a:endParaRPr>
          </a:p>
          <a:p>
            <a:pPr marL="0" lvl="0" indent="0">
              <a:buFont typeface="+mj-lt"/>
              <a:buNone/>
            </a:pPr>
            <a:r>
              <a:rPr lang="en-ZA" sz="1800" b="1" dirty="0">
                <a:effectLst/>
                <a:latin typeface="Arial" panose="020B0604020202020204" pitchFamily="34" charset="0"/>
                <a:ea typeface="Calibri" panose="020F0502020204030204" pitchFamily="34" charset="0"/>
              </a:rPr>
              <a:t>Loss of their homes and even their lives in severe flooding situations</a:t>
            </a:r>
            <a:r>
              <a:rPr lang="en-ZA" sz="1800" b="1" dirty="0">
                <a:effectLst/>
                <a:latin typeface="Calibri" panose="020F0502020204030204" pitchFamily="34" charset="0"/>
                <a:ea typeface="Calibri" panose="020F0502020204030204" pitchFamily="34" charset="0"/>
              </a:rPr>
              <a:t>.</a:t>
            </a:r>
            <a:endParaRPr lang="en-ZA" sz="1800" dirty="0">
              <a:effectLst/>
              <a:latin typeface="Times New Roman" panose="02020603050405020304" pitchFamily="18" charset="0"/>
              <a:ea typeface="Times New Roman" panose="02020603050405020304" pitchFamily="18" charset="0"/>
            </a:endParaRPr>
          </a:p>
          <a:p>
            <a:pPr marL="457200"/>
            <a:r>
              <a:rPr lang="en-US"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With the increase of climate change around the world there is a clear impact on:</a:t>
            </a:r>
            <a:br>
              <a:rPr lang="en-US" sz="1800" dirty="0">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highlight>
                  <a:srgbClr val="FFFF00"/>
                </a:highlight>
                <a:latin typeface="Arial" panose="020B0604020202020204" pitchFamily="34" charset="0"/>
                <a:ea typeface="Times New Roman" panose="02020603050405020304" pitchFamily="18" charset="0"/>
              </a:rPr>
              <a:t>Eco-systems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highlight>
                  <a:srgbClr val="FFFF00"/>
                </a:highlight>
                <a:latin typeface="Arial" panose="020B0604020202020204" pitchFamily="34" charset="0"/>
                <a:ea typeface="Times New Roman" panose="02020603050405020304" pitchFamily="18" charset="0"/>
              </a:rPr>
              <a:t>Oceans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highlight>
                  <a:srgbClr val="FFFF00"/>
                </a:highlight>
                <a:latin typeface="Arial" panose="020B0604020202020204" pitchFamily="34" charset="0"/>
                <a:ea typeface="Times New Roman" panose="02020603050405020304" pitchFamily="18" charset="0"/>
              </a:rPr>
              <a:t>Humans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highlight>
                  <a:srgbClr val="FFFF00"/>
                </a:highlight>
                <a:latin typeface="Arial" panose="020B0604020202020204" pitchFamily="34" charset="0"/>
                <a:ea typeface="Times New Roman" panose="02020603050405020304" pitchFamily="18" charset="0"/>
              </a:rPr>
              <a:t>Weather patterns</a:t>
            </a:r>
            <a:endParaRPr lang="en-ZA"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      We have seen over the last few lessons that climate change is impacting the world around </a:t>
            </a:r>
            <a:r>
              <a:rPr lang="en-US" sz="1800" dirty="0">
                <a:effectLst/>
                <a:highlight>
                  <a:srgbClr val="FFFF00"/>
                </a:highlight>
                <a:latin typeface="Arial" panose="020B0604020202020204" pitchFamily="34" charset="0"/>
                <a:ea typeface="Times New Roman" panose="02020603050405020304" pitchFamily="18" charset="0"/>
              </a:rPr>
              <a:t>us</a:t>
            </a:r>
            <a:r>
              <a:rPr lang="en-US" sz="1800" dirty="0">
                <a:effectLst/>
                <a:latin typeface="Arial" panose="020B0604020202020204" pitchFamily="34" charset="0"/>
                <a:ea typeface="Times New Roman" panose="02020603050405020304" pitchFamily="18" charset="0"/>
              </a:rPr>
              <a:t>. As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more floods occur, eco-systems are impacted. The oceans are experiencing an increase in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temperature as the glaciers melt. This </a:t>
            </a:r>
            <a:r>
              <a:rPr lang="en-US" sz="1800" dirty="0">
                <a:effectLst/>
                <a:highlight>
                  <a:srgbClr val="FFFF00"/>
                </a:highlight>
                <a:latin typeface="Arial" panose="020B0604020202020204" pitchFamily="34" charset="0"/>
                <a:ea typeface="Times New Roman" panose="02020603050405020304" pitchFamily="18" charset="0"/>
              </a:rPr>
              <a:t>increases in water levels</a:t>
            </a:r>
            <a:r>
              <a:rPr lang="en-US" sz="1800" dirty="0">
                <a:effectLst/>
                <a:latin typeface="Arial" panose="020B0604020202020204" pitchFamily="34" charset="0"/>
                <a:ea typeface="Times New Roman" panose="02020603050405020304" pitchFamily="18" charset="0"/>
              </a:rPr>
              <a:t>. Islands like Venice have seen an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increase in water </a:t>
            </a:r>
            <a:r>
              <a:rPr lang="en-US" sz="1800" dirty="0">
                <a:effectLst/>
                <a:highlight>
                  <a:srgbClr val="FFFF00"/>
                </a:highlight>
                <a:latin typeface="Arial" panose="020B0604020202020204" pitchFamily="34" charset="0"/>
                <a:ea typeface="Times New Roman" panose="02020603050405020304" pitchFamily="18" charset="0"/>
              </a:rPr>
              <a:t>levels</a:t>
            </a:r>
            <a:r>
              <a:rPr lang="en-US" sz="1800" dirty="0">
                <a:effectLst/>
                <a:latin typeface="Arial" panose="020B0604020202020204" pitchFamily="34" charset="0"/>
                <a:ea typeface="Times New Roman" panose="02020603050405020304" pitchFamily="18" charset="0"/>
              </a:rPr>
              <a:t>, slowly pushing the shoreline back. As these changes </a:t>
            </a:r>
            <a:r>
              <a:rPr lang="en-US" sz="1800" dirty="0">
                <a:effectLst/>
                <a:highlight>
                  <a:srgbClr val="FFFF00"/>
                </a:highlight>
                <a:latin typeface="Arial" panose="020B0604020202020204" pitchFamily="34" charset="0"/>
                <a:ea typeface="Times New Roman" panose="02020603050405020304" pitchFamily="18" charset="0"/>
              </a:rPr>
              <a:t>occur,</a:t>
            </a:r>
            <a:r>
              <a:rPr lang="en-US" sz="1800" dirty="0">
                <a:effectLst/>
                <a:latin typeface="Arial" panose="020B0604020202020204" pitchFamily="34" charset="0"/>
                <a:ea typeface="Times New Roman" panose="02020603050405020304" pitchFamily="18" charset="0"/>
              </a:rPr>
              <a:t> humans are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directly impacted.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We have seen how an increase in severe weather conditions, people lose their homes, their lives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and in many cases, they need to start over again. There have been reports all over the world of more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severe tornados </a:t>
            </a:r>
            <a:r>
              <a:rPr lang="en-US" sz="1800" dirty="0">
                <a:effectLst/>
                <a:highlight>
                  <a:srgbClr val="FFFF00"/>
                </a:highlight>
                <a:latin typeface="Arial" panose="020B0604020202020204" pitchFamily="34" charset="0"/>
                <a:ea typeface="Times New Roman" panose="02020603050405020304" pitchFamily="18" charset="0"/>
              </a:rPr>
              <a:t>and</a:t>
            </a:r>
            <a:r>
              <a:rPr lang="en-US" sz="1800" dirty="0">
                <a:effectLst/>
                <a:latin typeface="Arial" panose="020B0604020202020204" pitchFamily="34" charset="0"/>
                <a:ea typeface="Times New Roman" panose="02020603050405020304" pitchFamily="18" charset="0"/>
              </a:rPr>
              <a:t> tsunamis than </a:t>
            </a:r>
            <a:r>
              <a:rPr lang="en-US" sz="1800" dirty="0">
                <a:effectLst/>
                <a:highlight>
                  <a:srgbClr val="FFFF00"/>
                </a:highlight>
                <a:latin typeface="Arial" panose="020B0604020202020204" pitchFamily="34" charset="0"/>
                <a:ea typeface="Times New Roman" panose="02020603050405020304" pitchFamily="18" charset="0"/>
              </a:rPr>
              <a:t>ever before.</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46116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5min + 5min</a:t>
            </a:r>
          </a:p>
          <a:p>
            <a:endParaRPr lang="en-US" dirty="0"/>
          </a:p>
          <a:p>
            <a:r>
              <a:rPr lang="en-US" dirty="0"/>
              <a:t>It is not enough to just identify we have a problem. We needs to make changes to the way we live everyday. We refer to these changes as mitigation. To </a:t>
            </a:r>
            <a:r>
              <a:rPr lang="en-US" b="1" dirty="0"/>
              <a:t>mitigate</a:t>
            </a:r>
            <a:r>
              <a:rPr lang="en-US" dirty="0"/>
              <a:t> is to make something less severe by taking active steps to lesson the effects of climate change. These active steps of changing our daily habits to make a positive impact on climate change could be referred to as </a:t>
            </a:r>
            <a:r>
              <a:rPr lang="en-US" b="1" dirty="0"/>
              <a:t>adaption</a:t>
            </a:r>
            <a:r>
              <a:rPr lang="en-US" dirty="0"/>
              <a:t>. </a:t>
            </a:r>
          </a:p>
          <a:p>
            <a:endParaRPr lang="en-US" dirty="0"/>
          </a:p>
          <a:p>
            <a:r>
              <a:rPr lang="en-US" dirty="0"/>
              <a:t>E.g. As cars produce large amounts of carbon monoxide gas, we </a:t>
            </a:r>
            <a:r>
              <a:rPr lang="en-US" i="1" dirty="0"/>
              <a:t>mitigate </a:t>
            </a:r>
            <a:r>
              <a:rPr lang="en-US" dirty="0"/>
              <a:t>by riding cars less and adapt by using bicycles instead or using a car-pool to prevent more cars on the road. </a:t>
            </a:r>
          </a:p>
          <a:p>
            <a:endParaRPr lang="en-US" dirty="0"/>
          </a:p>
          <a:p>
            <a:r>
              <a:rPr lang="en-US" dirty="0"/>
              <a:t>Read through the list on the slide and provide examples in </a:t>
            </a:r>
            <a:r>
              <a:rPr lang="af-ZA" sz="1200" b="1" i="1" dirty="0" err="1">
                <a:solidFill>
                  <a:srgbClr val="404040"/>
                </a:solidFill>
                <a:effectLst/>
                <a:latin typeface="Arial" panose="020B0604020202020204" pitchFamily="34" charset="0"/>
                <a:ea typeface="Times New Roman" panose="02020603050405020304" pitchFamily="18" charset="0"/>
              </a:rPr>
              <a:t>Activity</a:t>
            </a:r>
            <a:r>
              <a:rPr lang="af-ZA" sz="1200" b="1" i="1" dirty="0">
                <a:solidFill>
                  <a:srgbClr val="404040"/>
                </a:solidFill>
                <a:effectLst/>
                <a:latin typeface="Arial" panose="020B0604020202020204" pitchFamily="34" charset="0"/>
                <a:ea typeface="Times New Roman" panose="02020603050405020304" pitchFamily="18" charset="0"/>
              </a:rPr>
              <a:t> 2</a:t>
            </a:r>
            <a:r>
              <a:rPr lang="af-ZA" sz="1200" dirty="0">
                <a:solidFill>
                  <a:srgbClr val="404040"/>
                </a:solidFill>
                <a:effectLst/>
                <a:latin typeface="Arial" panose="020B0604020202020204" pitchFamily="34" charset="0"/>
                <a:ea typeface="Times New Roman" panose="02020603050405020304" pitchFamily="18" charset="0"/>
              </a:rPr>
              <a:t> </a:t>
            </a:r>
            <a:r>
              <a:rPr lang="en-ZA" sz="1200" dirty="0">
                <a:solidFill>
                  <a:srgbClr val="595959"/>
                </a:solidFill>
                <a:effectLst/>
                <a:latin typeface="Arial" panose="020B0604020202020204" pitchFamily="34" charset="0"/>
                <a:ea typeface="Arial" panose="020B0604020202020204" pitchFamily="34" charset="0"/>
              </a:rPr>
              <a:t>(</a:t>
            </a:r>
            <a:r>
              <a:rPr lang="en-ZA" sz="1200" b="1" i="1" u="sng" dirty="0">
                <a:solidFill>
                  <a:srgbClr val="595959"/>
                </a:solidFill>
                <a:effectLst/>
                <a:latin typeface="Arial" panose="020B0604020202020204" pitchFamily="34" charset="0"/>
                <a:ea typeface="Arial" panose="020B0604020202020204" pitchFamily="34" charset="0"/>
              </a:rPr>
              <a:t>Lesson 3 – Worksheet)</a:t>
            </a:r>
            <a:r>
              <a:rPr lang="en-US" dirty="0"/>
              <a:t> of what YOU could do to lessen global warming.</a:t>
            </a:r>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76779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3min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teacher, video file is further down the page on this link. https://</a:t>
            </a:r>
            <a:r>
              <a:rPr lang="en-US" dirty="0" err="1"/>
              <a:t>time.com</a:t>
            </a:r>
            <a:r>
              <a:rPr lang="en-US" dirty="0"/>
              <a:t>/person-of-the-year-2019-greta-thunberg/)</a:t>
            </a:r>
          </a:p>
          <a:p>
            <a:endParaRPr lang="en-US" dirty="0"/>
          </a:p>
          <a:p>
            <a:endParaRPr lang="en-US" dirty="0"/>
          </a:p>
          <a:p>
            <a:r>
              <a:rPr lang="en-US" dirty="0"/>
              <a:t>How can a 19-year-old be the Time person of the year?</a:t>
            </a:r>
          </a:p>
          <a:p>
            <a:endParaRPr lang="en-US" dirty="0"/>
          </a:p>
          <a:p>
            <a:r>
              <a:rPr lang="en-US" dirty="0"/>
              <a:t>This young lady made an impact on the world by standing up and commenting on the impact of life on the planet in her speech at the United Nations. We will only watch a few minutes. Please take note of the major points she raises.</a:t>
            </a:r>
          </a:p>
          <a:p>
            <a:endParaRPr lang="en-US" dirty="0"/>
          </a:p>
          <a:p>
            <a:r>
              <a:rPr lang="en-US" dirty="0"/>
              <a:t>Watch clip.</a:t>
            </a:r>
          </a:p>
          <a:p>
            <a:endParaRPr lang="en-ZA" b="0" i="0" u="none" strike="noStrike" dirty="0">
              <a:solidFill>
                <a:srgbClr val="353332"/>
              </a:solidFill>
              <a:effectLst/>
              <a:latin typeface="Lora"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353332"/>
                </a:solidFill>
                <a:effectLst/>
                <a:latin typeface="Lora" panose="020F0502020204030204" pitchFamily="34" charset="0"/>
              </a:rPr>
              <a:t>Maybe up until today you haven't really cared all that much about climate change and the impact it will have on your future generations. In the words of Greta Thunberg, “We can’t just continue living as if there was no tomorrow, because there is a tomorrow.” It’s time for you to make a stand!</a:t>
            </a: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375611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5- 15min</a:t>
            </a:r>
          </a:p>
          <a:p>
            <a:endParaRPr lang="en-US" dirty="0"/>
          </a:p>
          <a:p>
            <a:r>
              <a:rPr lang="en-US" dirty="0"/>
              <a:t>Hopefully you are now inspired to get involved and make an impact in your community. In this activity your group will be required to do some investigative journalism on how members of your community are addressing environmental issues. This needs to include finding an organization that has addressed a particular environmental issue OR discussing </a:t>
            </a:r>
            <a:r>
              <a:rPr lang="en-US" u="none" dirty="0"/>
              <a:t>with</a:t>
            </a:r>
            <a:r>
              <a:rPr lang="en-US" dirty="0"/>
              <a:t> the local community what the needs are of the community in terms of environmental issues. Use the storyboard on </a:t>
            </a:r>
            <a:r>
              <a:rPr lang="af-ZA" sz="1200" b="1" i="1" dirty="0" err="1">
                <a:solidFill>
                  <a:srgbClr val="404040"/>
                </a:solidFill>
                <a:effectLst/>
                <a:latin typeface="Arial" panose="020B0604020202020204" pitchFamily="34" charset="0"/>
                <a:ea typeface="Times New Roman" panose="02020603050405020304" pitchFamily="18" charset="0"/>
              </a:rPr>
              <a:t>Activity</a:t>
            </a:r>
            <a:r>
              <a:rPr lang="af-ZA" sz="1200" b="1" i="1" dirty="0">
                <a:solidFill>
                  <a:srgbClr val="404040"/>
                </a:solidFill>
                <a:effectLst/>
                <a:latin typeface="Arial" panose="020B0604020202020204" pitchFamily="34" charset="0"/>
                <a:ea typeface="Times New Roman" panose="02020603050405020304" pitchFamily="18" charset="0"/>
              </a:rPr>
              <a:t> 3</a:t>
            </a:r>
            <a:r>
              <a:rPr lang="af-ZA" sz="1200" dirty="0">
                <a:solidFill>
                  <a:srgbClr val="404040"/>
                </a:solidFill>
                <a:effectLst/>
                <a:latin typeface="Arial" panose="020B0604020202020204" pitchFamily="34" charset="0"/>
                <a:ea typeface="Times New Roman" panose="02020603050405020304" pitchFamily="18" charset="0"/>
              </a:rPr>
              <a:t> </a:t>
            </a:r>
            <a:r>
              <a:rPr lang="en-ZA" sz="1200" dirty="0">
                <a:solidFill>
                  <a:srgbClr val="595959"/>
                </a:solidFill>
                <a:effectLst/>
                <a:latin typeface="Arial" panose="020B0604020202020204" pitchFamily="34" charset="0"/>
                <a:ea typeface="Arial" panose="020B0604020202020204" pitchFamily="34" charset="0"/>
              </a:rPr>
              <a:t>(</a:t>
            </a:r>
            <a:r>
              <a:rPr lang="en-ZA" sz="1200" b="1" i="1" u="sng" dirty="0">
                <a:solidFill>
                  <a:srgbClr val="595959"/>
                </a:solidFill>
                <a:effectLst/>
                <a:latin typeface="Arial" panose="020B0604020202020204" pitchFamily="34" charset="0"/>
                <a:ea typeface="Arial" panose="020B0604020202020204" pitchFamily="34" charset="0"/>
              </a:rPr>
              <a:t>Lesson 3 – Worksheet)</a:t>
            </a:r>
            <a:r>
              <a:rPr lang="en-US" dirty="0"/>
              <a:t>  to plan a basic script on what to film and who will film what. You could write this in or draw it in. </a:t>
            </a:r>
          </a:p>
          <a:p>
            <a:endParaRPr lang="en-US" dirty="0"/>
          </a:p>
          <a:p>
            <a:r>
              <a:rPr lang="en-US" dirty="0"/>
              <a:t>As a group you need to plan your interview. Your interview needs to include:</a:t>
            </a:r>
          </a:p>
          <a:p>
            <a:pPr marL="228600" indent="-228600">
              <a:buAutoNum type="arabicParenR"/>
            </a:pPr>
            <a:r>
              <a:rPr lang="en-US" sz="1800" dirty="0">
                <a:solidFill>
                  <a:srgbClr val="595959"/>
                </a:solidFill>
                <a:effectLst/>
                <a:highlight>
                  <a:srgbClr val="FFFF00"/>
                </a:highlight>
                <a:latin typeface="Arial" panose="020B0604020202020204" pitchFamily="34" charset="0"/>
                <a:ea typeface="Arial" panose="020B0604020202020204" pitchFamily="34" charset="0"/>
              </a:rPr>
              <a:t>Someone explaining the name of an organization in your community and the environmental issue that they address OR someone explaining why your group have chosen to interview certain </a:t>
            </a:r>
            <a:r>
              <a:rPr lang="en-US" sz="1800" dirty="0">
                <a:solidFill>
                  <a:srgbClr val="595959"/>
                </a:solidFill>
                <a:effectLst/>
                <a:highlight>
                  <a:srgbClr val="FFFFFF"/>
                </a:highlight>
                <a:latin typeface="Arial" panose="020B0604020202020204" pitchFamily="34" charset="0"/>
                <a:ea typeface="Arial" panose="020B0604020202020204" pitchFamily="34" charset="0"/>
              </a:rPr>
              <a:t>people.</a:t>
            </a:r>
          </a:p>
          <a:p>
            <a:pPr marL="228600" indent="-228600">
              <a:buAutoNum type="arabicParenR"/>
            </a:pPr>
            <a:r>
              <a:rPr lang="en-US" dirty="0"/>
              <a:t>An interview with someone at this organization explaining how they are impacting on climate change. OR interview members of the community asking how they have tried to positively impact on climate change.</a:t>
            </a:r>
          </a:p>
          <a:p>
            <a:pPr marL="228600" indent="-228600">
              <a:buAutoNum type="arabicParenR"/>
            </a:pPr>
            <a:r>
              <a:rPr lang="en-US" dirty="0"/>
              <a:t>Include an additional FIVE questions to add insight into this organization. </a:t>
            </a:r>
          </a:p>
          <a:p>
            <a:pPr marL="228600" indent="-228600">
              <a:buAutoNum type="arabicParenR"/>
            </a:pPr>
            <a:r>
              <a:rPr lang="en-US" dirty="0"/>
              <a:t>Lastly, interview the group members to find out how they intend to participate in community services?</a:t>
            </a:r>
          </a:p>
          <a:p>
            <a:pPr marL="228600" indent="-228600">
              <a:buAutoNum type="arabicParenR"/>
            </a:pPr>
            <a:endParaRPr lang="en-US" dirty="0"/>
          </a:p>
          <a:p>
            <a:pPr marL="0" indent="0">
              <a:buNone/>
            </a:pPr>
            <a:r>
              <a:rPr lang="en-US" dirty="0"/>
              <a:t>(Note to teacher- The learners will be presenting these videos to the class in the next lesson. It would also be a wonderful promotion for LO as a subject to upload them on the school website. However, if you choose to go that route, please ensure that learners and parents have signed a POPI Act release which gives you permission to share their images.)</a:t>
            </a:r>
          </a:p>
        </p:txBody>
      </p:sp>
      <p:sp>
        <p:nvSpPr>
          <p:cNvPr id="4" name="Slide Number Placeholder 3"/>
          <p:cNvSpPr>
            <a:spLocks noGrp="1"/>
          </p:cNvSpPr>
          <p:nvPr>
            <p:ph type="sldNum" sz="quarter" idx="5"/>
          </p:nvPr>
        </p:nvSpPr>
        <p:spPr/>
        <p:txBody>
          <a:bodyPr/>
          <a:lstStyle/>
          <a:p>
            <a:fld id="{C446EE3E-7832-3A45-835A-3B07A52928B5}" type="slidenum">
              <a:rPr lang="en-US" smtClean="0"/>
              <a:t>5</a:t>
            </a:fld>
            <a:endParaRPr lang="en-US"/>
          </a:p>
        </p:txBody>
      </p:sp>
    </p:spTree>
    <p:extLst>
      <p:ext uri="{BB962C8B-B14F-4D97-AF65-F5344CB8AC3E}">
        <p14:creationId xmlns:p14="http://schemas.microsoft.com/office/powerpoint/2010/main" val="2802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3min Reflection</a:t>
            </a:r>
          </a:p>
          <a:p>
            <a:endParaRPr lang="en-US" dirty="0"/>
          </a:p>
          <a:p>
            <a:pPr marL="0" lvl="0" indent="0">
              <a:buFont typeface="Symbol" panose="05050102010706020507" pitchFamily="18" charset="2"/>
              <a:buNone/>
            </a:pPr>
            <a:r>
              <a:rPr lang="en-ZA" sz="1200" dirty="0">
                <a:solidFill>
                  <a:srgbClr val="595959"/>
                </a:solidFill>
                <a:effectLst/>
                <a:latin typeface="Arial" panose="020B0604020202020204" pitchFamily="34" charset="0"/>
                <a:ea typeface="Times New Roman" panose="02020603050405020304" pitchFamily="18" charset="0"/>
              </a:rPr>
              <a:t>As we finish off this lesson, read through and answer the questions on </a:t>
            </a:r>
            <a:r>
              <a:rPr lang="af-ZA" sz="1200" b="1" i="1" dirty="0" err="1">
                <a:solidFill>
                  <a:srgbClr val="404040"/>
                </a:solidFill>
                <a:effectLst/>
                <a:latin typeface="Arial" panose="020B0604020202020204" pitchFamily="34" charset="0"/>
                <a:ea typeface="Times New Roman" panose="02020603050405020304" pitchFamily="18" charset="0"/>
              </a:rPr>
              <a:t>Activity</a:t>
            </a:r>
            <a:r>
              <a:rPr lang="af-ZA" sz="1200" b="1" i="1" dirty="0">
                <a:solidFill>
                  <a:srgbClr val="404040"/>
                </a:solidFill>
                <a:effectLst/>
                <a:latin typeface="Arial" panose="020B0604020202020204" pitchFamily="34" charset="0"/>
                <a:ea typeface="Times New Roman" panose="02020603050405020304" pitchFamily="18" charset="0"/>
              </a:rPr>
              <a:t> 4</a:t>
            </a:r>
            <a:r>
              <a:rPr lang="af-ZA" sz="1200" dirty="0">
                <a:solidFill>
                  <a:srgbClr val="404040"/>
                </a:solidFill>
                <a:effectLst/>
                <a:latin typeface="Arial" panose="020B0604020202020204" pitchFamily="34" charset="0"/>
                <a:ea typeface="Times New Roman" panose="02020603050405020304" pitchFamily="18" charset="0"/>
              </a:rPr>
              <a:t> </a:t>
            </a:r>
            <a:r>
              <a:rPr lang="en-ZA" sz="1200" dirty="0">
                <a:solidFill>
                  <a:srgbClr val="595959"/>
                </a:solidFill>
                <a:effectLst/>
                <a:latin typeface="Arial" panose="020B0604020202020204" pitchFamily="34" charset="0"/>
                <a:ea typeface="Arial" panose="020B0604020202020204" pitchFamily="34" charset="0"/>
              </a:rPr>
              <a:t>(</a:t>
            </a:r>
            <a:r>
              <a:rPr lang="en-ZA" sz="1200" b="1" i="1" u="sng" dirty="0">
                <a:solidFill>
                  <a:srgbClr val="595959"/>
                </a:solidFill>
                <a:effectLst/>
                <a:latin typeface="Arial" panose="020B0604020202020204" pitchFamily="34" charset="0"/>
                <a:ea typeface="Arial" panose="020B0604020202020204" pitchFamily="34" charset="0"/>
              </a:rPr>
              <a:t>Lesson 3 – Worksheet</a:t>
            </a:r>
            <a:r>
              <a:rPr lang="en-ZA" sz="1200" dirty="0">
                <a:solidFill>
                  <a:srgbClr val="595959"/>
                </a:solidFill>
                <a:effectLst/>
                <a:latin typeface="Arial" panose="020B0604020202020204" pitchFamily="34" charset="0"/>
                <a:ea typeface="Arial" panose="020B0604020202020204" pitchFamily="34" charset="0"/>
              </a:rPr>
              <a:t>). Reflect </a:t>
            </a:r>
            <a:r>
              <a:rPr lang="en-ZA" sz="1200" dirty="0">
                <a:solidFill>
                  <a:srgbClr val="595959"/>
                </a:solidFill>
                <a:effectLst/>
                <a:latin typeface="Arial" panose="020B0604020202020204" pitchFamily="34" charset="0"/>
                <a:ea typeface="Times New Roman" panose="02020603050405020304" pitchFamily="18" charset="0"/>
              </a:rPr>
              <a:t>on the following:</a:t>
            </a:r>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i="0" u="none" strike="noStrike" dirty="0">
                <a:solidFill>
                  <a:srgbClr val="353332"/>
                </a:solidFill>
                <a:effectLst/>
                <a:latin typeface="Lora" panose="020F0502020204030204" pitchFamily="34" charset="0"/>
              </a:rPr>
              <a:t>Have you considered the importance of climate change on your future and that of your children one day? How would you change the way you live now, knowing that the planet will be a different place in 20 years time if we don’t change our bad habits?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i="0" u="none" strike="noStrike" dirty="0">
                <a:solidFill>
                  <a:srgbClr val="353332"/>
                </a:solidFill>
                <a:effectLst/>
                <a:latin typeface="Lora" panose="020F0502020204030204" pitchFamily="34" charset="0"/>
              </a:rPr>
              <a:t>Explain ONE strategy you could propose to your school RCL to address the issue of climate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i="0" u="none" strike="noStrike" dirty="0">
                <a:solidFill>
                  <a:srgbClr val="353332"/>
                </a:solidFill>
                <a:effectLst/>
                <a:latin typeface="Lora" panose="020F0502020204030204" pitchFamily="34" charset="0"/>
              </a:rPr>
              <a:t>Reflect on how you could use social media to create awareness?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18/10/relationships/comments" Target="../comments/modernComment_109_7EAF829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A542A-690A-0FB6-3A5D-E64EEB2FC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D1EEF-42E0-49D1-5042-88836A134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2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D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B621-513F-58C4-6C4A-D8B0642F6E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4CD927-6384-E569-ADE6-AEC87AB39AAC}"/>
              </a:ext>
            </a:extLst>
          </p:cNvPr>
          <p:cNvSpPr>
            <a:spLocks noGrp="1"/>
          </p:cNvSpPr>
          <p:nvPr>
            <p:ph idx="1"/>
          </p:nvPr>
        </p:nvSpPr>
        <p:spPr/>
        <p:txBody>
          <a:bodyPr/>
          <a:lstStyle/>
          <a:p>
            <a:endParaRPr lang="en-US"/>
          </a:p>
        </p:txBody>
      </p:sp>
      <p:pic>
        <p:nvPicPr>
          <p:cNvPr id="1026" name="Picture 2" descr="All about Climate Change Mitigation and Adaptation - Iberdrola">
            <a:extLst>
              <a:ext uri="{FF2B5EF4-FFF2-40B4-BE49-F238E27FC236}">
                <a16:creationId xmlns:a16="http://schemas.microsoft.com/office/drawing/2014/main" id="{7A5773D4-B3EF-032A-E92D-F3F2462C8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0"/>
            <a:ext cx="8147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04A0E3-CFD6-D782-0AE2-B69CE401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31442"/>
      </p:ext>
    </p:extLst>
  </p:cSld>
  <p:clrMapOvr>
    <a:masterClrMapping/>
  </p:clrMapOvr>
  <p:extLst>
    <p:ext uri="{6950BFC3-D8DA-4A85-94F7-54DA5524770B}">
      <p188:commentRel xmlns:p188="http://schemas.microsoft.com/office/powerpoint/2018/8/main" xmlns="" r:id="rId5"/>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D8EF12-B5B0-9453-9BB2-8AA72D973D17}"/>
              </a:ext>
            </a:extLst>
          </p:cNvPr>
          <p:cNvSpPr txBox="1"/>
          <p:nvPr/>
        </p:nvSpPr>
        <p:spPr>
          <a:xfrm>
            <a:off x="1775012" y="5773919"/>
            <a:ext cx="9789459" cy="369332"/>
          </a:xfrm>
          <a:prstGeom prst="rect">
            <a:avLst/>
          </a:prstGeom>
          <a:solidFill>
            <a:schemeClr val="bg1"/>
          </a:solidFill>
        </p:spPr>
        <p:txBody>
          <a:bodyPr wrap="square">
            <a:spAutoFit/>
          </a:bodyPr>
          <a:lstStyle/>
          <a:p>
            <a:r>
              <a:rPr lang="en-ZA" b="0" i="0" u="none" strike="noStrike" dirty="0">
                <a:solidFill>
                  <a:srgbClr val="353332"/>
                </a:solidFill>
                <a:effectLst/>
                <a:latin typeface="Lora" panose="020F0502020204030204" pitchFamily="34" charset="0"/>
              </a:rPr>
              <a:t>“We can’t just continue living as if there was no tomorrow, because there is a tomorrow,”</a:t>
            </a:r>
            <a:endParaRPr lang="en-US" dirty="0"/>
          </a:p>
        </p:txBody>
      </p:sp>
      <p:sp>
        <p:nvSpPr>
          <p:cNvPr id="9" name="TextBox 8">
            <a:extLst>
              <a:ext uri="{FF2B5EF4-FFF2-40B4-BE49-F238E27FC236}">
                <a16:creationId xmlns:a16="http://schemas.microsoft.com/office/drawing/2014/main" id="{78413227-4D84-5CEB-BADD-E726E55DACD5}"/>
              </a:ext>
            </a:extLst>
          </p:cNvPr>
          <p:cNvSpPr txBox="1"/>
          <p:nvPr/>
        </p:nvSpPr>
        <p:spPr>
          <a:xfrm>
            <a:off x="4215653" y="6308209"/>
            <a:ext cx="68176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time.com</a:t>
            </a:r>
            <a:r>
              <a:rPr lang="en-US" dirty="0">
                <a:solidFill>
                  <a:schemeClr val="bg1"/>
                </a:solidFill>
              </a:rPr>
              <a:t>/person-of-the-year-2019-greta-thunberg/</a:t>
            </a:r>
          </a:p>
        </p:txBody>
      </p:sp>
      <p:pic>
        <p:nvPicPr>
          <p:cNvPr id="3" name="Picture 2">
            <a:extLst>
              <a:ext uri="{FF2B5EF4-FFF2-40B4-BE49-F238E27FC236}">
                <a16:creationId xmlns:a16="http://schemas.microsoft.com/office/drawing/2014/main" id="{5484B483-0F62-1B29-20E2-EE2818DF3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2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6DD27-9F25-C2AF-6175-06EA31ADF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pic>
        <p:nvPicPr>
          <p:cNvPr id="5" name="Picture 4">
            <a:extLst>
              <a:ext uri="{FF2B5EF4-FFF2-40B4-BE49-F238E27FC236}">
                <a16:creationId xmlns:a16="http://schemas.microsoft.com/office/drawing/2014/main" id="{968B63DE-87AE-7EA0-840E-26CAF842C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7929</TotalTime>
  <Words>1526</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Lora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11</cp:revision>
  <dcterms:created xsi:type="dcterms:W3CDTF">2023-02-17T20:03:06Z</dcterms:created>
  <dcterms:modified xsi:type="dcterms:W3CDTF">2023-04-11T12:19:27Z</dcterms:modified>
</cp:coreProperties>
</file>