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iV+ye93MPybl8vEwfc8xJ3zWgm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224" autoAdjust="0"/>
  </p:normalViewPr>
  <p:slideViewPr>
    <p:cSldViewPr snapToGrid="0">
      <p:cViewPr varScale="1">
        <p:scale>
          <a:sx n="67" d="100"/>
          <a:sy n="67" d="100"/>
        </p:scale>
        <p:origin x="22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1: intro 4min</a:t>
            </a:r>
            <a:endParaRPr dirty="0"/>
          </a:p>
          <a:p>
            <a:pPr marL="0" lvl="0" indent="0" algn="l" rtl="0">
              <a:spcBef>
                <a:spcPts val="0"/>
              </a:spcBef>
              <a:spcAft>
                <a:spcPts val="0"/>
              </a:spcAft>
              <a:buNone/>
            </a:pPr>
            <a:endParaRPr dirty="0"/>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Welcome back to class Grade 10’s. I hope you enjoyed your wrap up challenge from the last lesson. Briefly share with one person which of the challenges was the most memorable for you. (1 min)</a:t>
            </a:r>
            <a:br>
              <a:rPr lang="en-ZA" sz="1800" dirty="0">
                <a:solidFill>
                  <a:srgbClr val="595959"/>
                </a:solidFill>
                <a:effectLst/>
                <a:latin typeface="Arial" panose="020B0604020202020204" pitchFamily="34" charset="0"/>
                <a:ea typeface="Arial" panose="020B0604020202020204" pitchFamily="34" charset="0"/>
              </a:rPr>
            </a:br>
            <a:endParaRPr lang="en-ZA"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In the last two lessons we have seen different examples of </a:t>
            </a:r>
            <a:r>
              <a:rPr lang="en-ZA" sz="1800" i="1" dirty="0">
                <a:solidFill>
                  <a:srgbClr val="595959"/>
                </a:solidFill>
                <a:effectLst/>
                <a:latin typeface="Arial" panose="020B0604020202020204" pitchFamily="34" charset="0"/>
                <a:ea typeface="Arial" panose="020B0604020202020204" pitchFamily="34" charset="0"/>
              </a:rPr>
              <a:t>social</a:t>
            </a:r>
            <a:r>
              <a:rPr lang="en-ZA" sz="1800" dirty="0">
                <a:solidFill>
                  <a:srgbClr val="595959"/>
                </a:solidFill>
                <a:effectLst/>
                <a:latin typeface="Arial" panose="020B0604020202020204" pitchFamily="34" charset="0"/>
                <a:ea typeface="Arial" panose="020B0604020202020204" pitchFamily="34" charset="0"/>
              </a:rPr>
              <a:t> and </a:t>
            </a:r>
            <a:r>
              <a:rPr lang="en-ZA" sz="1800" i="1" dirty="0">
                <a:solidFill>
                  <a:srgbClr val="595959"/>
                </a:solidFill>
                <a:effectLst/>
                <a:latin typeface="Arial" panose="020B0604020202020204" pitchFamily="34" charset="0"/>
                <a:ea typeface="Arial" panose="020B0604020202020204" pitchFamily="34" charset="0"/>
              </a:rPr>
              <a:t>environmental injustice</a:t>
            </a:r>
            <a:r>
              <a:rPr lang="en-ZA" sz="1800" dirty="0">
                <a:solidFill>
                  <a:srgbClr val="595959"/>
                </a:solidFill>
                <a:effectLst/>
                <a:latin typeface="Arial" panose="020B0604020202020204" pitchFamily="34" charset="0"/>
                <a:ea typeface="Arial" panose="020B0604020202020204" pitchFamily="34" charset="0"/>
              </a:rPr>
              <a:t>. Briefly share with a different person TWO harmful effects of poverty on a community. (1 min)</a:t>
            </a:r>
            <a:endParaRPr lang="en-ZA"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ZA"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Maybe you have begun to feel quite strongly about some of the issues that have been raised and you wish you knew how you could make a difference in your own school or community. Over the next three lessons we are going to develop a plan and make a difference in your local community. But before you can become a person that impacts and adds value to society, we will need to develop different kinds of </a:t>
            </a:r>
            <a:r>
              <a:rPr lang="en-ZA" sz="1800" b="1" i="1" dirty="0">
                <a:solidFill>
                  <a:srgbClr val="595959"/>
                </a:solidFill>
                <a:effectLst/>
                <a:latin typeface="Arial" panose="020B0604020202020204" pitchFamily="34" charset="0"/>
                <a:ea typeface="Arial" panose="020B0604020202020204" pitchFamily="34" charset="0"/>
              </a:rPr>
              <a:t>social thinking</a:t>
            </a:r>
            <a:r>
              <a:rPr lang="en-ZA" sz="1800" dirty="0">
                <a:solidFill>
                  <a:srgbClr val="595959"/>
                </a:solidFill>
                <a:effectLst/>
                <a:latin typeface="Arial" panose="020B0604020202020204" pitchFamily="34" charset="0"/>
                <a:ea typeface="Arial" panose="020B0604020202020204" pitchFamily="34" charset="0"/>
              </a:rPr>
              <a:t> and </a:t>
            </a:r>
            <a:r>
              <a:rPr lang="en-ZA" sz="1800" b="1" i="1" dirty="0">
                <a:solidFill>
                  <a:srgbClr val="595959"/>
                </a:solidFill>
                <a:effectLst/>
                <a:latin typeface="Arial" panose="020B0604020202020204" pitchFamily="34" charset="0"/>
                <a:ea typeface="Arial" panose="020B0604020202020204" pitchFamily="34" charset="0"/>
              </a:rPr>
              <a:t>constructive thinking skills</a:t>
            </a:r>
            <a:r>
              <a:rPr lang="en-ZA" sz="1800" i="1" dirty="0">
                <a:solidFill>
                  <a:srgbClr val="595959"/>
                </a:solidFill>
                <a:effectLst/>
                <a:latin typeface="Arial" panose="020B0604020202020204" pitchFamily="34" charset="0"/>
                <a:ea typeface="Arial" panose="020B0604020202020204" pitchFamily="34" charset="0"/>
              </a:rPr>
              <a:t>, because</a:t>
            </a:r>
            <a:r>
              <a:rPr lang="en-ZA" sz="1800" b="1" i="1" dirty="0">
                <a:solidFill>
                  <a:srgbClr val="595959"/>
                </a:solidFill>
                <a:effectLst/>
                <a:latin typeface="Arial" panose="020B0604020202020204" pitchFamily="34" charset="0"/>
                <a:ea typeface="Arial" panose="020B0604020202020204" pitchFamily="34" charset="0"/>
              </a:rPr>
              <a:t> </a:t>
            </a:r>
            <a:r>
              <a:rPr lang="en-ZA" sz="1800" dirty="0">
                <a:solidFill>
                  <a:srgbClr val="595959"/>
                </a:solidFill>
                <a:effectLst/>
                <a:latin typeface="Arial" panose="020B0604020202020204" pitchFamily="34" charset="0"/>
                <a:ea typeface="Arial" panose="020B0604020202020204" pitchFamily="34" charset="0"/>
              </a:rPr>
              <a:t>these challenges are complex and need skills that will help you to give it your best shot.</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2 and 3: Teach and Activity (3+6)</a:t>
            </a:r>
            <a:endParaRPr dirty="0"/>
          </a:p>
          <a:p>
            <a:pPr marL="0" lvl="0" indent="0" algn="l" rtl="0">
              <a:spcBef>
                <a:spcPts val="0"/>
              </a:spcBef>
              <a:spcAft>
                <a:spcPts val="0"/>
              </a:spcAft>
              <a:buNone/>
            </a:pPr>
            <a:endParaRPr dirty="0"/>
          </a:p>
          <a:p>
            <a:pPr marL="0" lvl="0" indent="0">
              <a:buFont typeface="Symbol" panose="05050102010706020507" pitchFamily="18" charset="2"/>
              <a:buNone/>
            </a:pPr>
            <a:r>
              <a:rPr lang="en-ZA" sz="1800" b="1" dirty="0">
                <a:solidFill>
                  <a:srgbClr val="595959"/>
                </a:solidFill>
                <a:effectLst/>
                <a:latin typeface="Arial" panose="020B0604020202020204" pitchFamily="34" charset="0"/>
                <a:ea typeface="Arial" panose="020B0604020202020204" pitchFamily="34" charset="0"/>
              </a:rPr>
              <a:t>Social thinking skills</a:t>
            </a:r>
            <a:r>
              <a:rPr lang="en-ZA" sz="1800" dirty="0">
                <a:solidFill>
                  <a:srgbClr val="595959"/>
                </a:solidFill>
                <a:effectLst/>
                <a:latin typeface="Arial" panose="020B0604020202020204" pitchFamily="34" charset="0"/>
                <a:ea typeface="Arial" panose="020B0604020202020204" pitchFamily="34" charset="0"/>
              </a:rPr>
              <a:t> can be defined as skills that will help you see a need in society and reason out what actions you could take to impact that need. These skills also help you to consider the emotions and responses of other people. (i.e. to show empathy)</a:t>
            </a:r>
            <a:endParaRPr lang="en-ZA" sz="1800" b="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ZA" sz="1800" b="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b="1" dirty="0">
                <a:solidFill>
                  <a:srgbClr val="595959"/>
                </a:solidFill>
                <a:effectLst/>
                <a:latin typeface="Arial" panose="020B0604020202020204" pitchFamily="34" charset="0"/>
                <a:ea typeface="Arial" panose="020B0604020202020204" pitchFamily="34" charset="0"/>
              </a:rPr>
              <a:t>Constructive thinking skills</a:t>
            </a:r>
            <a:r>
              <a:rPr lang="en-ZA" sz="1800" dirty="0">
                <a:solidFill>
                  <a:srgbClr val="595959"/>
                </a:solidFill>
                <a:effectLst/>
                <a:latin typeface="Arial" panose="020B0604020202020204" pitchFamily="34" charset="0"/>
                <a:ea typeface="Arial" panose="020B0604020202020204" pitchFamily="34" charset="0"/>
              </a:rPr>
              <a:t> let you think in a helpful way. This allows you to analyse a situation and not just act with too much emotion.</a:t>
            </a:r>
            <a:endParaRPr lang="en-ZA"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ZA"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When you are confronted by a challenging situation you will need to use these skills. Look at the image on </a:t>
            </a:r>
            <a:r>
              <a:rPr lang="en-ZA" sz="1800" b="1" dirty="0">
                <a:solidFill>
                  <a:srgbClr val="595959"/>
                </a:solidFill>
                <a:effectLst/>
                <a:latin typeface="Arial" panose="020B0604020202020204" pitchFamily="34" charset="0"/>
                <a:ea typeface="Arial" panose="020B0604020202020204" pitchFamily="34" charset="0"/>
              </a:rPr>
              <a:t>Slide 2</a:t>
            </a:r>
            <a:r>
              <a:rPr lang="en-ZA" sz="1800" dirty="0">
                <a:solidFill>
                  <a:srgbClr val="595959"/>
                </a:solidFill>
                <a:effectLst/>
                <a:latin typeface="Arial" panose="020B0604020202020204" pitchFamily="34" charset="0"/>
                <a:ea typeface="Arial" panose="020B0604020202020204" pitchFamily="34" charset="0"/>
              </a:rPr>
              <a:t>. You and your friends are walking home from school, and you come across these two children that are begging for food because they are hungry. You would use your </a:t>
            </a:r>
            <a:r>
              <a:rPr lang="en-ZA" sz="1800" b="1" dirty="0">
                <a:solidFill>
                  <a:srgbClr val="595959"/>
                </a:solidFill>
                <a:effectLst/>
                <a:latin typeface="Arial" panose="020B0604020202020204" pitchFamily="34" charset="0"/>
                <a:ea typeface="Arial" panose="020B0604020202020204" pitchFamily="34" charset="0"/>
              </a:rPr>
              <a:t>social thinking skills</a:t>
            </a:r>
            <a:r>
              <a:rPr lang="en-ZA" sz="1800" dirty="0">
                <a:solidFill>
                  <a:srgbClr val="595959"/>
                </a:solidFill>
                <a:effectLst/>
                <a:latin typeface="Arial" panose="020B0604020202020204" pitchFamily="34" charset="0"/>
                <a:ea typeface="Arial" panose="020B0604020202020204" pitchFamily="34" charset="0"/>
              </a:rPr>
              <a:t> by recognizing the NEED- They are hungry. You would wonder what they are FEELING / THINKING and you would FEEL sympathy towards them. </a:t>
            </a:r>
            <a:r>
              <a:rPr lang="en-ZA" sz="1800" b="1" dirty="0">
                <a:solidFill>
                  <a:srgbClr val="595959"/>
                </a:solidFill>
                <a:effectLst/>
                <a:latin typeface="Arial" panose="020B0604020202020204" pitchFamily="34" charset="0"/>
                <a:ea typeface="Arial" panose="020B0604020202020204" pitchFamily="34" charset="0"/>
              </a:rPr>
              <a:t>Constructive thinking skills</a:t>
            </a:r>
            <a:r>
              <a:rPr lang="en-ZA" sz="1800" dirty="0">
                <a:solidFill>
                  <a:srgbClr val="595959"/>
                </a:solidFill>
                <a:effectLst/>
                <a:latin typeface="Arial" panose="020B0604020202020204" pitchFamily="34" charset="0"/>
                <a:ea typeface="Arial" panose="020B0604020202020204" pitchFamily="34" charset="0"/>
              </a:rPr>
              <a:t> help you consider a solution - like you and your friends putting some money together to buy some bread for these children.</a:t>
            </a:r>
            <a:endParaRPr lang="en-ZA"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3:</a:t>
            </a:r>
            <a:endParaRPr dirty="0"/>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We could say that a </a:t>
            </a:r>
            <a:r>
              <a:rPr lang="en-ZA" sz="1800" b="1" dirty="0">
                <a:solidFill>
                  <a:srgbClr val="595959"/>
                </a:solidFill>
                <a:effectLst/>
                <a:latin typeface="Arial" panose="020B0604020202020204" pitchFamily="34" charset="0"/>
                <a:ea typeface="Arial" panose="020B0604020202020204" pitchFamily="34" charset="0"/>
              </a:rPr>
              <a:t>constructive thinker</a:t>
            </a:r>
            <a:r>
              <a:rPr lang="en-ZA" sz="1800" dirty="0">
                <a:solidFill>
                  <a:srgbClr val="595959"/>
                </a:solidFill>
                <a:effectLst/>
                <a:latin typeface="Arial" panose="020B0604020202020204" pitchFamily="34" charset="0"/>
                <a:ea typeface="Arial" panose="020B0604020202020204" pitchFamily="34" charset="0"/>
              </a:rPr>
              <a:t> will:</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See failure as an opportunity to learn something new.</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Welcomes challenges with a positive attitude.</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Chooses to be positive in the midst of a problem situation.</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Uses creative thinking- thinking “out the box” to come up with other possible solutions.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Being a person that learns from past mistakes and applies this knowledge in new situations.</a:t>
            </a:r>
            <a:endParaRPr lang="en-ZA"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On your worksheet, complete </a:t>
            </a:r>
            <a:r>
              <a:rPr lang="en-US" sz="1200" b="1" u="sng" dirty="0">
                <a:solidFill>
                  <a:srgbClr val="000000"/>
                </a:solidFill>
                <a:latin typeface="Arial"/>
                <a:ea typeface="Arial"/>
                <a:cs typeface="Arial"/>
                <a:sym typeface="Arial"/>
              </a:rPr>
              <a:t>Activity 1</a:t>
            </a:r>
            <a:r>
              <a:rPr lang="en-US" sz="1200" dirty="0">
                <a:solidFill>
                  <a:srgbClr val="000000"/>
                </a:solidFill>
                <a:latin typeface="Arial"/>
                <a:ea typeface="Arial"/>
                <a:cs typeface="Arial"/>
                <a:sym typeface="Arial"/>
              </a:rPr>
              <a:t>. (</a:t>
            </a:r>
            <a:r>
              <a:rPr lang="en-US" sz="1200" b="1" i="1" u="sng" dirty="0">
                <a:solidFill>
                  <a:srgbClr val="000000"/>
                </a:solidFill>
                <a:latin typeface="Arial"/>
                <a:ea typeface="Arial"/>
                <a:cs typeface="Arial"/>
                <a:sym typeface="Arial"/>
              </a:rPr>
              <a:t>Lesson 3 – Worksheet</a:t>
            </a:r>
            <a:r>
              <a:rPr lang="en-US" sz="1200" dirty="0">
                <a:solidFill>
                  <a:srgbClr val="000000"/>
                </a:solidFill>
                <a:latin typeface="Arial"/>
                <a:ea typeface="Arial"/>
                <a:cs typeface="Arial"/>
                <a:sym typeface="Arial"/>
              </a:rPr>
              <a:t>). </a:t>
            </a:r>
            <a:endParaRPr sz="12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4: 5min teach</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In order to address a social issue we need to first find out as much information we can before making a decision. Basically, this means to think about the pro’s and con’s or advantages and disadvantages of responding. </a:t>
            </a:r>
            <a:br>
              <a:rPr lang="en-US" dirty="0"/>
            </a:br>
            <a:br>
              <a:rPr lang="en-US" dirty="0"/>
            </a:br>
            <a:r>
              <a:rPr lang="en-US" dirty="0"/>
              <a:t>Look at the example on the slide: </a:t>
            </a:r>
            <a:br>
              <a:rPr lang="en-US" dirty="0"/>
            </a:br>
            <a:r>
              <a:rPr lang="en-US" dirty="0"/>
              <a:t>If you witnessed the theft of a cell phone at school. You would have a choice to make. Making a decision like this requires looking at the different possibilities. If you report the crime, there is a chance the person might know you saw them and threaten you. But at least the issue will be dealt with and impact on crime becoming less at school. If you choose not to report the crime because you are afraid, the crime at school might actually become more.</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So how do we become people that actually take action and make a difference?</a:t>
            </a:r>
            <a:endParaRPr dirty="0"/>
          </a:p>
        </p:txBody>
      </p:sp>
      <p:sp>
        <p:nvSpPr>
          <p:cNvPr id="113" name="Google Shape;11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5: Watch (2min) and class discussion (4min)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Watch https://www.youtube.com/watch?v=ET4B3UfWrYY</a:t>
            </a:r>
            <a:endParaRPr lang="en-US" sz="1200" dirty="0">
              <a:solidFill>
                <a:schemeClr val="dk1"/>
              </a:solidFill>
              <a:effectLst/>
              <a:latin typeface="Calibri"/>
            </a:endParaRPr>
          </a:p>
          <a:p>
            <a:pPr marL="0" lvl="0" indent="0" algn="l" rtl="0">
              <a:spcBef>
                <a:spcPts val="0"/>
              </a:spcBef>
              <a:spcAft>
                <a:spcPts val="0"/>
              </a:spcAft>
              <a:buNone/>
            </a:pPr>
            <a:endParaRPr lang="en-US" sz="1200" dirty="0">
              <a:solidFill>
                <a:schemeClr val="dk1"/>
              </a:solidFill>
              <a:effectLst/>
              <a:latin typeface="Calibri"/>
              <a:ea typeface="Arial" panose="020B0604020202020204" pitchFamily="34" charset="0"/>
            </a:endParaRPr>
          </a:p>
          <a:p>
            <a:pPr marL="0" lvl="0" indent="0" algn="l" rtl="0">
              <a:spcBef>
                <a:spcPts val="0"/>
              </a:spcBef>
              <a:spcAft>
                <a:spcPts val="0"/>
              </a:spcAft>
              <a:buNone/>
            </a:pPr>
            <a:r>
              <a:rPr lang="en-ZA" sz="1800" dirty="0">
                <a:solidFill>
                  <a:srgbClr val="595959"/>
                </a:solidFill>
                <a:effectLst/>
                <a:latin typeface="Arial" panose="020B0604020202020204" pitchFamily="34" charset="0"/>
                <a:ea typeface="Arial" panose="020B0604020202020204" pitchFamily="34" charset="0"/>
              </a:rPr>
              <a:t>We can see that one person can make a difference. In this clip one lady volunteered to help people in different situations. Ask learners to respond to clip:</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Why do you think this lady was always helping people? </a:t>
            </a:r>
            <a:br>
              <a:rPr lang="en-ZA" sz="1800" dirty="0">
                <a:solidFill>
                  <a:srgbClr val="595959"/>
                </a:solidFill>
                <a:effectLst/>
                <a:latin typeface="Arial" panose="020B0604020202020204" pitchFamily="34" charset="0"/>
                <a:ea typeface="Arial" panose="020B0604020202020204" pitchFamily="34" charset="0"/>
              </a:rPr>
            </a:br>
            <a:r>
              <a:rPr lang="en-ZA" sz="1800" dirty="0">
                <a:solidFill>
                  <a:srgbClr val="595959"/>
                </a:solidFill>
                <a:effectLst/>
                <a:latin typeface="Arial" panose="020B0604020202020204" pitchFamily="34" charset="0"/>
                <a:ea typeface="Arial" panose="020B0604020202020204" pitchFamily="34" charset="0"/>
              </a:rPr>
              <a:t>(She cared about people and felt like she could help others who were less fortunate than others. It also made her feel good about helping others.)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What inspired you most about this story? </a:t>
            </a:r>
            <a:br>
              <a:rPr lang="en-ZA" sz="1800" dirty="0">
                <a:solidFill>
                  <a:srgbClr val="595959"/>
                </a:solidFill>
                <a:effectLst/>
                <a:latin typeface="Arial" panose="020B0604020202020204" pitchFamily="34" charset="0"/>
                <a:ea typeface="Arial" panose="020B0604020202020204" pitchFamily="34" charset="0"/>
              </a:rPr>
            </a:br>
            <a:r>
              <a:rPr lang="en-ZA" sz="1800" dirty="0">
                <a:solidFill>
                  <a:srgbClr val="595959"/>
                </a:solidFill>
                <a:effectLst/>
                <a:latin typeface="Arial" panose="020B0604020202020204" pitchFamily="34" charset="0"/>
                <a:ea typeface="Arial" panose="020B0604020202020204" pitchFamily="34" charset="0"/>
              </a:rPr>
              <a:t>(Allow learners to respond.)</a:t>
            </a: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If you wanted to help the elderly, where would you find more information to know where to help?</a:t>
            </a:r>
            <a:endParaRPr lang="en-ZA" sz="1800" dirty="0">
              <a:effectLst/>
              <a:latin typeface="Times New Roman" panose="02020603050405020304" pitchFamily="18" charset="0"/>
              <a:ea typeface="Times New Roman" panose="02020603050405020304" pitchFamily="18" charset="0"/>
            </a:endParaRPr>
          </a:p>
          <a:p>
            <a:r>
              <a:rPr lang="en-ZA" sz="1800" dirty="0">
                <a:solidFill>
                  <a:srgbClr val="595959"/>
                </a:solidFill>
                <a:effectLst/>
                <a:latin typeface="Arial" panose="020B0604020202020204" pitchFamily="34" charset="0"/>
                <a:ea typeface="Arial" panose="020B0604020202020204" pitchFamily="34" charset="0"/>
              </a:rPr>
              <a:t>   (Learners could say they could ask on social media, phone a local old age home and see if they could help. Any other suggestions as well.)</a:t>
            </a:r>
          </a:p>
          <a:p>
            <a:endParaRPr lang="en-ZA" sz="1800" dirty="0">
              <a:solidFill>
                <a:srgbClr val="595959"/>
              </a:solidFill>
              <a:effectLst/>
              <a:latin typeface="Arial" panose="020B0604020202020204" pitchFamily="34" charset="0"/>
              <a:ea typeface="Arial" panose="020B0604020202020204" pitchFamily="34" charset="0"/>
            </a:endParaRPr>
          </a:p>
          <a:p>
            <a:r>
              <a:rPr lang="en-ZA" sz="1800" dirty="0">
                <a:solidFill>
                  <a:srgbClr val="595959"/>
                </a:solidFill>
                <a:effectLst/>
                <a:latin typeface="Arial" panose="020B0604020202020204" pitchFamily="34" charset="0"/>
                <a:ea typeface="Arial" panose="020B0604020202020204" pitchFamily="34" charset="0"/>
              </a:rPr>
              <a:t>To address a social impact, we need to first outline the knowledge and skills required to make the best decision to help. Basically, this means to think about the pro’s and con’s or advantages and disadvantages of responding.</a:t>
            </a:r>
          </a:p>
        </p:txBody>
      </p:sp>
      <p:sp>
        <p:nvSpPr>
          <p:cNvPr id="120" name="Google Shape;12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6: 13min Group planning</a:t>
            </a:r>
            <a:endParaRPr dirty="0"/>
          </a:p>
          <a:p>
            <a:pPr marL="0" lvl="0" indent="0" algn="l" rtl="0">
              <a:spcBef>
                <a:spcPts val="0"/>
              </a:spcBef>
              <a:spcAft>
                <a:spcPts val="0"/>
              </a:spcAft>
              <a:buNone/>
            </a:pPr>
            <a:endParaRPr dirty="0"/>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Using the thinking skills (social &amp; constructive) you have learnt through experience today in your groups, you will begin to start planning how your group will make an impact on your community. If you have no idea where to start, look at the list of some groups of people on the slide. You could also choose your own group of people. You will now use the </a:t>
            </a:r>
            <a:br>
              <a:rPr lang="en-ZA" sz="1800" dirty="0">
                <a:solidFill>
                  <a:srgbClr val="595959"/>
                </a:solidFill>
                <a:effectLst/>
                <a:latin typeface="Arial" panose="020B0604020202020204" pitchFamily="34" charset="0"/>
                <a:ea typeface="Arial" panose="020B0604020202020204" pitchFamily="34" charset="0"/>
              </a:rPr>
            </a:br>
            <a:r>
              <a:rPr lang="en-ZA" sz="1800" b="1" i="1" u="sng" dirty="0">
                <a:solidFill>
                  <a:srgbClr val="595959"/>
                </a:solidFill>
                <a:effectLst/>
                <a:latin typeface="Arial" panose="020B0604020202020204" pitchFamily="34" charset="0"/>
                <a:ea typeface="Arial" panose="020B0604020202020204" pitchFamily="34" charset="0"/>
              </a:rPr>
              <a:t>Lesson 3 – Worksheet</a:t>
            </a:r>
            <a:r>
              <a:rPr lang="en-ZA" sz="1800" dirty="0">
                <a:solidFill>
                  <a:srgbClr val="595959"/>
                </a:solidFill>
                <a:effectLst/>
                <a:latin typeface="Arial" panose="020B0604020202020204" pitchFamily="34" charset="0"/>
                <a:ea typeface="Arial" panose="020B0604020202020204" pitchFamily="34" charset="0"/>
              </a:rPr>
              <a:t> (</a:t>
            </a:r>
            <a:r>
              <a:rPr lang="en-ZA" sz="1800" b="1" i="1" dirty="0">
                <a:solidFill>
                  <a:srgbClr val="595959"/>
                </a:solidFill>
                <a:effectLst/>
                <a:latin typeface="Arial" panose="020B0604020202020204" pitchFamily="34" charset="0"/>
                <a:ea typeface="Arial" panose="020B0604020202020204" pitchFamily="34" charset="0"/>
              </a:rPr>
              <a:t>Activity 2</a:t>
            </a:r>
            <a:r>
              <a:rPr lang="en-ZA" sz="1800" dirty="0">
                <a:solidFill>
                  <a:srgbClr val="595959"/>
                </a:solidFill>
                <a:effectLst/>
                <a:latin typeface="Arial" panose="020B0604020202020204" pitchFamily="34" charset="0"/>
                <a:ea typeface="Arial" panose="020B0604020202020204" pitchFamily="34" charset="0"/>
              </a:rPr>
              <a:t>).</a:t>
            </a:r>
            <a:br>
              <a:rPr lang="en-ZA" sz="1800" dirty="0">
                <a:solidFill>
                  <a:srgbClr val="595959"/>
                </a:solidFill>
                <a:effectLst/>
                <a:latin typeface="Arial" panose="020B0604020202020204" pitchFamily="34" charset="0"/>
                <a:ea typeface="Arial" panose="020B0604020202020204" pitchFamily="34" charset="0"/>
              </a:rPr>
            </a:br>
            <a:endParaRPr lang="en-ZA"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As a group, fill in your group planning.</a:t>
            </a: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ZA" sz="1800" dirty="0">
                <a:solidFill>
                  <a:srgbClr val="595959"/>
                </a:solidFill>
                <a:effectLst/>
                <a:latin typeface="Arial" panose="020B0604020202020204" pitchFamily="34" charset="0"/>
                <a:ea typeface="Arial" panose="020B0604020202020204" pitchFamily="34" charset="0"/>
              </a:rPr>
              <a:t>(</a:t>
            </a:r>
            <a:r>
              <a:rPr lang="en-ZA" sz="1800" b="1" i="1" dirty="0">
                <a:solidFill>
                  <a:srgbClr val="595959"/>
                </a:solidFill>
                <a:effectLst/>
                <a:highlight>
                  <a:srgbClr val="FFFF00"/>
                </a:highlight>
                <a:latin typeface="Arial" panose="020B0604020202020204" pitchFamily="34" charset="0"/>
                <a:ea typeface="Arial" panose="020B0604020202020204" pitchFamily="34" charset="0"/>
              </a:rPr>
              <a:t>Lesson 3 Homework</a:t>
            </a:r>
            <a:r>
              <a:rPr lang="en-ZA" sz="1800" dirty="0">
                <a:solidFill>
                  <a:srgbClr val="595959"/>
                </a:solidFill>
                <a:effectLst/>
                <a:latin typeface="Arial" panose="020B0604020202020204" pitchFamily="34" charset="0"/>
                <a:ea typeface="Arial" panose="020B0604020202020204" pitchFamily="34" charset="0"/>
              </a:rPr>
              <a:t>). </a:t>
            </a:r>
            <a:r>
              <a:rPr lang="en-ZA" sz="1800" u="sng" dirty="0">
                <a:solidFill>
                  <a:srgbClr val="FF0000"/>
                </a:solidFill>
                <a:effectLst/>
                <a:latin typeface="Arial" panose="020B0604020202020204" pitchFamily="34" charset="0"/>
                <a:ea typeface="Arial" panose="020B0604020202020204" pitchFamily="34" charset="0"/>
              </a:rPr>
              <a:t>Note to teacher</a:t>
            </a:r>
            <a:r>
              <a:rPr lang="en-ZA" sz="1800" u="sng" dirty="0">
                <a:solidFill>
                  <a:srgbClr val="595959"/>
                </a:solidFill>
                <a:effectLst/>
                <a:latin typeface="Arial" panose="020B0604020202020204" pitchFamily="34" charset="0"/>
                <a:ea typeface="Arial" panose="020B0604020202020204" pitchFamily="34" charset="0"/>
              </a:rPr>
              <a:t>: </a:t>
            </a:r>
            <a:r>
              <a:rPr lang="en-ZA" sz="1800" dirty="0">
                <a:solidFill>
                  <a:srgbClr val="595959"/>
                </a:solidFill>
                <a:effectLst/>
                <a:latin typeface="Arial" panose="020B0604020202020204" pitchFamily="34" charset="0"/>
                <a:ea typeface="Arial" panose="020B0604020202020204" pitchFamily="34" charset="0"/>
              </a:rPr>
              <a:t>This is the first stage of learners implementing a plan to volunteer in a simple capacity in the next two weeks. Tell learners they must take their notes from this discussion and collect information before the next lesson. They will have a little time next lesson to finalise their plan on how they will volunteer and what they will do. Encourage learners that this could be a memorable and life changing experience.)</a:t>
            </a: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pPr marL="0" lvl="0" indent="0" algn="l" rtl="0">
              <a:spcBef>
                <a:spcPts val="0"/>
              </a:spcBef>
              <a:spcAft>
                <a:spcPts val="0"/>
              </a:spcAft>
              <a:buNone/>
            </a:pPr>
            <a:endParaRPr dirty="0"/>
          </a:p>
        </p:txBody>
      </p:sp>
      <p:sp>
        <p:nvSpPr>
          <p:cNvPr id="128" name="Google Shape;12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7: Reflection 3min</a:t>
            </a:r>
            <a:endParaRPr dirty="0"/>
          </a:p>
          <a:p>
            <a:pPr marL="0" lvl="0" indent="0" algn="l" rtl="0">
              <a:spcBef>
                <a:spcPts val="0"/>
              </a:spcBef>
              <a:spcAft>
                <a:spcPts val="0"/>
              </a:spcAft>
              <a:buNone/>
            </a:pPr>
            <a:endParaRPr dirty="0"/>
          </a:p>
          <a:p>
            <a:pPr marL="0" lvl="0" indent="0">
              <a:buFont typeface="Symbol" panose="05050102010706020507" pitchFamily="18" charset="2"/>
              <a:buNone/>
            </a:pPr>
            <a:r>
              <a:rPr lang="en-ZA" sz="1800" dirty="0">
                <a:solidFill>
                  <a:srgbClr val="595959"/>
                </a:solidFill>
                <a:effectLst/>
                <a:highlight>
                  <a:srgbClr val="FFFFFF"/>
                </a:highlight>
                <a:latin typeface="Arial" panose="020B0604020202020204" pitchFamily="34" charset="0"/>
                <a:ea typeface="Arial" panose="020B0604020202020204" pitchFamily="34" charset="0"/>
              </a:rPr>
              <a:t>As we end this lesson, reflect on what you have learnt today.</a:t>
            </a:r>
            <a:endParaRPr lang="en-ZA" sz="1800" dirty="0">
              <a:solidFill>
                <a:schemeClr val="dk1"/>
              </a:solidFill>
              <a:effectLst/>
              <a:highlight>
                <a:srgbClr val="FFFFFF"/>
              </a:highligh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highlight>
                  <a:srgbClr val="FFFFFF"/>
                </a:highlight>
                <a:latin typeface="Arial" panose="020B0604020202020204" pitchFamily="34" charset="0"/>
                <a:ea typeface="Arial" panose="020B0604020202020204" pitchFamily="34" charset="0"/>
              </a:rPr>
              <a:t>Refer to the list of what a </a:t>
            </a:r>
            <a:r>
              <a:rPr lang="en-ZA" sz="1800" b="1" dirty="0">
                <a:solidFill>
                  <a:srgbClr val="595959"/>
                </a:solidFill>
                <a:effectLst/>
                <a:highlight>
                  <a:srgbClr val="FFFFFF"/>
                </a:highlight>
                <a:latin typeface="Arial" panose="020B0604020202020204" pitchFamily="34" charset="0"/>
                <a:ea typeface="Arial" panose="020B0604020202020204" pitchFamily="34" charset="0"/>
              </a:rPr>
              <a:t>constructive thinker</a:t>
            </a:r>
            <a:r>
              <a:rPr lang="en-ZA" sz="1800" dirty="0">
                <a:solidFill>
                  <a:srgbClr val="595959"/>
                </a:solidFill>
                <a:effectLst/>
                <a:highlight>
                  <a:srgbClr val="FFFFFF"/>
                </a:highlight>
                <a:latin typeface="Arial" panose="020B0604020202020204" pitchFamily="34" charset="0"/>
                <a:ea typeface="Arial" panose="020B0604020202020204" pitchFamily="34" charset="0"/>
              </a:rPr>
              <a:t> would say: </a:t>
            </a:r>
            <a:br>
              <a:rPr lang="en-ZA" sz="1800" dirty="0">
                <a:solidFill>
                  <a:srgbClr val="595959"/>
                </a:solidFill>
                <a:effectLst/>
                <a:latin typeface="Arial" panose="020B0604020202020204" pitchFamily="34" charset="0"/>
                <a:ea typeface="Arial" panose="020B0604020202020204" pitchFamily="34" charset="0"/>
              </a:rPr>
            </a:b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highlight>
                  <a:srgbClr val="FFFFFF"/>
                </a:highlight>
                <a:latin typeface="Arial" panose="020B0604020202020204" pitchFamily="34" charset="0"/>
                <a:ea typeface="Arial" panose="020B0604020202020204" pitchFamily="34" charset="0"/>
              </a:rPr>
              <a:t>Identify TWO of these statements that are difficult for you? </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highlight>
                  <a:srgbClr val="FFFFFF"/>
                </a:highlight>
                <a:latin typeface="Arial" panose="020B0604020202020204" pitchFamily="34" charset="0"/>
                <a:ea typeface="Arial" panose="020B0604020202020204" pitchFamily="34" charset="0"/>
              </a:rPr>
              <a:t>How could you make an effort to change this attitude?</a:t>
            </a:r>
            <a:endParaRPr lang="en-ZA" sz="1800" dirty="0">
              <a:solidFill>
                <a:schemeClr val="dk1"/>
              </a:solidFill>
              <a:effectLst/>
              <a:highlight>
                <a:srgbClr val="FFFFFF"/>
              </a:highlight>
              <a:latin typeface="Times New Roman" panose="02020603050405020304" pitchFamily="18" charset="0"/>
              <a:ea typeface="Arial" panose="020B0604020202020204" pitchFamily="34" charset="0"/>
            </a:endParaRPr>
          </a:p>
          <a:p>
            <a:pPr marL="342900" lvl="0" indent="-342900">
              <a:buFont typeface="Wingdings" panose="05000000000000000000" pitchFamily="2" charset="2"/>
              <a:buChar char=""/>
            </a:pPr>
            <a:endParaRPr lang="en-ZA" sz="1800" dirty="0">
              <a:solidFill>
                <a:schemeClr val="dk1"/>
              </a:solidFill>
              <a:effectLst/>
              <a:highlight>
                <a:srgbClr val="FFFFFF"/>
              </a:highligh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en-ZA" sz="1800" dirty="0">
                <a:solidFill>
                  <a:srgbClr val="595959"/>
                </a:solidFill>
                <a:effectLst/>
                <a:highlight>
                  <a:srgbClr val="FFFFFF"/>
                </a:highlight>
                <a:latin typeface="Arial" panose="020B0604020202020204" pitchFamily="34" charset="0"/>
                <a:ea typeface="Arial" panose="020B0604020202020204" pitchFamily="34" charset="0"/>
              </a:rPr>
              <a:t>Answer the </a:t>
            </a:r>
            <a:r>
              <a:rPr lang="en-ZA" sz="1800" b="1" dirty="0">
                <a:solidFill>
                  <a:srgbClr val="595959"/>
                </a:solidFill>
                <a:effectLst/>
                <a:highlight>
                  <a:srgbClr val="FFFFFF"/>
                </a:highlight>
                <a:latin typeface="Arial" panose="020B0604020202020204" pitchFamily="34" charset="0"/>
                <a:ea typeface="Arial" panose="020B0604020202020204" pitchFamily="34" charset="0"/>
              </a:rPr>
              <a:t>Reflection Questions</a:t>
            </a:r>
            <a:r>
              <a:rPr lang="en-ZA" sz="1800" dirty="0">
                <a:solidFill>
                  <a:srgbClr val="595959"/>
                </a:solidFill>
                <a:effectLst/>
                <a:highlight>
                  <a:srgbClr val="FFFFFF"/>
                </a:highlight>
                <a:latin typeface="Arial" panose="020B0604020202020204" pitchFamily="34" charset="0"/>
                <a:ea typeface="Arial" panose="020B0604020202020204" pitchFamily="34" charset="0"/>
              </a:rPr>
              <a:t> at the end of </a:t>
            </a:r>
            <a:r>
              <a:rPr lang="en-ZA" sz="1800" b="1" i="1" dirty="0">
                <a:solidFill>
                  <a:srgbClr val="595959"/>
                </a:solidFill>
                <a:effectLst/>
                <a:highlight>
                  <a:srgbClr val="FFFFFF"/>
                </a:highlight>
                <a:latin typeface="Arial" panose="020B0604020202020204" pitchFamily="34" charset="0"/>
                <a:ea typeface="Arial" panose="020B0604020202020204" pitchFamily="34" charset="0"/>
              </a:rPr>
              <a:t>Activity 3</a:t>
            </a:r>
            <a:r>
              <a:rPr lang="en-ZA" sz="1800" dirty="0">
                <a:solidFill>
                  <a:srgbClr val="595959"/>
                </a:solidFill>
                <a:effectLst/>
                <a:highlight>
                  <a:srgbClr val="FFFFFF"/>
                </a:highlight>
                <a:latin typeface="Arial" panose="020B0604020202020204" pitchFamily="34" charset="0"/>
                <a:ea typeface="Arial" panose="020B0604020202020204" pitchFamily="34" charset="0"/>
              </a:rPr>
              <a:t>. (</a:t>
            </a:r>
            <a:r>
              <a:rPr lang="en-ZA" sz="1800" b="1" i="1" u="sng" dirty="0">
                <a:solidFill>
                  <a:srgbClr val="595959"/>
                </a:solidFill>
                <a:effectLst/>
                <a:highlight>
                  <a:srgbClr val="FFFFFF"/>
                </a:highlight>
                <a:latin typeface="Arial" panose="020B0604020202020204" pitchFamily="34" charset="0"/>
                <a:ea typeface="Arial" panose="020B0604020202020204" pitchFamily="34" charset="0"/>
              </a:rPr>
              <a:t>Lesson 3 – Worksheet</a:t>
            </a:r>
            <a:r>
              <a:rPr lang="en-ZA" sz="1800" dirty="0">
                <a:solidFill>
                  <a:srgbClr val="595959"/>
                </a:solidFill>
                <a:effectLst/>
                <a:highlight>
                  <a:srgbClr val="FFFFFF"/>
                </a:highlight>
                <a:latin typeface="Arial" panose="020B0604020202020204" pitchFamily="34" charset="0"/>
                <a:ea typeface="Arial" panose="020B0604020202020204" pitchFamily="34" charset="0"/>
              </a:rPr>
              <a:t>).</a:t>
            </a:r>
            <a:br>
              <a:rPr lang="en-ZA" sz="1800" dirty="0">
                <a:solidFill>
                  <a:srgbClr val="595959"/>
                </a:solidFill>
                <a:effectLst/>
                <a:latin typeface="Arial" panose="020B0604020202020204" pitchFamily="34" charset="0"/>
                <a:ea typeface="Arial" panose="020B0604020202020204" pitchFamily="34" charset="0"/>
              </a:rPr>
            </a:br>
            <a:endParaRPr lang="en-ZA" sz="1800" dirty="0">
              <a:solidFill>
                <a:schemeClr val="dk1"/>
              </a:solidFill>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en-ZA" sz="1800" dirty="0">
                <a:solidFill>
                  <a:srgbClr val="595959"/>
                </a:solidFill>
                <a:effectLst/>
                <a:latin typeface="Arial" panose="020B0604020202020204" pitchFamily="34" charset="0"/>
                <a:ea typeface="Arial" panose="020B0604020202020204" pitchFamily="34" charset="0"/>
              </a:rPr>
              <a:t>(</a:t>
            </a:r>
            <a:r>
              <a:rPr lang="en-ZA" sz="1800" dirty="0">
                <a:solidFill>
                  <a:srgbClr val="FF0000"/>
                </a:solidFill>
                <a:effectLst/>
                <a:latin typeface="Arial" panose="020B0604020202020204" pitchFamily="34" charset="0"/>
                <a:ea typeface="Arial" panose="020B0604020202020204" pitchFamily="34" charset="0"/>
              </a:rPr>
              <a:t>Note to teacher-</a:t>
            </a:r>
            <a:r>
              <a:rPr lang="en-ZA" sz="1800" dirty="0">
                <a:solidFill>
                  <a:srgbClr val="595959"/>
                </a:solidFill>
                <a:effectLst/>
                <a:latin typeface="Arial" panose="020B0604020202020204" pitchFamily="34" charset="0"/>
                <a:ea typeface="Arial" panose="020B0604020202020204" pitchFamily="34" charset="0"/>
              </a:rPr>
              <a:t> encourage the class to be quiet this time. It might even help to play music. Tell the class to remain quiet until you say they can talk.)</a:t>
            </a:r>
            <a:endParaRPr lang="en-ZA"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36" name="Google Shape;1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
          <p:cNvSpPr>
            <a:spLocks noGrp="1"/>
          </p:cNvSpPr>
          <p:nvPr>
            <p:ph type="pic" idx="2"/>
          </p:nvPr>
        </p:nvSpPr>
        <p:spPr>
          <a:xfrm>
            <a:off x="5183188" y="987425"/>
            <a:ext cx="6172200" cy="4873625"/>
          </a:xfrm>
          <a:prstGeom prst="rect">
            <a:avLst/>
          </a:prstGeom>
          <a:noFill/>
          <a:ln>
            <a:noFill/>
          </a:ln>
        </p:spPr>
      </p:sp>
      <p:sp>
        <p:nvSpPr>
          <p:cNvPr id="68" name="Google Shape;68;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90" name="Google Shape;90;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2" name="Picture 1">
            <a:extLst>
              <a:ext uri="{FF2B5EF4-FFF2-40B4-BE49-F238E27FC236}">
                <a16:creationId xmlns:a16="http://schemas.microsoft.com/office/drawing/2014/main" id="{E93086BB-E030-8585-2CE6-12907942A0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dirty="0"/>
          </a:p>
        </p:txBody>
      </p:sp>
      <p:pic>
        <p:nvPicPr>
          <p:cNvPr id="97" name="Google Shape;97;p2" descr="Medium shot of kids standing next to each other&#10;&#10;Description automatically generated with medium confidence"/>
          <p:cNvPicPr preferRelativeResize="0">
            <a:picLocks noGrp="1"/>
          </p:cNvPicPr>
          <p:nvPr>
            <p:ph type="body" idx="1"/>
          </p:nvPr>
        </p:nvPicPr>
        <p:blipFill rotWithShape="1">
          <a:blip r:embed="rId3">
            <a:alphaModFix/>
          </a:blip>
          <a:srcRect/>
          <a:stretch/>
        </p:blipFill>
        <p:spPr>
          <a:xfrm>
            <a:off x="609598" y="1690688"/>
            <a:ext cx="4618268" cy="3068301"/>
          </a:xfrm>
          <a:prstGeom prst="rect">
            <a:avLst/>
          </a:prstGeom>
          <a:noFill/>
          <a:ln>
            <a:noFill/>
          </a:ln>
        </p:spPr>
      </p:pic>
      <p:pic>
        <p:nvPicPr>
          <p:cNvPr id="98" name="Google Shape;98;p2" descr="The big debate: should school uniforms be banned?"/>
          <p:cNvPicPr preferRelativeResize="0"/>
          <p:nvPr/>
        </p:nvPicPr>
        <p:blipFill rotWithShape="1">
          <a:blip r:embed="rId4">
            <a:alphaModFix/>
          </a:blip>
          <a:srcRect/>
          <a:stretch/>
        </p:blipFill>
        <p:spPr>
          <a:xfrm>
            <a:off x="6684885" y="1704648"/>
            <a:ext cx="4931550" cy="3040380"/>
          </a:xfrm>
          <a:prstGeom prst="rect">
            <a:avLst/>
          </a:prstGeom>
          <a:noFill/>
          <a:ln>
            <a:noFill/>
          </a:ln>
        </p:spPr>
      </p:pic>
      <p:sp>
        <p:nvSpPr>
          <p:cNvPr id="99" name="Google Shape;99;p2"/>
          <p:cNvSpPr/>
          <p:nvPr/>
        </p:nvSpPr>
        <p:spPr>
          <a:xfrm>
            <a:off x="4472941" y="644189"/>
            <a:ext cx="3246120" cy="1074420"/>
          </a:xfrm>
          <a:prstGeom prst="curvedDownArrow">
            <a:avLst>
              <a:gd name="adj1" fmla="val 25000"/>
              <a:gd name="adj2" fmla="val 50000"/>
              <a:gd name="adj3" fmla="val 25000"/>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0" name="Google Shape;100;p2"/>
          <p:cNvSpPr/>
          <p:nvPr/>
        </p:nvSpPr>
        <p:spPr>
          <a:xfrm rot="-10555829">
            <a:off x="4472940" y="4630102"/>
            <a:ext cx="3246120" cy="1074420"/>
          </a:xfrm>
          <a:prstGeom prst="curvedDownArrow">
            <a:avLst>
              <a:gd name="adj1" fmla="val 25000"/>
              <a:gd name="adj2" fmla="val 50000"/>
              <a:gd name="adj3" fmla="val 25000"/>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1" name="Google Shape;101;p2"/>
          <p:cNvSpPr/>
          <p:nvPr/>
        </p:nvSpPr>
        <p:spPr>
          <a:xfrm>
            <a:off x="609598" y="4827005"/>
            <a:ext cx="4331186"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chemeClr val="accent4"/>
                </a:solidFill>
                <a:latin typeface="Calibri"/>
                <a:ea typeface="Calibri"/>
                <a:cs typeface="Calibri"/>
                <a:sym typeface="Calibri"/>
              </a:rPr>
              <a:t>Food please …</a:t>
            </a:r>
            <a:endParaRPr sz="5400" b="1" i="0" u="none" strike="noStrike" cap="none">
              <a:solidFill>
                <a:schemeClr val="accent4"/>
              </a:solidFill>
              <a:latin typeface="Calibri"/>
              <a:ea typeface="Calibri"/>
              <a:cs typeface="Calibri"/>
              <a:sym typeface="Calibri"/>
            </a:endParaRPr>
          </a:p>
        </p:txBody>
      </p:sp>
      <p:sp>
        <p:nvSpPr>
          <p:cNvPr id="102" name="Google Shape;102;p2"/>
          <p:cNvSpPr/>
          <p:nvPr/>
        </p:nvSpPr>
        <p:spPr>
          <a:xfrm>
            <a:off x="9371816" y="4895021"/>
            <a:ext cx="178766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chemeClr val="accent4"/>
                </a:solidFill>
                <a:latin typeface="Calibri"/>
                <a:ea typeface="Calibri"/>
                <a:cs typeface="Calibri"/>
                <a:sym typeface="Calibri"/>
              </a:rPr>
              <a:t>?????</a:t>
            </a:r>
            <a:endParaRPr sz="5400" b="1" i="0" u="none" strike="noStrike" cap="none">
              <a:solidFill>
                <a:schemeClr val="accent4"/>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400E8224-6BF8-3306-4BBE-EC4ECDC534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3"/>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9" name="Google Shape;109;p3" descr="A picture containing text, plant&#10;&#10;Description automatically generated"/>
          <p:cNvPicPr preferRelativeResize="0">
            <a:picLocks noGrp="1"/>
          </p:cNvPicPr>
          <p:nvPr>
            <p:ph type="body" idx="1"/>
          </p:nvPr>
        </p:nvPicPr>
        <p:blipFill rotWithShape="1">
          <a:blip r:embed="rId3">
            <a:alphaModFix/>
          </a:blip>
          <a:srcRect t="13143"/>
          <a:stretch/>
        </p:blipFill>
        <p:spPr>
          <a:xfrm>
            <a:off x="20" y="1282"/>
            <a:ext cx="12191980" cy="6856718"/>
          </a:xfrm>
          <a:prstGeom prst="rect">
            <a:avLst/>
          </a:prstGeom>
          <a:noFill/>
          <a:ln>
            <a:noFill/>
          </a:ln>
        </p:spPr>
      </p:pic>
      <p:pic>
        <p:nvPicPr>
          <p:cNvPr id="2" name="Picture 1">
            <a:extLst>
              <a:ext uri="{FF2B5EF4-FFF2-40B4-BE49-F238E27FC236}">
                <a16:creationId xmlns:a16="http://schemas.microsoft.com/office/drawing/2014/main" id="{78529344-DA69-7C7C-76BD-C5B3ED04BB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16" name="Google Shape;116;p4" descr="A picture containing text, sign, sale&#10;&#10;Description automatically generated"/>
          <p:cNvPicPr preferRelativeResize="0">
            <a:picLocks noGrp="1"/>
          </p:cNvPicPr>
          <p:nvPr>
            <p:ph type="body" idx="1"/>
          </p:nvPr>
        </p:nvPicPr>
        <p:blipFill rotWithShape="1">
          <a:blip r:embed="rId3">
            <a:alphaModFix/>
          </a:blip>
          <a:srcRect/>
          <a:stretch/>
        </p:blipFill>
        <p:spPr>
          <a:xfrm>
            <a:off x="0" y="-95041"/>
            <a:ext cx="12191999" cy="6953041"/>
          </a:xfrm>
          <a:prstGeom prst="rect">
            <a:avLst/>
          </a:prstGeom>
          <a:noFill/>
          <a:ln>
            <a:noFill/>
          </a:ln>
        </p:spPr>
      </p:pic>
      <p:pic>
        <p:nvPicPr>
          <p:cNvPr id="2" name="Picture 1">
            <a:extLst>
              <a:ext uri="{FF2B5EF4-FFF2-40B4-BE49-F238E27FC236}">
                <a16:creationId xmlns:a16="http://schemas.microsoft.com/office/drawing/2014/main" id="{0A49017A-97AA-B852-930A-5A91C2D701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5"/>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5" descr="A picture containing text, indoor, pink, different&#10;&#10;Description automatically generated"/>
          <p:cNvPicPr preferRelativeResize="0">
            <a:picLocks noGrp="1"/>
          </p:cNvPicPr>
          <p:nvPr>
            <p:ph type="body" idx="1"/>
          </p:nvPr>
        </p:nvPicPr>
        <p:blipFill rotWithShape="1">
          <a:blip r:embed="rId3">
            <a:alphaModFix/>
          </a:blip>
          <a:srcRect t="3195" b="6821"/>
          <a:stretch/>
        </p:blipFill>
        <p:spPr>
          <a:xfrm>
            <a:off x="20" y="1282"/>
            <a:ext cx="12191980" cy="6856718"/>
          </a:xfrm>
          <a:prstGeom prst="rect">
            <a:avLst/>
          </a:prstGeom>
          <a:noFill/>
          <a:ln>
            <a:noFill/>
          </a:ln>
        </p:spPr>
      </p:pic>
      <p:sp>
        <p:nvSpPr>
          <p:cNvPr id="124" name="Google Shape;124;p5"/>
          <p:cNvSpPr txBox="1"/>
          <p:nvPr/>
        </p:nvSpPr>
        <p:spPr>
          <a:xfrm>
            <a:off x="308610" y="6083786"/>
            <a:ext cx="8330064" cy="553998"/>
          </a:xfrm>
          <a:prstGeom prst="rect">
            <a:avLst/>
          </a:prstGeom>
          <a:solidFill>
            <a:schemeClr val="dk1">
              <a:alpha val="21568"/>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cap="none">
                <a:solidFill>
                  <a:srgbClr val="FFC2E8"/>
                </a:solidFill>
                <a:latin typeface="Calibri"/>
                <a:ea typeface="Calibri"/>
                <a:cs typeface="Calibri"/>
                <a:sym typeface="Calibri"/>
              </a:rPr>
              <a:t>https://www.youtube.com/watch?v=ET4B3UfWrYY</a:t>
            </a:r>
            <a:endParaRPr/>
          </a:p>
        </p:txBody>
      </p:sp>
      <p:pic>
        <p:nvPicPr>
          <p:cNvPr id="2" name="Picture 1">
            <a:extLst>
              <a:ext uri="{FF2B5EF4-FFF2-40B4-BE49-F238E27FC236}">
                <a16:creationId xmlns:a16="http://schemas.microsoft.com/office/drawing/2014/main" id="{0268E030-1A3F-F065-B8D4-7104FBF16F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title"/>
          </p:nvPr>
        </p:nvSpPr>
        <p:spPr>
          <a:xfrm>
            <a:off x="838200" y="2766218"/>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Calibri"/>
              <a:buNone/>
            </a:pPr>
            <a:r>
              <a:rPr lang="en-US">
                <a:solidFill>
                  <a:schemeClr val="lt1"/>
                </a:solidFill>
              </a:rPr>
              <a:t>Poor	</a:t>
            </a:r>
            <a:br>
              <a:rPr lang="en-US">
                <a:solidFill>
                  <a:schemeClr val="lt1"/>
                </a:solidFill>
              </a:rPr>
            </a:br>
            <a:r>
              <a:rPr lang="en-US">
                <a:solidFill>
                  <a:schemeClr val="lt1"/>
                </a:solidFill>
              </a:rPr>
              <a:t>		lonely	</a:t>
            </a:r>
            <a:br>
              <a:rPr lang="en-US">
                <a:solidFill>
                  <a:schemeClr val="lt1"/>
                </a:solidFill>
              </a:rPr>
            </a:br>
            <a:r>
              <a:rPr lang="en-US">
                <a:solidFill>
                  <a:schemeClr val="lt1"/>
                </a:solidFill>
              </a:rPr>
              <a:t>				elderly	</a:t>
            </a:r>
            <a:br>
              <a:rPr lang="en-US">
                <a:solidFill>
                  <a:schemeClr val="lt1"/>
                </a:solidFill>
              </a:rPr>
            </a:br>
            <a:r>
              <a:rPr lang="en-US">
                <a:solidFill>
                  <a:schemeClr val="lt1"/>
                </a:solidFill>
              </a:rPr>
              <a:t>						school	</a:t>
            </a:r>
            <a:br>
              <a:rPr lang="en-US">
                <a:solidFill>
                  <a:schemeClr val="lt1"/>
                </a:solidFill>
              </a:rPr>
            </a:br>
            <a:r>
              <a:rPr lang="en-US">
                <a:solidFill>
                  <a:schemeClr val="lt1"/>
                </a:solidFill>
              </a:rPr>
              <a:t>								pre-school</a:t>
            </a:r>
            <a:br>
              <a:rPr lang="en-US">
                <a:solidFill>
                  <a:schemeClr val="lt1"/>
                </a:solidFill>
              </a:rPr>
            </a:br>
            <a:br>
              <a:rPr lang="en-US">
                <a:solidFill>
                  <a:schemeClr val="lt1"/>
                </a:solidFill>
              </a:rPr>
            </a:br>
            <a:r>
              <a:rPr lang="en-US">
                <a:solidFill>
                  <a:schemeClr val="lt1"/>
                </a:solidFill>
              </a:rPr>
              <a:t>									litter</a:t>
            </a:r>
            <a:br>
              <a:rPr lang="en-US">
                <a:solidFill>
                  <a:schemeClr val="lt1"/>
                </a:solidFill>
              </a:rPr>
            </a:br>
            <a:r>
              <a:rPr lang="en-US">
                <a:solidFill>
                  <a:schemeClr val="lt1"/>
                </a:solidFill>
              </a:rPr>
              <a:t>???????			Animals</a:t>
            </a:r>
            <a:br>
              <a:rPr lang="en-US">
                <a:solidFill>
                  <a:schemeClr val="lt1"/>
                </a:solidFill>
              </a:rPr>
            </a:br>
            <a:r>
              <a:rPr lang="en-US">
                <a:solidFill>
                  <a:schemeClr val="lt1"/>
                </a:solidFill>
              </a:rPr>
              <a:t>    </a:t>
            </a:r>
            <a:br>
              <a:rPr lang="en-US">
                <a:solidFill>
                  <a:schemeClr val="lt1"/>
                </a:solidFill>
              </a:rPr>
            </a:br>
            <a:r>
              <a:rPr lang="en-US">
                <a:solidFill>
                  <a:schemeClr val="lt1"/>
                </a:solidFill>
              </a:rPr>
              <a:t>				??????</a:t>
            </a:r>
            <a:br>
              <a:rPr lang="en-US">
                <a:solidFill>
                  <a:schemeClr val="lt1"/>
                </a:solidFill>
              </a:rPr>
            </a:br>
            <a:r>
              <a:rPr lang="en-US">
                <a:solidFill>
                  <a:schemeClr val="lt1"/>
                </a:solidFill>
              </a:rPr>
              <a:t>								??????</a:t>
            </a:r>
            <a:endParaRPr/>
          </a:p>
        </p:txBody>
      </p:sp>
      <p:pic>
        <p:nvPicPr>
          <p:cNvPr id="131" name="Google Shape;131;p6" descr="The War on the Poor: Donald Trump's win opens the door to Paul Ryan's  vision for America - Vox"/>
          <p:cNvPicPr preferRelativeResize="0"/>
          <p:nvPr/>
        </p:nvPicPr>
        <p:blipFill rotWithShape="1">
          <a:blip r:embed="rId3">
            <a:alphaModFix/>
          </a:blip>
          <a:srcRect/>
          <a:stretch/>
        </p:blipFill>
        <p:spPr>
          <a:xfrm>
            <a:off x="0" y="1877971"/>
            <a:ext cx="3320716" cy="2213810"/>
          </a:xfrm>
          <a:prstGeom prst="rect">
            <a:avLst/>
          </a:prstGeom>
          <a:noFill/>
          <a:ln>
            <a:noFill/>
          </a:ln>
        </p:spPr>
      </p:pic>
      <p:pic>
        <p:nvPicPr>
          <p:cNvPr id="132" name="Google Shape;132;p6" descr="Elderly Black Man Sad Stock Photos, Pictures &amp; Royalty-Free Images - iStock"/>
          <p:cNvPicPr preferRelativeResize="0"/>
          <p:nvPr/>
        </p:nvPicPr>
        <p:blipFill rotWithShape="1">
          <a:blip r:embed="rId4">
            <a:alphaModFix/>
          </a:blip>
          <a:srcRect/>
          <a:stretch/>
        </p:blipFill>
        <p:spPr>
          <a:xfrm>
            <a:off x="6799851" y="108284"/>
            <a:ext cx="2869530" cy="1913020"/>
          </a:xfrm>
          <a:prstGeom prst="rect">
            <a:avLst/>
          </a:prstGeom>
          <a:noFill/>
          <a:ln>
            <a:noFill/>
          </a:ln>
        </p:spPr>
      </p:pic>
      <p:pic>
        <p:nvPicPr>
          <p:cNvPr id="2" name="Picture 1">
            <a:extLst>
              <a:ext uri="{FF2B5EF4-FFF2-40B4-BE49-F238E27FC236}">
                <a16:creationId xmlns:a16="http://schemas.microsoft.com/office/drawing/2014/main" id="{61D5B763-3A91-35EC-2F9A-B8937BB7BF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39" name="Google Shape;139;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0" name="Google Shape;140;p7" descr="Reflection: Looking Back and Looking Forward"/>
          <p:cNvPicPr preferRelativeResize="0"/>
          <p:nvPr/>
        </p:nvPicPr>
        <p:blipFill rotWithShape="1">
          <a:blip r:embed="rId3">
            <a:alphaModFix/>
          </a:blip>
          <a:srcRect/>
          <a:stretch/>
        </p:blipFill>
        <p:spPr>
          <a:xfrm>
            <a:off x="-675887" y="0"/>
            <a:ext cx="13105110" cy="6858000"/>
          </a:xfrm>
          <a:prstGeom prst="rect">
            <a:avLst/>
          </a:prstGeom>
          <a:noFill/>
          <a:ln>
            <a:noFill/>
          </a:ln>
        </p:spPr>
      </p:pic>
      <p:pic>
        <p:nvPicPr>
          <p:cNvPr id="2" name="Picture 1">
            <a:extLst>
              <a:ext uri="{FF2B5EF4-FFF2-40B4-BE49-F238E27FC236}">
                <a16:creationId xmlns:a16="http://schemas.microsoft.com/office/drawing/2014/main" id="{BAC05E62-55AE-7AF7-4983-A9A4C9FD0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1230</Words>
  <Application>Microsoft Office PowerPoint</Application>
  <PresentationFormat>Widescreen</PresentationFormat>
  <Paragraphs>65</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Poor    lonely      elderly        school          pre-school           litter ???????   Animals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2</cp:revision>
  <dcterms:created xsi:type="dcterms:W3CDTF">2023-02-17T20:03:06Z</dcterms:created>
  <dcterms:modified xsi:type="dcterms:W3CDTF">2023-03-09T13:07:38Z</dcterms:modified>
</cp:coreProperties>
</file>