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0" r:id="rId1"/>
  </p:sldMasterIdLst>
  <p:sldIdLst>
    <p:sldId id="256" r:id="rId2"/>
    <p:sldId id="263" r:id="rId3"/>
    <p:sldId id="262" r:id="rId4"/>
    <p:sldId id="265" r:id="rId5"/>
    <p:sldId id="261" r:id="rId6"/>
    <p:sldId id="257" r:id="rId7"/>
    <p:sldId id="258" r:id="rId8"/>
    <p:sldId id="264" r:id="rId9"/>
    <p:sldId id="260" r:id="rId10"/>
    <p:sldId id="267" r:id="rId11"/>
    <p:sldId id="268" r:id="rId12"/>
    <p:sldId id="269" r:id="rId13"/>
    <p:sldId id="266" r:id="rId14"/>
    <p:sldId id="25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54"/>
  </p:normalViewPr>
  <p:slideViewPr>
    <p:cSldViewPr snapToGrid="0">
      <p:cViewPr varScale="1">
        <p:scale>
          <a:sx n="103" d="100"/>
          <a:sy n="103" d="100"/>
        </p:scale>
        <p:origin x="14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11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501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6A4B53A7-3209-46A6-9454-F38EAC8F11E7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581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515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4B53A7-3209-46A6-9454-F38EAC8F11E7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313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611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709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3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150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33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859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6A4B53A7-3209-46A6-9454-F38EAC8F11E7}" type="datetimeFigureOut">
              <a:rPr lang="en-US" smtClean="0"/>
              <a:t>3/10/2023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378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hbZ0b5PH10" TargetMode="Externa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growensemble.com/environmentally-friendly-companies/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growensemble.com/what-is-a-b-corp/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bBuZpfc7-4" TargetMode="Externa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hyperlink" Target="https://www.youtube.com/watch?v=S2fufJ2_vPc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inted.co.uk/" TargetMode="External"/><Relationship Id="rId2" Type="http://schemas.openxmlformats.org/officeDocument/2006/relationships/hyperlink" Target="https://www.yaga.co.za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https://www.learning-mind.com/values-in-life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youtube.com/watch?v=sSDqAnTQsZ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youtube.com/watch?v=_qWHJ29-s4U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www.youtube.com/watch?v=U4km0Cslc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s://www.youtube.com/watch?v=iq0--DfC2Xk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hyperlink" Target="https://www.youtube.com/watch?v=eSSQOaYkiik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0NIQgQE_d4" TargetMode="External"/><Relationship Id="rId2" Type="http://schemas.openxmlformats.org/officeDocument/2006/relationships/hyperlink" Target="https://www.youtube.com/watch?v=EFt2zcRhA8Y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Rectangle 103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53053" y="3114630"/>
            <a:ext cx="5309140" cy="981536"/>
          </a:xfrm>
        </p:spPr>
        <p:txBody>
          <a:bodyPr>
            <a:normAutofit/>
          </a:bodyPr>
          <a:lstStyle/>
          <a:p>
            <a:r>
              <a:rPr lang="en-US" sz="5000" b="1" dirty="0">
                <a:solidFill>
                  <a:schemeClr val="accent4">
                    <a:lumMod val="50000"/>
                  </a:schemeClr>
                </a:solidFill>
                <a:latin typeface="Aldhabi" panose="020B0604020202020204" pitchFamily="2" charset="-78"/>
                <a:cs typeface="Aldhabi" panose="020B0604020202020204" pitchFamily="2" charset="-78"/>
              </a:rPr>
              <a:t>Consumerism</a:t>
            </a:r>
            <a:r>
              <a:rPr lang="en-US" sz="5000" b="1" dirty="0">
                <a:solidFill>
                  <a:schemeClr val="bg1"/>
                </a:solidFill>
              </a:rPr>
              <a:t> </a:t>
            </a:r>
          </a:p>
        </p:txBody>
      </p:sp>
      <p:cxnSp>
        <p:nvCxnSpPr>
          <p:cNvPr id="1042" name="Straight Connector 1041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onsumeris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13089"/>
          <a:stretch>
            <a:fillRect/>
          </a:stretch>
        </p:blipFill>
        <p:spPr bwMode="auto">
          <a:xfrm>
            <a:off x="183510" y="194204"/>
            <a:ext cx="4503567" cy="2856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onsumerism  consumismo  collage  técnica manual">
            <a:extLst>
              <a:ext uri="{FF2B5EF4-FFF2-40B4-BE49-F238E27FC236}">
                <a16:creationId xmlns:a16="http://schemas.microsoft.com/office/drawing/2014/main" id="{CB9A0F09-7803-8FDE-865B-76743CAEB4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8080" y="3540708"/>
            <a:ext cx="4446270" cy="3142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onsumerism">
            <a:extLst>
              <a:ext uri="{FF2B5EF4-FFF2-40B4-BE49-F238E27FC236}">
                <a16:creationId xmlns:a16="http://schemas.microsoft.com/office/drawing/2014/main" id="{DB5EE608-4EE6-8852-CCD5-95889060B3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8080" y="194204"/>
            <a:ext cx="4446270" cy="2856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Image result for consumerism environmental impact">
            <a:extLst>
              <a:ext uri="{FF2B5EF4-FFF2-40B4-BE49-F238E27FC236}">
                <a16:creationId xmlns:a16="http://schemas.microsoft.com/office/drawing/2014/main" id="{EE51C0C4-B932-68FB-4EC7-98CBDA4521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" y="4101994"/>
            <a:ext cx="4524375" cy="244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6D30093-022F-3444-7E9D-90BF43A25A83}"/>
              </a:ext>
            </a:extLst>
          </p:cNvPr>
          <p:cNvSpPr txBox="1"/>
          <p:nvPr/>
        </p:nvSpPr>
        <p:spPr>
          <a:xfrm>
            <a:off x="4958715" y="4271427"/>
            <a:ext cx="19602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chemeClr val="accent4">
                    <a:lumMod val="50000"/>
                  </a:schemeClr>
                </a:solidFill>
                <a:latin typeface="Aldhabi" panose="020B0604020202020204" pitchFamily="2" charset="-78"/>
                <a:cs typeface="Aldhabi" panose="020B0604020202020204" pitchFamily="2" charset="-78"/>
              </a:rPr>
              <a:t>CAT A</a:t>
            </a:r>
          </a:p>
          <a:p>
            <a:pPr algn="ctr"/>
            <a:r>
              <a:rPr lang="en-GB" sz="3600" b="1" dirty="0">
                <a:solidFill>
                  <a:schemeClr val="accent4">
                    <a:lumMod val="50000"/>
                  </a:schemeClr>
                </a:solidFill>
                <a:latin typeface="Aldhabi" panose="020B0604020202020204" pitchFamily="2" charset="-78"/>
                <a:cs typeface="Aldhabi" panose="020B0604020202020204" pitchFamily="2" charset="-78"/>
              </a:rPr>
              <a:t>2023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0D3861-A1F5-FA8C-F8CA-1C4E702D33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5913" y="0"/>
            <a:ext cx="1366087" cy="47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70C0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 Corporation Companies Graphic">
            <a:extLst>
              <a:ext uri="{FF2B5EF4-FFF2-40B4-BE49-F238E27FC236}">
                <a16:creationId xmlns:a16="http://schemas.microsoft.com/office/drawing/2014/main" id="{34490F82-82C9-A975-F848-7267118C18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308" y="2284480"/>
            <a:ext cx="6330264" cy="415067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90CF5A-C37E-1807-8656-E743D92EC8D8}"/>
              </a:ext>
            </a:extLst>
          </p:cNvPr>
          <p:cNvSpPr txBox="1"/>
          <p:nvPr/>
        </p:nvSpPr>
        <p:spPr>
          <a:xfrm>
            <a:off x="2539074" y="1493012"/>
            <a:ext cx="767934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hlinkClick r:id="rId3"/>
              </a:rPr>
              <a:t>https://www.youtube.com/watch?v=JhbZ0b5PH10</a:t>
            </a:r>
            <a:endParaRPr lang="en-US" sz="2800" dirty="0"/>
          </a:p>
          <a:p>
            <a:endParaRPr lang="en-GB" sz="2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333040-79E4-181D-3EDA-C24D5065FB5F}"/>
              </a:ext>
            </a:extLst>
          </p:cNvPr>
          <p:cNvSpPr txBox="1"/>
          <p:nvPr/>
        </p:nvSpPr>
        <p:spPr>
          <a:xfrm>
            <a:off x="58853" y="236862"/>
            <a:ext cx="1076706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>
                <a:solidFill>
                  <a:srgbClr val="000000"/>
                </a:solidFill>
                <a:effectLst/>
                <a:latin typeface="Open Sans Condensed"/>
              </a:rPr>
              <a:t>The 15 Most Environmentally Friendly &amp; Sustainable Companies (2022)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9679976-FE32-F132-4494-A57BF5E0BA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5913" y="0"/>
            <a:ext cx="1366087" cy="47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6869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70C0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D9DC71-D1A7-9B51-3D41-70C7C58F0B25}"/>
              </a:ext>
            </a:extLst>
          </p:cNvPr>
          <p:cNvSpPr txBox="1"/>
          <p:nvPr/>
        </p:nvSpPr>
        <p:spPr>
          <a:xfrm>
            <a:off x="488156" y="1166842"/>
            <a:ext cx="1149000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b="1" i="0" dirty="0">
                <a:solidFill>
                  <a:srgbClr val="000000"/>
                </a:solidFill>
                <a:effectLst/>
                <a:latin typeface="Nunito Sans" pitchFamily="2" charset="0"/>
              </a:rPr>
              <a:t>“When a company claims their operations sustainable, know what to look for:</a:t>
            </a:r>
          </a:p>
          <a:p>
            <a:pPr algn="l"/>
            <a:endParaRPr lang="en-US" sz="3200" b="1" i="0" dirty="0">
              <a:solidFill>
                <a:srgbClr val="000000"/>
              </a:solidFill>
              <a:effectLst/>
              <a:latin typeface="Nunito Sans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000000"/>
                </a:solidFill>
                <a:effectLst/>
                <a:latin typeface="Nunito Sans" pitchFamily="2" charset="0"/>
              </a:rPr>
              <a:t>Transparent &amp; ethical sourcing of materials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000000"/>
                </a:solidFill>
                <a:effectLst/>
                <a:latin typeface="Nunito Sans" pitchFamily="2" charset="0"/>
              </a:rPr>
              <a:t>Environmentally conscious manufacturing practices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000000"/>
                </a:solidFill>
                <a:effectLst/>
                <a:latin typeface="Nunito Sans" pitchFamily="2" charset="0"/>
              </a:rPr>
              <a:t>Waste-conscious packaging (recyclable, as little material as possible)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000000"/>
                </a:solidFill>
                <a:effectLst/>
                <a:latin typeface="Nunito Sans" pitchFamily="2" charset="0"/>
              </a:rPr>
              <a:t>Shipping options that negate the carbon footprint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000000"/>
                </a:solidFill>
                <a:effectLst/>
                <a:latin typeface="Nunito Sans" pitchFamily="2" charset="0"/>
              </a:rPr>
              <a:t>Diverting landfill waste at their products end-of-life”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C494FE-5360-9C0E-A5F7-E37F13C62853}"/>
              </a:ext>
            </a:extLst>
          </p:cNvPr>
          <p:cNvSpPr txBox="1"/>
          <p:nvPr/>
        </p:nvSpPr>
        <p:spPr>
          <a:xfrm>
            <a:off x="488156" y="234761"/>
            <a:ext cx="609790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Retrieved from: </a:t>
            </a:r>
            <a:r>
              <a:rPr lang="en-US" sz="1800" dirty="0">
                <a:solidFill>
                  <a:srgbClr val="005DBA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https://growensemble.com/environmentally-friendly-companies</a:t>
            </a:r>
            <a:r>
              <a:rPr lang="en-US" sz="18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n-US" sz="1800" dirty="0">
                <a:solidFill>
                  <a:schemeClr val="bg1"/>
                </a:solidFill>
              </a:rPr>
              <a:t> 8 March 2023</a:t>
            </a:r>
          </a:p>
          <a:p>
            <a:endParaRPr lang="en-US" sz="1800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DC8DAE3-3736-4C02-9CAD-99E9CEE1D7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5913" y="0"/>
            <a:ext cx="1366087" cy="47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0730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70C0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BDE1AC4-9801-80AC-4DFA-67069BA6B581}"/>
              </a:ext>
            </a:extLst>
          </p:cNvPr>
          <p:cNvSpPr txBox="1"/>
          <p:nvPr/>
        </p:nvSpPr>
        <p:spPr>
          <a:xfrm>
            <a:off x="1614011" y="1051828"/>
            <a:ext cx="8963977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b="1" i="0" dirty="0">
                <a:solidFill>
                  <a:srgbClr val="000000"/>
                </a:solidFill>
                <a:effectLst/>
                <a:latin typeface="Nunito Sans" pitchFamily="2" charset="0"/>
              </a:rPr>
              <a:t>“Proof of “eco-friendly” claims, such as certifications, audits, or other forms of accountability (like </a:t>
            </a:r>
            <a:r>
              <a:rPr lang="en-US" sz="3200" b="1" i="0" u="none" strike="noStrike" dirty="0">
                <a:solidFill>
                  <a:srgbClr val="3F9AAA"/>
                </a:solidFill>
                <a:effectLst/>
                <a:latin typeface="Nunito Sans" pitchFamily="2" charset="0"/>
                <a:hlinkClick r:id="rId2"/>
              </a:rPr>
              <a:t>Certified B Corporations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Nunito Sans" pitchFamily="2" charset="0"/>
              </a:rPr>
              <a:t>)</a:t>
            </a:r>
          </a:p>
          <a:p>
            <a:pPr algn="l"/>
            <a:endParaRPr lang="en-US" sz="3200" b="1" i="0" dirty="0">
              <a:solidFill>
                <a:srgbClr val="000000"/>
              </a:solidFill>
              <a:effectLst/>
              <a:latin typeface="Nunito Sans" pitchFamily="2" charset="0"/>
            </a:endParaRPr>
          </a:p>
          <a:p>
            <a:pPr algn="l"/>
            <a:r>
              <a:rPr lang="en-US" sz="3200" b="1" i="0" dirty="0">
                <a:solidFill>
                  <a:srgbClr val="000000"/>
                </a:solidFill>
                <a:effectLst/>
                <a:latin typeface="Nunito Sans" pitchFamily="2" charset="0"/>
              </a:rPr>
              <a:t>It’s much more than just “eco-friendly” products—these companies embody positive social and environmental impact at their core. </a:t>
            </a:r>
            <a:r>
              <a:rPr lang="en-US" sz="3200" b="1" i="1" dirty="0">
                <a:solidFill>
                  <a:srgbClr val="000000"/>
                </a:solidFill>
                <a:effectLst/>
                <a:latin typeface="Nunito Sans" pitchFamily="2" charset="0"/>
              </a:rPr>
              <a:t>Negatively 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Nunito Sans" pitchFamily="2" charset="0"/>
              </a:rPr>
              <a:t>affecting the environment is out of the question. Rather, it’s how substantial their </a:t>
            </a:r>
            <a:r>
              <a:rPr lang="en-US" sz="3200" b="1" i="1" dirty="0">
                <a:solidFill>
                  <a:srgbClr val="000000"/>
                </a:solidFill>
                <a:effectLst/>
                <a:latin typeface="Nunito Sans" pitchFamily="2" charset="0"/>
              </a:rPr>
              <a:t>positive 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Nunito Sans" pitchFamily="2" charset="0"/>
              </a:rPr>
              <a:t>contribution is.”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8000AD-8AC3-CBC0-060F-46DE4CF0DF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5913" y="0"/>
            <a:ext cx="1366087" cy="47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5310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70C0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A276787-33F8-8B4E-C2C9-2DEE1E405A78}"/>
              </a:ext>
            </a:extLst>
          </p:cNvPr>
          <p:cNvSpPr txBox="1"/>
          <p:nvPr/>
        </p:nvSpPr>
        <p:spPr>
          <a:xfrm>
            <a:off x="534353" y="674400"/>
            <a:ext cx="4220527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>
                <a:solidFill>
                  <a:srgbClr val="000000"/>
                </a:solidFill>
                <a:effectLst/>
                <a:latin typeface="Nunito Sans" pitchFamily="2" charset="0"/>
              </a:rPr>
              <a:t>“Conscious consumerism is when buying practices are driven by a commitment to making purchasing decisions that have positive social, economic, and environmental impact.”</a:t>
            </a:r>
            <a:endParaRPr lang="en-GB" sz="3200" b="1" dirty="0"/>
          </a:p>
        </p:txBody>
      </p:sp>
      <p:pic>
        <p:nvPicPr>
          <p:cNvPr id="4" name="Picture 3" descr="circlar_fashion_protest">
            <a:extLst>
              <a:ext uri="{FF2B5EF4-FFF2-40B4-BE49-F238E27FC236}">
                <a16:creationId xmlns:a16="http://schemas.microsoft.com/office/drawing/2014/main" id="{383906A0-C71A-0200-586A-C67150ED1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8543" y="1851962"/>
            <a:ext cx="4853307" cy="307438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17F70CD-6E6E-7613-D944-727665C35993}"/>
              </a:ext>
            </a:extLst>
          </p:cNvPr>
          <p:cNvSpPr txBox="1"/>
          <p:nvPr/>
        </p:nvSpPr>
        <p:spPr>
          <a:xfrm>
            <a:off x="4976730" y="1092230"/>
            <a:ext cx="609790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hlinkClick r:id="rId3"/>
              </a:rPr>
              <a:t>https://www.youtube.com/watch?v=BbBuZpfc7-4</a:t>
            </a:r>
            <a:endParaRPr lang="en-US" sz="2000" dirty="0"/>
          </a:p>
          <a:p>
            <a:endParaRPr lang="en-GB" sz="2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10C20E-2DB4-6F01-8D03-004BD0EA5357}"/>
              </a:ext>
            </a:extLst>
          </p:cNvPr>
          <p:cNvSpPr txBox="1"/>
          <p:nvPr/>
        </p:nvSpPr>
        <p:spPr>
          <a:xfrm>
            <a:off x="4971734" y="164822"/>
            <a:ext cx="609790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1" i="0" dirty="0">
                <a:solidFill>
                  <a:srgbClr val="0F0F0F"/>
                </a:solidFill>
                <a:effectLst/>
                <a:latin typeface="YouTube Sans"/>
              </a:rPr>
              <a:t>Conscious Consumerism: What it is &amp; Why it Matters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E1D103-BDF5-83D3-84F4-C6B825040B8D}"/>
              </a:ext>
            </a:extLst>
          </p:cNvPr>
          <p:cNvSpPr txBox="1"/>
          <p:nvPr/>
        </p:nvSpPr>
        <p:spPr>
          <a:xfrm>
            <a:off x="4971734" y="5724644"/>
            <a:ext cx="609790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hlinkClick r:id="rId4"/>
              </a:rPr>
              <a:t>https://www.youtube.com/watch?v=S2fufJ2_vPc</a:t>
            </a:r>
            <a:endParaRPr lang="en-US" sz="2000" dirty="0"/>
          </a:p>
          <a:p>
            <a:endParaRPr lang="en-GB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969041-7E95-DAFE-258E-F3D974E019C5}"/>
              </a:ext>
            </a:extLst>
          </p:cNvPr>
          <p:cNvSpPr txBox="1"/>
          <p:nvPr/>
        </p:nvSpPr>
        <p:spPr>
          <a:xfrm>
            <a:off x="4971734" y="5079439"/>
            <a:ext cx="63846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1" i="0" dirty="0">
                <a:solidFill>
                  <a:srgbClr val="0F0F0F"/>
                </a:solidFill>
                <a:effectLst/>
                <a:latin typeface="YouTube Sans"/>
              </a:rPr>
              <a:t>7 Ways to Be a More Conscious Consumer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059CFFF-1218-529F-2294-EEC1F1F712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5913" y="0"/>
            <a:ext cx="1366087" cy="47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4814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5597" y="591563"/>
            <a:ext cx="4282718" cy="2002347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What can we do?</a:t>
            </a:r>
            <a:br>
              <a:rPr lang="en-US" sz="3600" dirty="0"/>
            </a:br>
            <a:br>
              <a:rPr lang="en-US" sz="3600" dirty="0"/>
            </a:br>
            <a:br>
              <a:rPr lang="en-US" sz="3600" dirty="0"/>
            </a:br>
            <a:r>
              <a:rPr lang="en-US" sz="2700" u="sng" dirty="0">
                <a:solidFill>
                  <a:schemeClr val="tx2"/>
                </a:solidFill>
              </a:rPr>
              <a:t>Recycling clothing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93370" y="3188970"/>
            <a:ext cx="4986955" cy="3383280"/>
          </a:xfrm>
        </p:spPr>
        <p:txBody>
          <a:bodyPr anchor="ctr">
            <a:normAutofit/>
          </a:bodyPr>
          <a:lstStyle/>
          <a:p>
            <a:r>
              <a:rPr lang="en-US" sz="1800" dirty="0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https://www.yaga.co.za</a:t>
            </a:r>
            <a:endParaRPr lang="en-US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b="0" i="0" dirty="0" err="1">
                <a:solidFill>
                  <a:schemeClr val="tx2"/>
                </a:solidFill>
                <a:effectLst/>
                <a:latin typeface="Roboto" panose="02000000000000000000" pitchFamily="2" charset="0"/>
              </a:rPr>
              <a:t>Yaga</a:t>
            </a:r>
            <a:r>
              <a:rPr lang="en-US" sz="1600" b="0" i="0" dirty="0">
                <a:solidFill>
                  <a:schemeClr val="tx2"/>
                </a:solidFill>
                <a:effectLst/>
                <a:latin typeface="Roboto" panose="02000000000000000000" pitchFamily="2" charset="0"/>
              </a:rPr>
              <a:t> is an app for selling &amp; buying preloved fashion. Everyone can list their items and start selling for free; or shop for second hand finds safely and conveniently.</a:t>
            </a:r>
            <a:endParaRPr lang="en-US" sz="1600" dirty="0">
              <a:solidFill>
                <a:schemeClr val="tx2"/>
              </a:solidFill>
            </a:endParaRPr>
          </a:p>
          <a:p>
            <a:r>
              <a:rPr lang="en-US" sz="1800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https://www.vinted.co.uk/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1600" b="0" i="0" dirty="0">
                <a:solidFill>
                  <a:schemeClr val="tx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Sell the clothes that have more to give. Shop for items you won’t find in stores. Vinted is open to everyone who believes that good clothes should live long.</a:t>
            </a:r>
            <a:endParaRPr lang="en-US" sz="1600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18" name="Straight Connector 17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54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61C5EE7B-0AE8-6F16-0E9C-4485DB500841}"/>
              </a:ext>
            </a:extLst>
          </p:cNvPr>
          <p:cNvSpPr txBox="1"/>
          <p:nvPr/>
        </p:nvSpPr>
        <p:spPr>
          <a:xfrm>
            <a:off x="605837" y="1443840"/>
            <a:ext cx="471872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“Ethical consumers are informed consumers with a powerful collective voice. By expressing their views in a coordinated way, they can have a positive influence on the quest to create a more sustainable economy.”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98A73CC-56E0-4515-4C1D-94349F9C5A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5913" y="0"/>
            <a:ext cx="1366087" cy="47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" y="0"/>
            <a:ext cx="4395340" cy="1716255"/>
          </a:xfrm>
        </p:spPr>
        <p:txBody>
          <a:bodyPr anchor="b">
            <a:normAutofit/>
          </a:bodyPr>
          <a:lstStyle/>
          <a:p>
            <a:r>
              <a:rPr lang="en-US" sz="4200" b="1" dirty="0"/>
              <a:t>WHAT IS CONSUMERISM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550" y="2163066"/>
            <a:ext cx="5025390" cy="3929124"/>
          </a:xfrm>
        </p:spPr>
        <p:txBody>
          <a:bodyPr anchor="t">
            <a:noAutofit/>
          </a:bodyPr>
          <a:lstStyle/>
          <a:p>
            <a:endParaRPr lang="en-ZA" sz="3600" b="1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ZA" sz="3600" b="1" dirty="0">
                <a:solidFill>
                  <a:schemeClr val="accent4">
                    <a:lumMod val="50000"/>
                  </a:schemeClr>
                </a:solidFill>
              </a:rPr>
              <a:t>The belief that people’s happiness requires purchasing goods and services in an increasing amount.</a:t>
            </a:r>
          </a:p>
          <a:p>
            <a:endParaRPr lang="en-US" sz="3600" b="1" dirty="0">
              <a:solidFill>
                <a:schemeClr val="accent4">
                  <a:lumMod val="50000"/>
                </a:schemeClr>
              </a:solidFill>
            </a:endParaRPr>
          </a:p>
          <a:p>
            <a:endParaRPr lang="en-US" sz="3600" b="1" dirty="0"/>
          </a:p>
        </p:txBody>
      </p:sp>
      <p:pic>
        <p:nvPicPr>
          <p:cNvPr id="11" name="Picture 10" descr="stay-together-65-years">
            <a:extLst>
              <a:ext uri="{FF2B5EF4-FFF2-40B4-BE49-F238E27FC236}">
                <a16:creationId xmlns:a16="http://schemas.microsoft.com/office/drawing/2014/main" id="{F0BD5248-03BB-44E1-DA87-B8589A3559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9825" y="381205"/>
            <a:ext cx="3422480" cy="429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If you live for people's acceptance, you'll die from their rejection.">
            <a:extLst>
              <a:ext uri="{FF2B5EF4-FFF2-40B4-BE49-F238E27FC236}">
                <a16:creationId xmlns:a16="http://schemas.microsoft.com/office/drawing/2014/main" id="{CC96A7E3-7537-616C-B705-7EE1EC5950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7512" y="2183309"/>
            <a:ext cx="2959100" cy="200152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DED1A5D-04E9-C61D-5B02-AA9F4B209B0A}"/>
              </a:ext>
            </a:extLst>
          </p:cNvPr>
          <p:cNvSpPr txBox="1"/>
          <p:nvPr/>
        </p:nvSpPr>
        <p:spPr>
          <a:xfrm>
            <a:off x="4974908" y="4674691"/>
            <a:ext cx="61093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“</a:t>
            </a:r>
            <a:r>
              <a:rPr lang="en-GB" sz="2400" u="sng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Our consumer society distracts us from the things that have a </a:t>
            </a:r>
            <a:r>
              <a:rPr lang="en-GB" sz="2400" u="sng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real value in life</a:t>
            </a:r>
            <a:r>
              <a:rPr lang="en-GB" sz="2400" u="sng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Instead, it directs us towards ephemeral goals, making us serve its interests without even being aware of it.”</a:t>
            </a:r>
            <a:endParaRPr lang="en-GB" sz="2400" u="sng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4E9D15-3785-6AEE-9EE9-0B54E871C6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5913" y="0"/>
            <a:ext cx="1366087" cy="47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70C0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ARE WE IMPACTED BY THE IDEAS OF CONSUMERISM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203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hlinkClick r:id="rId2"/>
              </a:rPr>
              <a:t>https://www.youtube.com/watch?v=sSDqAnTQsZA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6797D9ED-F7CB-52D2-D020-15E4AC3168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532" y="2446020"/>
            <a:ext cx="5814723" cy="4128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CEC3DE0-08E8-5547-3465-6493584473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5913" y="0"/>
            <a:ext cx="1366087" cy="47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70C0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9F3597C-0B91-29F8-3AC8-3C6B40ACDB3E}"/>
              </a:ext>
            </a:extLst>
          </p:cNvPr>
          <p:cNvSpPr txBox="1"/>
          <p:nvPr/>
        </p:nvSpPr>
        <p:spPr>
          <a:xfrm>
            <a:off x="354330" y="1248460"/>
            <a:ext cx="774954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hlinkClick r:id="rId2"/>
              </a:rPr>
              <a:t>https://www.youtube.com/watch?v=_qWHJ29-s4U</a:t>
            </a:r>
            <a:endParaRPr lang="en-US" sz="2800" dirty="0"/>
          </a:p>
          <a:p>
            <a:endParaRPr lang="en-GB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197665-5B5A-57C2-BDED-0A1F9385FBC4}"/>
              </a:ext>
            </a:extLst>
          </p:cNvPr>
          <p:cNvSpPr txBox="1"/>
          <p:nvPr/>
        </p:nvSpPr>
        <p:spPr>
          <a:xfrm>
            <a:off x="354330" y="495419"/>
            <a:ext cx="86763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3200" b="1" i="0" dirty="0">
                <a:solidFill>
                  <a:srgbClr val="0F0F0F"/>
                </a:solidFill>
                <a:effectLst/>
                <a:latin typeface="YouTube Sans"/>
              </a:rPr>
              <a:t>America's Dopamine-</a:t>
            </a:r>
            <a:r>
              <a:rPr lang="en-GB" sz="3200" b="1" i="0" dirty="0" err="1">
                <a:solidFill>
                  <a:srgbClr val="0F0F0F"/>
                </a:solidFill>
                <a:effectLst/>
                <a:latin typeface="YouTube Sans"/>
              </a:rPr>
              <a:t>Fueled</a:t>
            </a:r>
            <a:r>
              <a:rPr lang="en-GB" sz="3200" b="1" i="0" dirty="0">
                <a:solidFill>
                  <a:srgbClr val="0F0F0F"/>
                </a:solidFill>
                <a:effectLst/>
                <a:latin typeface="YouTube Sans"/>
              </a:rPr>
              <a:t> Shopping Addiction</a:t>
            </a:r>
          </a:p>
        </p:txBody>
      </p:sp>
      <p:pic>
        <p:nvPicPr>
          <p:cNvPr id="6" name="Picture 4" descr="consumerism">
            <a:extLst>
              <a:ext uri="{FF2B5EF4-FFF2-40B4-BE49-F238E27FC236}">
                <a16:creationId xmlns:a16="http://schemas.microsoft.com/office/drawing/2014/main" id="{963A8705-5881-F65C-A3B1-54AB8B75A3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240" y="2238488"/>
            <a:ext cx="6583680" cy="4230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0F280CB-572E-A718-A6BF-91FD6B91BA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5913" y="0"/>
            <a:ext cx="1366087" cy="47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3266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5600">
                <a:solidFill>
                  <a:schemeClr val="bg1"/>
                </a:solidFill>
              </a:rPr>
              <a:t>7 reasons we buy more stuff than we need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7038" y="381935"/>
            <a:ext cx="5101541" cy="5974415"/>
          </a:xfrm>
        </p:spPr>
        <p:txBody>
          <a:bodyPr anchor="ctr">
            <a:normAutofit/>
          </a:bodyPr>
          <a:lstStyle/>
          <a:p>
            <a:r>
              <a:rPr lang="en-US" sz="2400" dirty="0"/>
              <a:t>We think it will make us feel secure </a:t>
            </a:r>
          </a:p>
          <a:p>
            <a:r>
              <a:rPr lang="en-US" sz="2400" dirty="0"/>
              <a:t>We think it will make us happy </a:t>
            </a:r>
          </a:p>
          <a:p>
            <a:r>
              <a:rPr lang="en-US" sz="2400" dirty="0"/>
              <a:t>We are more susceptible to advertising than we think </a:t>
            </a:r>
          </a:p>
          <a:p>
            <a:r>
              <a:rPr lang="en-US" sz="2400" dirty="0"/>
              <a:t>We are hoping to impress other people </a:t>
            </a:r>
          </a:p>
          <a:p>
            <a:r>
              <a:rPr lang="en-US" sz="2400" dirty="0"/>
              <a:t>We are jealous of people who own more </a:t>
            </a:r>
          </a:p>
          <a:p>
            <a:r>
              <a:rPr lang="en-US" sz="2400" dirty="0"/>
              <a:t>We are trying to compensate for our deficiencies</a:t>
            </a:r>
          </a:p>
          <a:p>
            <a:r>
              <a:rPr lang="en-US" sz="2400" dirty="0"/>
              <a:t>We are more selfish than we like to admit  </a:t>
            </a:r>
          </a:p>
        </p:txBody>
      </p:sp>
      <p:sp>
        <p:nvSpPr>
          <p:cNvPr id="12" name="Graphic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Graphic 1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54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98AD7A90-B617-72C6-3A85-E4E9D2746D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5913" y="0"/>
            <a:ext cx="1366087" cy="47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70" name="Rectangle 206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2583" y="501651"/>
            <a:ext cx="4434720" cy="171625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b="1" i="0" kern="1200" cap="all" baseline="0" dirty="0">
                <a:latin typeface="+mj-lt"/>
                <a:ea typeface="+mj-ea"/>
                <a:cs typeface="+mj-cs"/>
              </a:rPr>
              <a:t>Fast fashion </a:t>
            </a:r>
          </a:p>
        </p:txBody>
      </p:sp>
      <p:sp>
        <p:nvSpPr>
          <p:cNvPr id="2067" name="Content Placeholder 2066"/>
          <p:cNvSpPr>
            <a:spLocks noGrp="1"/>
          </p:cNvSpPr>
          <p:nvPr>
            <p:ph idx="1"/>
          </p:nvPr>
        </p:nvSpPr>
        <p:spPr>
          <a:xfrm>
            <a:off x="6392583" y="2645922"/>
            <a:ext cx="5094567" cy="3912570"/>
          </a:xfrm>
        </p:spPr>
        <p:txBody>
          <a:bodyPr anchor="t">
            <a:noAutofit/>
          </a:bodyPr>
          <a:lstStyle/>
          <a:p>
            <a:r>
              <a:rPr lang="en-ZA" sz="2800" dirty="0"/>
              <a:t>Fast fashion is a term used to describe the clothing industry's business model of replicating recent catwalk trends and high-fashion designs, mass-producing them at a low cost, and bringing them to retail stores quickly, while demand is highest.</a:t>
            </a:r>
            <a:endParaRPr lang="en-US" sz="2800" dirty="0"/>
          </a:p>
        </p:txBody>
      </p:sp>
      <p:sp>
        <p:nvSpPr>
          <p:cNvPr id="2072" name="Rectangle 207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5 Negative Environmental Impacts of Fast Fashion - Tamboras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64" r="1" b="1"/>
          <a:stretch>
            <a:fillRect/>
          </a:stretch>
        </p:blipFill>
        <p:spPr bwMode="auto">
          <a:xfrm>
            <a:off x="279143" y="299508"/>
            <a:ext cx="5221625" cy="3010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The Treacherous World Of The Fast Fashion Industry – LHStoday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6"/>
          <a:stretch>
            <a:fillRect/>
          </a:stretch>
        </p:blipFill>
        <p:spPr bwMode="auto">
          <a:xfrm>
            <a:off x="279143" y="3548095"/>
            <a:ext cx="5221625" cy="3010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74" name="Straight Connector 2073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11586162" y="3613893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ED975E6E-84B3-DCA5-00EC-8B2FAEA81A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5913" y="0"/>
            <a:ext cx="1366087" cy="47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091" y="501651"/>
            <a:ext cx="4395340" cy="1716255"/>
          </a:xfrm>
        </p:spPr>
        <p:txBody>
          <a:bodyPr anchor="b">
            <a:normAutofit fontScale="90000"/>
          </a:bodyPr>
          <a:lstStyle/>
          <a:p>
            <a:r>
              <a:rPr lang="en-US" sz="5000"/>
              <a:t>Fast Fashion- STOP SHEIN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2583" y="2645922"/>
            <a:ext cx="4434721" cy="3710427"/>
          </a:xfrm>
        </p:spPr>
        <p:txBody>
          <a:bodyPr anchor="t">
            <a:normAutofit/>
          </a:bodyPr>
          <a:lstStyle/>
          <a:p>
            <a:r>
              <a:rPr lang="en-US" sz="2400" dirty="0">
                <a:hlinkClick r:id="rId2"/>
              </a:rPr>
              <a:t>https://www.youtube.com/watch?v=U4km0Cslcpg</a:t>
            </a:r>
            <a:r>
              <a:rPr lang="en-US" sz="2400" dirty="0"/>
              <a:t> 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3081" name="Rectangle 308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7 Reasons NOT To Buy At Shein, Ever! - Eluxe Magaz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9143" y="818188"/>
            <a:ext cx="5221625" cy="522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083" name="Straight Connector 3082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FCCAC6B1-6DF6-AC8A-1E6B-AD29931AB2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5913" y="0"/>
            <a:ext cx="1366087" cy="47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70C0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ECEBE9B-6558-BB31-29A2-05514F5DED19}"/>
              </a:ext>
            </a:extLst>
          </p:cNvPr>
          <p:cNvSpPr txBox="1"/>
          <p:nvPr/>
        </p:nvSpPr>
        <p:spPr>
          <a:xfrm>
            <a:off x="2266603" y="4825870"/>
            <a:ext cx="849785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hlinkClick r:id="rId2"/>
              </a:rPr>
              <a:t>https://www.youtube.com/watch?v=iq0--DfC2Xk</a:t>
            </a:r>
            <a:endParaRPr lang="en-US" sz="2800" dirty="0"/>
          </a:p>
          <a:p>
            <a:endParaRPr lang="en-GB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BCB02E-CC0F-FD37-F88E-E981BAC91B96}"/>
              </a:ext>
            </a:extLst>
          </p:cNvPr>
          <p:cNvSpPr txBox="1"/>
          <p:nvPr/>
        </p:nvSpPr>
        <p:spPr>
          <a:xfrm>
            <a:off x="2213608" y="4399610"/>
            <a:ext cx="73844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1" i="0" u="sng" dirty="0">
                <a:solidFill>
                  <a:srgbClr val="0F0F0F"/>
                </a:solidFill>
                <a:effectLst/>
                <a:latin typeface="YouTube Sans"/>
              </a:rPr>
              <a:t>The Problem With Fast Fashion | Teen Vogue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DEBFAA8-AF81-1133-FC14-E98D392DF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6339" y="220876"/>
            <a:ext cx="7384473" cy="4061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057CB0C-8682-2624-DB46-023C6FF6AE60}"/>
              </a:ext>
            </a:extLst>
          </p:cNvPr>
          <p:cNvSpPr txBox="1"/>
          <p:nvPr/>
        </p:nvSpPr>
        <p:spPr>
          <a:xfrm>
            <a:off x="2266603" y="6210417"/>
            <a:ext cx="77117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https://www.youtube.com/watch?v=eSSQOaYkiik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B4D430E-B743-460C-FD7E-5A15B3A5B9F2}"/>
              </a:ext>
            </a:extLst>
          </p:cNvPr>
          <p:cNvSpPr txBox="1"/>
          <p:nvPr/>
        </p:nvSpPr>
        <p:spPr>
          <a:xfrm>
            <a:off x="2213608" y="5375240"/>
            <a:ext cx="936498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0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 tooltip="View original video: The astonishing amount of water used to make a pair of jeans! | Fashion Conscious - BBC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astonishing amount of water used to make a pair of jeans! | Fashion Conscious - BBC</a:t>
            </a:r>
            <a:endParaRPr lang="en-GB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C0366F4-CCC3-D75C-F79B-31E65FA363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5913" y="0"/>
            <a:ext cx="1366087" cy="47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9694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23" name="Rectangle 412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b="1" i="0">
                <a:solidFill>
                  <a:srgbClr val="0F0F0F"/>
                </a:solidFill>
                <a:effectLst/>
                <a:latin typeface="YouTube Sans"/>
              </a:rPr>
              <a:t>H&amp;M and Zara: Can fast fashion be eco-friendly?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2583" y="501651"/>
            <a:ext cx="4434720" cy="1716255"/>
          </a:xfrm>
        </p:spPr>
        <p:txBody>
          <a:bodyPr anchor="b">
            <a:normAutofit fontScale="90000"/>
          </a:bodyPr>
          <a:lstStyle/>
          <a:p>
            <a:r>
              <a:rPr lang="en-US" sz="3800"/>
              <a:t>What is fast fashion doing to the environment 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2583" y="2645922"/>
            <a:ext cx="4434721" cy="3710427"/>
          </a:xfrm>
        </p:spPr>
        <p:txBody>
          <a:bodyPr anchor="t">
            <a:noAutofit/>
          </a:bodyPr>
          <a:lstStyle/>
          <a:p>
            <a:r>
              <a:rPr lang="en-US" sz="2800" dirty="0">
                <a:solidFill>
                  <a:schemeClr val="bg2">
                    <a:lumMod val="40000"/>
                    <a:lumOff val="6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https://www.youtube.com/watch?v=EFt2zcRhA8Y</a:t>
            </a:r>
            <a:endParaRPr lang="en-US" sz="28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endParaRPr lang="en-US" sz="28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r>
              <a:rPr lang="en-US" sz="2800" b="1" i="0" dirty="0">
                <a:solidFill>
                  <a:schemeClr val="bg2">
                    <a:lumMod val="40000"/>
                    <a:lumOff val="60000"/>
                  </a:schemeClr>
                </a:solidFill>
                <a:effectLst/>
                <a:latin typeface="YouTube Sans"/>
              </a:rPr>
              <a:t>H&amp;M and Zara: Can fast fashion be eco-friendly?</a:t>
            </a:r>
            <a:r>
              <a:rPr lang="en-US" sz="28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dirty="0">
                <a:solidFill>
                  <a:schemeClr val="bg2">
                    <a:lumMod val="40000"/>
                    <a:lumOff val="6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https://www.youtube.com/watch?v=00NIQgQE_d4</a:t>
            </a:r>
            <a:endParaRPr lang="en-US" sz="28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endParaRPr lang="en-US" sz="2800" b="1" i="0" dirty="0">
              <a:solidFill>
                <a:schemeClr val="bg2">
                  <a:lumMod val="40000"/>
                  <a:lumOff val="60000"/>
                </a:schemeClr>
              </a:solidFill>
              <a:effectLst/>
              <a:latin typeface="YouTube Sans"/>
            </a:endParaRPr>
          </a:p>
          <a:p>
            <a:endParaRPr lang="en-US" sz="28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endParaRPr lang="en-US" sz="28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125" name="Rectangle 4124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Major Fashion Companies Sign Pact Vowing To Reduce Industry's Environmental  Impact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66"/>
          <a:stretch>
            <a:fillRect/>
          </a:stretch>
        </p:blipFill>
        <p:spPr bwMode="auto">
          <a:xfrm>
            <a:off x="279143" y="299508"/>
            <a:ext cx="5221625" cy="3010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limate &amp; Fast Fashion: The Industry is Busy 'Greenwashing'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6"/>
          <a:stretch>
            <a:fillRect/>
          </a:stretch>
        </p:blipFill>
        <p:spPr bwMode="auto">
          <a:xfrm>
            <a:off x="279143" y="3548095"/>
            <a:ext cx="5221625" cy="3010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127" name="Straight Connector 4126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11586162" y="3613893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AF99AF6E-7367-FAA3-0AAC-5E156A0FFD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5913" y="0"/>
            <a:ext cx="1366087" cy="47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266</TotalTime>
  <Words>701</Words>
  <Application>Microsoft Office PowerPoint</Application>
  <PresentationFormat>Widescreen</PresentationFormat>
  <Paragraphs>59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Aldhabi</vt:lpstr>
      <vt:lpstr>Arial</vt:lpstr>
      <vt:lpstr>Corbel</vt:lpstr>
      <vt:lpstr>Nunito Sans</vt:lpstr>
      <vt:lpstr>Open Sans Condensed</vt:lpstr>
      <vt:lpstr>Roboto</vt:lpstr>
      <vt:lpstr>Times New Roman</vt:lpstr>
      <vt:lpstr>Wingdings</vt:lpstr>
      <vt:lpstr>YouTube Sans</vt:lpstr>
      <vt:lpstr>Banded</vt:lpstr>
      <vt:lpstr>Consumerism </vt:lpstr>
      <vt:lpstr>WHAT IS CONSUMERISM </vt:lpstr>
      <vt:lpstr>HOW ARE WE IMPACTED BY THE IDEAS OF CONSUMERISM ?</vt:lpstr>
      <vt:lpstr>PowerPoint Presentation</vt:lpstr>
      <vt:lpstr>7 reasons we buy more stuff than we need </vt:lpstr>
      <vt:lpstr>Fast fashion </vt:lpstr>
      <vt:lpstr>Fast Fashion- STOP SHEIN  </vt:lpstr>
      <vt:lpstr>PowerPoint Presentation</vt:lpstr>
      <vt:lpstr>What is fast fashion doing to the environment ? </vt:lpstr>
      <vt:lpstr>PowerPoint Presentation</vt:lpstr>
      <vt:lpstr>PowerPoint Presentation</vt:lpstr>
      <vt:lpstr>PowerPoint Presentation</vt:lpstr>
      <vt:lpstr>PowerPoint Presentation</vt:lpstr>
      <vt:lpstr>What can we do?   Recycling clothing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Consumerism</dc:title>
  <dc:creator>Microsoft Office User</dc:creator>
  <cp:lastModifiedBy>Carsten Gertz</cp:lastModifiedBy>
  <cp:revision>29</cp:revision>
  <dcterms:created xsi:type="dcterms:W3CDTF">2022-08-17T05:47:00Z</dcterms:created>
  <dcterms:modified xsi:type="dcterms:W3CDTF">2023-03-10T07:49:07Z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72969FAFDF004AC6A7B0E585FDD789B9</vt:lpwstr>
  </property>
  <property fmtid="{D5CDD505-2E9C-101B-9397-08002B2CF9AE}" pid="3" name="KSOProductBuildVer">
    <vt:lpwstr>2057-11.2.0.11486</vt:lpwstr>
  </property>
</Properties>
</file>