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8" r:id="rId4"/>
  </p:sldMasterIdLst>
  <p:notesMasterIdLst>
    <p:notesMasterId r:id="rId21"/>
  </p:notesMasterIdLst>
  <p:sldIdLst>
    <p:sldId id="3825" r:id="rId5"/>
    <p:sldId id="3826" r:id="rId6"/>
    <p:sldId id="3837" r:id="rId7"/>
    <p:sldId id="3840" r:id="rId8"/>
    <p:sldId id="3827" r:id="rId9"/>
    <p:sldId id="3836" r:id="rId10"/>
    <p:sldId id="3842" r:id="rId11"/>
    <p:sldId id="3841" r:id="rId12"/>
    <p:sldId id="3835" r:id="rId13"/>
    <p:sldId id="3833" r:id="rId14"/>
    <p:sldId id="3844" r:id="rId15"/>
    <p:sldId id="3845" r:id="rId16"/>
    <p:sldId id="3846" r:id="rId17"/>
    <p:sldId id="3847" r:id="rId18"/>
    <p:sldId id="3848" r:id="rId19"/>
    <p:sldId id="382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0" userDrawn="1">
          <p15:clr>
            <a:srgbClr val="A4A3A4"/>
          </p15:clr>
        </p15:guide>
        <p15:guide id="2" orient="horz" pos="3408" userDrawn="1">
          <p15:clr>
            <a:srgbClr val="A4A3A4"/>
          </p15:clr>
        </p15:guide>
        <p15:guide id="3" pos="6936" userDrawn="1">
          <p15:clr>
            <a:srgbClr val="A4A3A4"/>
          </p15:clr>
        </p15:guide>
        <p15:guide id="4"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4371" autoAdjust="0"/>
  </p:normalViewPr>
  <p:slideViewPr>
    <p:cSldViewPr snapToGrid="0">
      <p:cViewPr varScale="1">
        <p:scale>
          <a:sx n="96" d="100"/>
          <a:sy n="96" d="100"/>
        </p:scale>
        <p:origin x="1092" y="84"/>
      </p:cViewPr>
      <p:guideLst>
        <p:guide orient="horz" pos="1200"/>
        <p:guide orient="horz" pos="3408"/>
        <p:guide pos="6936"/>
        <p:guide pos="74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7BA811-8917-4F1D-B22F-E96045BFA4E0}" type="datetimeFigureOut">
              <a:rPr lang="en-US" smtClean="0"/>
              <a:t>1/15/2023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0C6A29-4676-420C-BBE3-ACC2B80F64D4}" type="slidenum">
              <a:rPr lang="en-US" smtClean="0"/>
              <a:t>‹#›</a:t>
            </a:fld>
            <a:endParaRPr lang="en-US" dirty="0"/>
          </a:p>
        </p:txBody>
      </p:sp>
    </p:spTree>
    <p:extLst>
      <p:ext uri="{BB962C8B-B14F-4D97-AF65-F5344CB8AC3E}">
        <p14:creationId xmlns:p14="http://schemas.microsoft.com/office/powerpoint/2010/main" val="3804597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595959"/>
                </a:solidFill>
                <a:effectLst/>
                <a:latin typeface="Arial" panose="020B0604020202020204" pitchFamily="34" charset="0"/>
                <a:ea typeface="Arial" panose="020B0604020202020204" pitchFamily="34" charset="0"/>
              </a:rPr>
              <a:t>See detailed slide notes in Lesson Preparation document.</a:t>
            </a:r>
          </a:p>
          <a:p>
            <a:endParaRPr lang="en-ZA"/>
          </a:p>
        </p:txBody>
      </p:sp>
      <p:sp>
        <p:nvSpPr>
          <p:cNvPr id="4" name="Slide Number Placeholder 3"/>
          <p:cNvSpPr>
            <a:spLocks noGrp="1"/>
          </p:cNvSpPr>
          <p:nvPr>
            <p:ph type="sldNum" sz="quarter" idx="5"/>
          </p:nvPr>
        </p:nvSpPr>
        <p:spPr/>
        <p:txBody>
          <a:bodyPr/>
          <a:lstStyle/>
          <a:p>
            <a:fld id="{D40C6A29-4676-420C-BBE3-ACC2B80F64D4}" type="slidenum">
              <a:rPr lang="en-US" smtClean="0"/>
              <a:t>1</a:t>
            </a:fld>
            <a:endParaRPr lang="en-US" dirty="0"/>
          </a:p>
        </p:txBody>
      </p:sp>
    </p:spTree>
    <p:extLst>
      <p:ext uri="{BB962C8B-B14F-4D97-AF65-F5344CB8AC3E}">
        <p14:creationId xmlns:p14="http://schemas.microsoft.com/office/powerpoint/2010/main" val="479586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Freeform 13">
            <a:extLst>
              <a:ext uri="{FF2B5EF4-FFF2-40B4-BE49-F238E27FC236}">
                <a16:creationId xmlns:a16="http://schemas.microsoft.com/office/drawing/2014/main" id="{FCE00AC6-1AA1-42D9-83DD-4C308C3F9322}"/>
              </a:ext>
            </a:extLst>
          </p:cNvPr>
          <p:cNvSpPr/>
          <p:nvPr userDrawn="1"/>
        </p:nvSpPr>
        <p:spPr>
          <a:xfrm>
            <a:off x="4000500" y="1087403"/>
            <a:ext cx="8191500"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12" name="Straight Connector 11">
            <a:extLst>
              <a:ext uri="{FF2B5EF4-FFF2-40B4-BE49-F238E27FC236}">
                <a16:creationId xmlns:a16="http://schemas.microsoft.com/office/drawing/2014/main" id="{5319A315-F756-49EC-8181-0EC3F0A37B09}"/>
              </a:ext>
            </a:extLst>
          </p:cNvPr>
          <p:cNvCxnSpPr>
            <a:cxnSpLocks/>
          </p:cNvCxnSpPr>
          <p:nvPr userDrawn="1"/>
        </p:nvCxnSpPr>
        <p:spPr>
          <a:xfrm>
            <a:off x="406241"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560F3E26-F530-48F5-983F-9DCFF41D4F39}"/>
              </a:ext>
            </a:extLst>
          </p:cNvPr>
          <p:cNvSpPr/>
          <p:nvPr userDrawn="1"/>
        </p:nvSpPr>
        <p:spPr>
          <a:xfrm>
            <a:off x="5292348" y="1"/>
            <a:ext cx="2279742"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5C97701E-DAF9-4174-AA91-DA203CD27D6A}"/>
              </a:ext>
            </a:extLst>
          </p:cNvPr>
          <p:cNvSpPr/>
          <p:nvPr userDrawn="1"/>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F765374-1A4B-41DC-9E75-A95A6C655328}"/>
              </a:ext>
            </a:extLst>
          </p:cNvPr>
          <p:cNvSpPr/>
          <p:nvPr userDrawn="1"/>
        </p:nvSpPr>
        <p:spPr>
          <a:xfrm>
            <a:off x="1569044" y="514898"/>
            <a:ext cx="2393351"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7618DB8E-B14E-42E2-B454-6F4F36A8A9D9}"/>
              </a:ext>
            </a:extLst>
          </p:cNvPr>
          <p:cNvSpPr/>
          <p:nvPr userDrawn="1"/>
        </p:nvSpPr>
        <p:spPr>
          <a:xfrm flipH="1">
            <a:off x="0" y="2949740"/>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Arc 21">
            <a:extLst>
              <a:ext uri="{FF2B5EF4-FFF2-40B4-BE49-F238E27FC236}">
                <a16:creationId xmlns:a16="http://schemas.microsoft.com/office/drawing/2014/main" id="{97666F55-03F1-4D18-9653-0F360E127A7E}"/>
              </a:ext>
            </a:extLst>
          </p:cNvPr>
          <p:cNvSpPr/>
          <p:nvPr userDrawn="1"/>
        </p:nvSpPr>
        <p:spPr>
          <a:xfrm rot="16200000">
            <a:off x="1539683" y="4203427"/>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5093208" y="2743200"/>
            <a:ext cx="6592824" cy="2386584"/>
          </a:xfrm>
        </p:spPr>
        <p:txBody>
          <a:bodyPr anchor="b"/>
          <a:lstStyle>
            <a:lvl1pPr algn="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5093208" y="5221224"/>
            <a:ext cx="6592824" cy="99669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10415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445312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445312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 Placeholder 4">
            <a:extLst>
              <a:ext uri="{FF2B5EF4-FFF2-40B4-BE49-F238E27FC236}">
                <a16:creationId xmlns:a16="http://schemas.microsoft.com/office/drawing/2014/main" id="{ACF5677B-E56F-4452-ADDC-DA0E20A955EC}"/>
              </a:ext>
            </a:extLst>
          </p:cNvPr>
          <p:cNvSpPr>
            <a:spLocks noGrp="1"/>
          </p:cNvSpPr>
          <p:nvPr>
            <p:ph type="body" sz="quarter" idx="13"/>
          </p:nvPr>
        </p:nvSpPr>
        <p:spPr>
          <a:xfrm>
            <a:off x="8065008" y="1681163"/>
            <a:ext cx="32918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a:extLst>
              <a:ext uri="{FF2B5EF4-FFF2-40B4-BE49-F238E27FC236}">
                <a16:creationId xmlns:a16="http://schemas.microsoft.com/office/drawing/2014/main" id="{865D9C09-AB3B-40EB-B1DA-9C6D72343451}"/>
              </a:ext>
            </a:extLst>
          </p:cNvPr>
          <p:cNvSpPr>
            <a:spLocks noGrp="1"/>
          </p:cNvSpPr>
          <p:nvPr>
            <p:ph sz="quarter" idx="14"/>
          </p:nvPr>
        </p:nvSpPr>
        <p:spPr>
          <a:xfrm>
            <a:off x="8065008" y="2505075"/>
            <a:ext cx="3291840" cy="3684588"/>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72738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medium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FAA9DFF3-1B49-48A9-BF8A-57DD7D07CFAF}"/>
              </a:ext>
            </a:extLst>
          </p:cNvPr>
          <p:cNvSpPr>
            <a:spLocks noGrp="1"/>
          </p:cNvSpPr>
          <p:nvPr>
            <p:ph type="pic" sz="quarter" idx="14"/>
          </p:nvPr>
        </p:nvSpPr>
        <p:spPr>
          <a:xfrm>
            <a:off x="7901259" y="2727729"/>
            <a:ext cx="4290740" cy="4130271"/>
          </a:xfrm>
          <a:custGeom>
            <a:avLst/>
            <a:gdLst>
              <a:gd name="connsiteX0" fmla="*/ 2503809 w 4290740"/>
              <a:gd name="connsiteY0" fmla="*/ 0 h 4130271"/>
              <a:gd name="connsiteX1" fmla="*/ 4198398 w 4290740"/>
              <a:gd name="connsiteY1" fmla="*/ 660580 h 4130271"/>
              <a:gd name="connsiteX2" fmla="*/ 4290740 w 4290740"/>
              <a:gd name="connsiteY2" fmla="*/ 751285 h 4130271"/>
              <a:gd name="connsiteX3" fmla="*/ 4290740 w 4290740"/>
              <a:gd name="connsiteY3" fmla="*/ 4130271 h 4130271"/>
              <a:gd name="connsiteX4" fmla="*/ 604508 w 4290740"/>
              <a:gd name="connsiteY4" fmla="*/ 4130271 h 4130271"/>
              <a:gd name="connsiteX5" fmla="*/ 461940 w 4290740"/>
              <a:gd name="connsiteY5" fmla="*/ 3953232 h 4130271"/>
              <a:gd name="connsiteX6" fmla="*/ 0 w 4290740"/>
              <a:gd name="connsiteY6" fmla="*/ 2503809 h 4130271"/>
              <a:gd name="connsiteX7" fmla="*/ 2503809 w 4290740"/>
              <a:gd name="connsiteY7" fmla="*/ 0 h 413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0740" h="4130271">
                <a:moveTo>
                  <a:pt x="2503809" y="0"/>
                </a:moveTo>
                <a:cubicBezTo>
                  <a:pt x="3157405" y="0"/>
                  <a:pt x="3752509" y="250434"/>
                  <a:pt x="4198398" y="660580"/>
                </a:cubicBezTo>
                <a:lnTo>
                  <a:pt x="4290740" y="751285"/>
                </a:lnTo>
                <a:lnTo>
                  <a:pt x="4290740" y="4130271"/>
                </a:lnTo>
                <a:lnTo>
                  <a:pt x="604508" y="4130271"/>
                </a:lnTo>
                <a:lnTo>
                  <a:pt x="461940" y="3953232"/>
                </a:lnTo>
                <a:cubicBezTo>
                  <a:pt x="171051" y="3544183"/>
                  <a:pt x="0" y="3043971"/>
                  <a:pt x="0" y="2503809"/>
                </a:cubicBezTo>
                <a:cubicBezTo>
                  <a:pt x="0" y="1120992"/>
                  <a:pt x="1120992" y="0"/>
                  <a:pt x="250380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5CFEFC13-B998-4A6F-A7ED-411E266D288C}"/>
              </a:ext>
            </a:extLst>
          </p:cNvPr>
          <p:cNvSpPr>
            <a:spLocks noGrp="1"/>
          </p:cNvSpPr>
          <p:nvPr>
            <p:ph type="pic" sz="quarter" idx="13"/>
          </p:nvPr>
        </p:nvSpPr>
        <p:spPr>
          <a:xfrm>
            <a:off x="6261609" y="0"/>
            <a:ext cx="3519311" cy="3007909"/>
          </a:xfrm>
          <a:custGeom>
            <a:avLst/>
            <a:gdLst>
              <a:gd name="connsiteX0" fmla="*/ 519779 w 3519311"/>
              <a:gd name="connsiteY0" fmla="*/ 0 h 3007909"/>
              <a:gd name="connsiteX1" fmla="*/ 2999531 w 3519311"/>
              <a:gd name="connsiteY1" fmla="*/ 0 h 3007909"/>
              <a:gd name="connsiteX2" fmla="*/ 3003920 w 3519311"/>
              <a:gd name="connsiteY2" fmla="*/ 3989 h 3007909"/>
              <a:gd name="connsiteX3" fmla="*/ 3519311 w 3519311"/>
              <a:gd name="connsiteY3" fmla="*/ 1248253 h 3007909"/>
              <a:gd name="connsiteX4" fmla="*/ 1759655 w 3519311"/>
              <a:gd name="connsiteY4" fmla="*/ 3007909 h 3007909"/>
              <a:gd name="connsiteX5" fmla="*/ 9084 w 3519311"/>
              <a:gd name="connsiteY5" fmla="*/ 1428168 h 3007909"/>
              <a:gd name="connsiteX6" fmla="*/ 0 w 3519311"/>
              <a:gd name="connsiteY6" fmla="*/ 1248273 h 3007909"/>
              <a:gd name="connsiteX7" fmla="*/ 0 w 3519311"/>
              <a:gd name="connsiteY7" fmla="*/ 1248233 h 3007909"/>
              <a:gd name="connsiteX8" fmla="*/ 9084 w 3519311"/>
              <a:gd name="connsiteY8" fmla="*/ 1068339 h 3007909"/>
              <a:gd name="connsiteX9" fmla="*/ 515391 w 3519311"/>
              <a:gd name="connsiteY9" fmla="*/ 3989 h 300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9311" h="3007909">
                <a:moveTo>
                  <a:pt x="519779" y="0"/>
                </a:moveTo>
                <a:lnTo>
                  <a:pt x="2999531" y="0"/>
                </a:lnTo>
                <a:lnTo>
                  <a:pt x="3003920" y="3989"/>
                </a:lnTo>
                <a:cubicBezTo>
                  <a:pt x="3322355" y="322424"/>
                  <a:pt x="3519311" y="762338"/>
                  <a:pt x="3519311" y="1248253"/>
                </a:cubicBezTo>
                <a:cubicBezTo>
                  <a:pt x="3519311" y="2220084"/>
                  <a:pt x="2731486" y="3007909"/>
                  <a:pt x="1759655" y="3007909"/>
                </a:cubicBezTo>
                <a:cubicBezTo>
                  <a:pt x="848565" y="3007909"/>
                  <a:pt x="99196" y="2315485"/>
                  <a:pt x="9084" y="1428168"/>
                </a:cubicBezTo>
                <a:lnTo>
                  <a:pt x="0" y="1248273"/>
                </a:lnTo>
                <a:lnTo>
                  <a:pt x="0" y="1248233"/>
                </a:lnTo>
                <a:lnTo>
                  <a:pt x="9084" y="1068339"/>
                </a:lnTo>
                <a:cubicBezTo>
                  <a:pt x="51137" y="654258"/>
                  <a:pt x="236761" y="282620"/>
                  <a:pt x="515391" y="3989"/>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10" name="Oval 9">
            <a:extLst>
              <a:ext uri="{FF2B5EF4-FFF2-40B4-BE49-F238E27FC236}">
                <a16:creationId xmlns:a16="http://schemas.microsoft.com/office/drawing/2014/main" id="{B7BFFB5A-A05C-4B0C-905C-5884361304B2}"/>
              </a:ext>
            </a:extLst>
          </p:cNvPr>
          <p:cNvSpPr/>
          <p:nvPr userDrawn="1"/>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9F33AC6C-4807-4785-AE9F-84BFEEDA9F7E}"/>
              </a:ext>
            </a:extLst>
          </p:cNvPr>
          <p:cNvSpPr/>
          <p:nvPr userDrawn="1"/>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841248" y="365760"/>
            <a:ext cx="5120640" cy="132588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41248" y="1828800"/>
            <a:ext cx="5093208" cy="4352544"/>
          </a:xfrm>
        </p:spPr>
        <p:txBody>
          <a:bodyPr/>
          <a:lstStyle>
            <a:lvl1pPr marL="0" indent="0">
              <a:buNone/>
              <a:defRPr sz="2400"/>
            </a:lvl1pPr>
            <a:lvl2pPr marL="228600">
              <a:defRPr/>
            </a:lvl2pPr>
            <a:lvl3pPr marL="457200">
              <a:defRPr/>
            </a:lvl3pPr>
            <a:lvl4pPr marL="685800">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131786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2642EAF0-DE94-4F90-82E3-6F316AA8353A}"/>
              </a:ext>
            </a:extLst>
          </p:cNvPr>
          <p:cNvSpPr/>
          <p:nvPr userDrawn="1"/>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22D7888-22FA-4AA1-9BA4-CC61D6643D47}"/>
              </a:ext>
            </a:extLst>
          </p:cNvPr>
          <p:cNvSpPr/>
          <p:nvPr userDrawn="1"/>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EBB6E464-8999-4773-A1F2-E6CAA990E572}"/>
              </a:ext>
            </a:extLst>
          </p:cNvPr>
          <p:cNvSpPr/>
          <p:nvPr userDrawn="1"/>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CE9CE183-B21E-41EB-A082-DF9C3AD659D5}"/>
              </a:ext>
            </a:extLst>
          </p:cNvPr>
          <p:cNvSpPr/>
          <p:nvPr userDrawn="1"/>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1EA14BE8-FDD0-4434-9C3E-BFF78C22D9E3}"/>
              </a:ext>
            </a:extLst>
          </p:cNvPr>
          <p:cNvSpPr/>
          <p:nvPr userDrawn="1"/>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Freeform: Shape 19">
            <a:extLst>
              <a:ext uri="{FF2B5EF4-FFF2-40B4-BE49-F238E27FC236}">
                <a16:creationId xmlns:a16="http://schemas.microsoft.com/office/drawing/2014/main" id="{5C76330B-4C5E-463F-921A-D91F1F1F6049}"/>
              </a:ext>
            </a:extLst>
          </p:cNvPr>
          <p:cNvSpPr/>
          <p:nvPr userDrawn="1"/>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id="{E494E364-7EA8-4D92-915D-75D1A3A67C07}"/>
              </a:ext>
            </a:extLst>
          </p:cNvPr>
          <p:cNvSpPr/>
          <p:nvPr userDrawn="1"/>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a:xfrm>
            <a:off x="1389888" y="1234440"/>
            <a:ext cx="3236976" cy="4069080"/>
          </a:xfrm>
        </p:spPr>
        <p:txBody>
          <a:bodyPr/>
          <a:lstStyle>
            <a:lvl1pPr algn="ct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a:xfrm>
            <a:off x="1682496" y="6356350"/>
            <a:ext cx="1545336" cy="365125"/>
          </a:xfrm>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a:xfrm>
            <a:off x="6099048" y="6356350"/>
            <a:ext cx="4114800" cy="365125"/>
          </a:xfrm>
        </p:spPr>
        <p:txBody>
          <a:bodyPr/>
          <a:lstStyle>
            <a:lvl1pPr algn="l">
              <a:defRPr>
                <a:latin typeface="+mn-lt"/>
              </a:defRPr>
            </a:lvl1pPr>
          </a:lstStyle>
          <a:p>
            <a:pPr algn="l">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a:xfrm>
            <a:off x="10506456" y="6356350"/>
            <a:ext cx="850392" cy="365125"/>
          </a:xfrm>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6665976" y="2551176"/>
            <a:ext cx="4709160" cy="1755648"/>
          </a:xfrm>
        </p:spPr>
        <p:txBody>
          <a:bodyPr/>
          <a:lstStyle>
            <a:lvl1pPr marL="0" indent="0">
              <a:buNone/>
              <a:defRPr sz="2400"/>
            </a:lvl1pPr>
            <a:lvl2pPr marL="228600">
              <a:defRPr sz="1800"/>
            </a:lvl2pPr>
            <a:lvl3pPr marL="457200">
              <a:defRPr sz="18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26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489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C9A1C714-6A0E-456D-A2E2-6288C0EA077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354056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86281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401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AFA665D7-34D0-4262-B345-9B1A1BA8DA17}"/>
              </a:ext>
            </a:extLst>
          </p:cNvPr>
          <p:cNvSpPr/>
          <p:nvPr userDrawn="1"/>
        </p:nvSpPr>
        <p:spPr>
          <a:xfrm>
            <a:off x="489189" y="1119031"/>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Arc 11">
            <a:extLst>
              <a:ext uri="{FF2B5EF4-FFF2-40B4-BE49-F238E27FC236}">
                <a16:creationId xmlns:a16="http://schemas.microsoft.com/office/drawing/2014/main" id="{39ECC553-79E5-4B14-89C9-4DAD2B1021B1}"/>
              </a:ext>
            </a:extLst>
          </p:cNvPr>
          <p:cNvSpPr/>
          <p:nvPr userDrawn="1"/>
        </p:nvSpPr>
        <p:spPr>
          <a:xfrm rot="19809111">
            <a:off x="8683720" y="941148"/>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55797934-7E2B-4F94-89C4-0279413FF821}"/>
              </a:ext>
            </a:extLst>
          </p:cNvPr>
          <p:cNvSpPr/>
          <p:nvPr userDrawn="1"/>
        </p:nvSpPr>
        <p:spPr>
          <a:xfrm>
            <a:off x="910048" y="4780992"/>
            <a:ext cx="546100"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1170432" y="1399032"/>
            <a:ext cx="3236976" cy="4069080"/>
          </a:xfrm>
        </p:spPr>
        <p:txBody>
          <a:bodyPr/>
          <a:lstStyle>
            <a:lvl1pPr algn="ct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788152" y="1527048"/>
            <a:ext cx="5111496" cy="3931920"/>
          </a:xfrm>
        </p:spPr>
        <p:txBody>
          <a:bodyPr anchor="ctr"/>
          <a:lstStyle>
            <a:lvl1pPr marL="0" indent="0">
              <a:buNone/>
              <a:defRPr/>
            </a:lvl1pPr>
            <a:lvl2pPr marL="228600">
              <a:defRPr/>
            </a:lvl2pPr>
            <a:lvl3pPr marL="457200">
              <a:defRPr/>
            </a:lvl3pPr>
            <a:lvl4pPr>
              <a:buNone/>
              <a:defRPr/>
            </a:lvl4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813944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small pictur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5A614E3F-4FB2-4152-A59C-941C908D7B05}"/>
              </a:ext>
            </a:extLst>
          </p:cNvPr>
          <p:cNvSpPr>
            <a:spLocks noGrp="1"/>
          </p:cNvSpPr>
          <p:nvPr>
            <p:ph type="pic" sz="quarter" idx="13"/>
          </p:nvPr>
        </p:nvSpPr>
        <p:spPr>
          <a:xfrm>
            <a:off x="7200479" y="1150210"/>
            <a:ext cx="2207046" cy="2204178"/>
          </a:xfrm>
          <a:custGeom>
            <a:avLst/>
            <a:gdLst>
              <a:gd name="connsiteX0" fmla="*/ 1098749 w 2207046"/>
              <a:gd name="connsiteY0" fmla="*/ 0 h 2204178"/>
              <a:gd name="connsiteX1" fmla="*/ 2201707 w 2207046"/>
              <a:gd name="connsiteY1" fmla="*/ 995326 h 2204178"/>
              <a:gd name="connsiteX2" fmla="*/ 2207046 w 2207046"/>
              <a:gd name="connsiteY2" fmla="*/ 1101058 h 2204178"/>
              <a:gd name="connsiteX3" fmla="*/ 2207046 w 2207046"/>
              <a:gd name="connsiteY3" fmla="*/ 1116306 h 2204178"/>
              <a:gd name="connsiteX4" fmla="*/ 2201707 w 2207046"/>
              <a:gd name="connsiteY4" fmla="*/ 1222039 h 2204178"/>
              <a:gd name="connsiteX5" fmla="*/ 1322187 w 2207046"/>
              <a:gd name="connsiteY5" fmla="*/ 2194840 h 2204178"/>
              <a:gd name="connsiteX6" fmla="*/ 1260999 w 2207046"/>
              <a:gd name="connsiteY6" fmla="*/ 2204178 h 2204178"/>
              <a:gd name="connsiteX7" fmla="*/ 936500 w 2207046"/>
              <a:gd name="connsiteY7" fmla="*/ 2204178 h 2204178"/>
              <a:gd name="connsiteX8" fmla="*/ 875311 w 2207046"/>
              <a:gd name="connsiteY8" fmla="*/ 2194840 h 2204178"/>
              <a:gd name="connsiteX9" fmla="*/ 12592 w 2207046"/>
              <a:gd name="connsiteY9" fmla="*/ 1332120 h 2204178"/>
              <a:gd name="connsiteX10" fmla="*/ 0 w 2207046"/>
              <a:gd name="connsiteY10" fmla="*/ 1249617 h 2204178"/>
              <a:gd name="connsiteX11" fmla="*/ 0 w 2207046"/>
              <a:gd name="connsiteY11" fmla="*/ 967747 h 2204178"/>
              <a:gd name="connsiteX12" fmla="*/ 12592 w 2207046"/>
              <a:gd name="connsiteY12" fmla="*/ 885244 h 2204178"/>
              <a:gd name="connsiteX13" fmla="*/ 1098749 w 2207046"/>
              <a:gd name="connsiteY13" fmla="*/ 0 h 2204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07046" h="2204178">
                <a:moveTo>
                  <a:pt x="1098749" y="0"/>
                </a:moveTo>
                <a:cubicBezTo>
                  <a:pt x="1672788" y="0"/>
                  <a:pt x="2144931" y="436266"/>
                  <a:pt x="2201707" y="995326"/>
                </a:cubicBezTo>
                <a:lnTo>
                  <a:pt x="2207046" y="1101058"/>
                </a:lnTo>
                <a:lnTo>
                  <a:pt x="2207046" y="1116306"/>
                </a:lnTo>
                <a:lnTo>
                  <a:pt x="2201707" y="1222039"/>
                </a:lnTo>
                <a:cubicBezTo>
                  <a:pt x="2152501" y="1706557"/>
                  <a:pt x="1791308" y="2098844"/>
                  <a:pt x="1322187" y="2194840"/>
                </a:cubicBezTo>
                <a:lnTo>
                  <a:pt x="1260999" y="2204178"/>
                </a:lnTo>
                <a:lnTo>
                  <a:pt x="936500" y="2204178"/>
                </a:lnTo>
                <a:lnTo>
                  <a:pt x="875311" y="2194840"/>
                </a:lnTo>
                <a:cubicBezTo>
                  <a:pt x="442276" y="2106228"/>
                  <a:pt x="101204" y="1765156"/>
                  <a:pt x="12592" y="1332120"/>
                </a:cubicBezTo>
                <a:lnTo>
                  <a:pt x="0" y="1249617"/>
                </a:lnTo>
                <a:lnTo>
                  <a:pt x="0" y="967747"/>
                </a:lnTo>
                <a:lnTo>
                  <a:pt x="12592" y="885244"/>
                </a:lnTo>
                <a:cubicBezTo>
                  <a:pt x="115972" y="380036"/>
                  <a:pt x="562980" y="0"/>
                  <a:pt x="1098749"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1" name="Picture Placeholder 20">
            <a:extLst>
              <a:ext uri="{FF2B5EF4-FFF2-40B4-BE49-F238E27FC236}">
                <a16:creationId xmlns:a16="http://schemas.microsoft.com/office/drawing/2014/main" id="{8A1F486A-F545-4642-B1CB-5356704413D3}"/>
              </a:ext>
            </a:extLst>
          </p:cNvPr>
          <p:cNvSpPr>
            <a:spLocks noGrp="1"/>
          </p:cNvSpPr>
          <p:nvPr>
            <p:ph type="pic" sz="quarter" idx="14"/>
          </p:nvPr>
        </p:nvSpPr>
        <p:spPr>
          <a:xfrm>
            <a:off x="8444632" y="2579683"/>
            <a:ext cx="3096807" cy="3096807"/>
          </a:xfrm>
          <a:custGeom>
            <a:avLst/>
            <a:gdLst>
              <a:gd name="connsiteX0" fmla="*/ 1548404 w 3096807"/>
              <a:gd name="connsiteY0" fmla="*/ 0 h 3096807"/>
              <a:gd name="connsiteX1" fmla="*/ 3096807 w 3096807"/>
              <a:gd name="connsiteY1" fmla="*/ 1548404 h 3096807"/>
              <a:gd name="connsiteX2" fmla="*/ 1548404 w 3096807"/>
              <a:gd name="connsiteY2" fmla="*/ 3096807 h 3096807"/>
              <a:gd name="connsiteX3" fmla="*/ 0 w 3096807"/>
              <a:gd name="connsiteY3" fmla="*/ 1548404 h 3096807"/>
              <a:gd name="connsiteX4" fmla="*/ 1548404 w 3096807"/>
              <a:gd name="connsiteY4" fmla="*/ 0 h 3096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6807" h="3096807">
                <a:moveTo>
                  <a:pt x="1548404" y="0"/>
                </a:moveTo>
                <a:cubicBezTo>
                  <a:pt x="2403564" y="0"/>
                  <a:pt x="3096807" y="693243"/>
                  <a:pt x="3096807" y="1548404"/>
                </a:cubicBezTo>
                <a:cubicBezTo>
                  <a:pt x="3096807" y="2403564"/>
                  <a:pt x="2403564" y="3096807"/>
                  <a:pt x="1548404" y="3096807"/>
                </a:cubicBezTo>
                <a:cubicBezTo>
                  <a:pt x="693243" y="3096807"/>
                  <a:pt x="0" y="2403564"/>
                  <a:pt x="0" y="1548404"/>
                </a:cubicBezTo>
                <a:cubicBezTo>
                  <a:pt x="0" y="693243"/>
                  <a:pt x="693243" y="0"/>
                  <a:pt x="1548404" y="0"/>
                </a:cubicBezTo>
                <a:close/>
              </a:path>
            </a:pathLst>
          </a:custGeom>
        </p:spPr>
        <p:txBody>
          <a:bodyPr wrap="square" anchor="ctr">
            <a:noAutofit/>
          </a:bodyPr>
          <a:lstStyle>
            <a:lvl1pPr algn="ctr">
              <a:buNone/>
              <a:defRPr sz="1800"/>
            </a:lvl1pPr>
          </a:lstStyle>
          <a:p>
            <a:r>
              <a:rPr lang="en-US"/>
              <a:t>Click icon to add picture</a:t>
            </a:r>
            <a:endParaRPr lang="en-US" dirty="0"/>
          </a:p>
        </p:txBody>
      </p:sp>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4"/>
            <a:ext cx="5806440" cy="132588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539496" y="1825625"/>
            <a:ext cx="5806440" cy="4352544"/>
          </a:xfrm>
        </p:spPr>
        <p:txBody>
          <a:bodyPr>
            <a:normAutofit/>
          </a:bodyPr>
          <a:lstStyle>
            <a:lvl1pPr marL="0" indent="0">
              <a:lnSpc>
                <a:spcPct val="110000"/>
              </a:lnSpc>
              <a:buNone/>
              <a:defRPr sz="2400"/>
            </a:lvl1pPr>
            <a:lvl2pPr marL="228600">
              <a:lnSpc>
                <a:spcPct val="110000"/>
              </a:lnSpc>
              <a:defRPr sz="2000"/>
            </a:lvl2pPr>
            <a:lvl3pPr marL="457200">
              <a:lnSpc>
                <a:spcPct val="110000"/>
              </a:lnSpc>
              <a:defRPr sz="1800"/>
            </a:lvl3pPr>
            <a:lvl4pPr marL="685800">
              <a:lnSpc>
                <a:spcPct val="110000"/>
              </a:lnSpc>
              <a:defRPr sz="1600"/>
            </a:lvl4pPr>
            <a:lvl5pPr>
              <a:lnSpc>
                <a:spcPct val="110000"/>
              </a:lnSpc>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Oval 9">
            <a:extLst>
              <a:ext uri="{FF2B5EF4-FFF2-40B4-BE49-F238E27FC236}">
                <a16:creationId xmlns:a16="http://schemas.microsoft.com/office/drawing/2014/main" id="{E8E71C73-7BAD-4838-88C1-42E045A9D179}"/>
              </a:ext>
            </a:extLst>
          </p:cNvPr>
          <p:cNvSpPr/>
          <p:nvPr userDrawn="1"/>
        </p:nvSpPr>
        <p:spPr>
          <a:xfrm>
            <a:off x="10249620" y="1555068"/>
            <a:ext cx="819303" cy="79707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4560922-5803-412D-880B-065E75DCBC0A}"/>
              </a:ext>
            </a:extLst>
          </p:cNvPr>
          <p:cNvSpPr/>
          <p:nvPr userDrawn="1"/>
        </p:nvSpPr>
        <p:spPr>
          <a:xfrm>
            <a:off x="7590089" y="4034393"/>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0839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200EACD1-D216-4037-8AFF-80CF273586DF}"/>
              </a:ext>
            </a:extLst>
          </p:cNvPr>
          <p:cNvSpPr/>
          <p:nvPr userDrawn="1"/>
        </p:nvSpPr>
        <p:spPr>
          <a:xfrm>
            <a:off x="2815929" y="148929"/>
            <a:ext cx="6560142" cy="656014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F941DE04-3FEA-4A57-B200-F9F6A765C792}"/>
              </a:ext>
            </a:extLst>
          </p:cNvPr>
          <p:cNvSpPr/>
          <p:nvPr userDrawn="1"/>
        </p:nvSpPr>
        <p:spPr>
          <a:xfrm rot="9222429" flipV="1">
            <a:off x="2494119" y="-28502"/>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565C7B4-4152-4548-A771-EB148A028FDB}"/>
              </a:ext>
            </a:extLst>
          </p:cNvPr>
          <p:cNvSpPr/>
          <p:nvPr userDrawn="1"/>
        </p:nvSpPr>
        <p:spPr>
          <a:xfrm>
            <a:off x="8165417" y="5241988"/>
            <a:ext cx="759403" cy="73880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3319272" y="1380744"/>
            <a:ext cx="5559552" cy="2514600"/>
          </a:xfrm>
        </p:spPr>
        <p:txBody>
          <a:bodyPr anchor="b"/>
          <a:lstStyle>
            <a:lvl1pPr algn="ctr">
              <a:defRPr sz="60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319272" y="4078224"/>
            <a:ext cx="5559552" cy="153619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785573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a:xfrm>
            <a:off x="539496" y="36512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1179576" y="1911096"/>
            <a:ext cx="98298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081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Content Placeholder 2">
            <a:extLst>
              <a:ext uri="{FF2B5EF4-FFF2-40B4-BE49-F238E27FC236}">
                <a16:creationId xmlns:a16="http://schemas.microsoft.com/office/drawing/2014/main" id="{4753B078-30BA-4AB9-A020-EE8D9404B69E}"/>
              </a:ext>
            </a:extLst>
          </p:cNvPr>
          <p:cNvSpPr>
            <a:spLocks noGrp="1"/>
          </p:cNvSpPr>
          <p:nvPr>
            <p:ph idx="1"/>
          </p:nvPr>
        </p:nvSpPr>
        <p:spPr>
          <a:xfrm>
            <a:off x="838200" y="1911096"/>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23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with picture">
    <p:bg>
      <p:bgPr>
        <a:solidFill>
          <a:schemeClr val="tx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63E3FD7E-C80A-4707-A8E9-4134DF91F3FF}"/>
              </a:ext>
            </a:extLst>
          </p:cNvPr>
          <p:cNvSpPr>
            <a:spLocks noGrp="1"/>
          </p:cNvSpPr>
          <p:nvPr>
            <p:ph type="pic" sz="quarter" idx="10"/>
          </p:nvPr>
        </p:nvSpPr>
        <p:spPr>
          <a:xfrm>
            <a:off x="0" y="1"/>
            <a:ext cx="12192000" cy="6858000"/>
          </a:xfrm>
        </p:spPr>
        <p:txBody>
          <a:bodyPr/>
          <a:lstStyle>
            <a:lvl1pPr>
              <a:buNone/>
              <a:defRPr>
                <a:solidFill>
                  <a:schemeClr val="bg1"/>
                </a:solidFill>
              </a:defRPr>
            </a:lvl1pPr>
          </a:lstStyle>
          <a:p>
            <a:r>
              <a:rPr lang="en-US"/>
              <a:t>Click icon to add picture</a:t>
            </a:r>
            <a:endParaRPr lang="en-US" dirty="0"/>
          </a:p>
        </p:txBody>
      </p:sp>
      <p:sp>
        <p:nvSpPr>
          <p:cNvPr id="10" name="Title 9">
            <a:extLst>
              <a:ext uri="{FF2B5EF4-FFF2-40B4-BE49-F238E27FC236}">
                <a16:creationId xmlns:a16="http://schemas.microsoft.com/office/drawing/2014/main" id="{10EC23F5-CD2E-4207-A4E6-73BDFF74D868}"/>
              </a:ext>
            </a:extLst>
          </p:cNvPr>
          <p:cNvSpPr>
            <a:spLocks noGrp="1"/>
          </p:cNvSpPr>
          <p:nvPr>
            <p:ph type="title"/>
          </p:nvPr>
        </p:nvSpPr>
        <p:spPr>
          <a:xfrm>
            <a:off x="3111500" y="370600"/>
            <a:ext cx="5923842" cy="5923842"/>
          </a:xfrm>
          <a:custGeom>
            <a:avLst/>
            <a:gdLst>
              <a:gd name="connsiteX0" fmla="*/ 2961921 w 5923842"/>
              <a:gd name="connsiteY0" fmla="*/ 0 h 5923842"/>
              <a:gd name="connsiteX1" fmla="*/ 5923842 w 5923842"/>
              <a:gd name="connsiteY1" fmla="*/ 2961921 h 5923842"/>
              <a:gd name="connsiteX2" fmla="*/ 2961921 w 5923842"/>
              <a:gd name="connsiteY2" fmla="*/ 5923842 h 5923842"/>
              <a:gd name="connsiteX3" fmla="*/ 0 w 5923842"/>
              <a:gd name="connsiteY3" fmla="*/ 2961921 h 5923842"/>
              <a:gd name="connsiteX4" fmla="*/ 2961921 w 5923842"/>
              <a:gd name="connsiteY4" fmla="*/ 0 h 5923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23842" h="5923842">
                <a:moveTo>
                  <a:pt x="2961921" y="0"/>
                </a:moveTo>
                <a:cubicBezTo>
                  <a:pt x="4597745" y="0"/>
                  <a:pt x="5923842" y="1326097"/>
                  <a:pt x="5923842" y="2961921"/>
                </a:cubicBezTo>
                <a:cubicBezTo>
                  <a:pt x="5923842" y="4597745"/>
                  <a:pt x="4597745" y="5923842"/>
                  <a:pt x="2961921" y="5923842"/>
                </a:cubicBezTo>
                <a:cubicBezTo>
                  <a:pt x="1326097" y="5923842"/>
                  <a:pt x="0" y="4597745"/>
                  <a:pt x="0" y="2961921"/>
                </a:cubicBezTo>
                <a:cubicBezTo>
                  <a:pt x="0" y="1326097"/>
                  <a:pt x="1326097" y="0"/>
                  <a:pt x="2961921" y="0"/>
                </a:cubicBezTo>
                <a:close/>
              </a:path>
            </a:pathLst>
          </a:custGeom>
          <a:solidFill>
            <a:schemeClr val="bg1">
              <a:alpha val="95000"/>
            </a:schemeClr>
          </a:solidFill>
        </p:spPr>
        <p:txBody>
          <a:bodyPr wrap="square" lIns="457200" rIns="457200" bIns="2331720" anchor="b" anchorCtr="0">
            <a:noAutofit/>
          </a:bodyPr>
          <a:lstStyle>
            <a:lvl1pPr algn="ctr">
              <a:defRPr sz="4000">
                <a:solidFill>
                  <a:schemeClr val="tx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3575304" y="4379976"/>
            <a:ext cx="5038344" cy="713232"/>
          </a:xfrm>
        </p:spPr>
        <p:txBody>
          <a:bodyPr/>
          <a:lstStyle>
            <a:lvl1pPr marL="0" indent="0" algn="ct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Date Placeholder 10">
            <a:extLst>
              <a:ext uri="{FF2B5EF4-FFF2-40B4-BE49-F238E27FC236}">
                <a16:creationId xmlns:a16="http://schemas.microsoft.com/office/drawing/2014/main" id="{6B76FE53-FB67-4871-8485-71BAAFD7D1BF}"/>
              </a:ext>
            </a:extLst>
          </p:cNvPr>
          <p:cNvSpPr>
            <a:spLocks noGrp="1"/>
          </p:cNvSpPr>
          <p:nvPr>
            <p:ph type="dt" sz="half" idx="11"/>
          </p:nvPr>
        </p:nvSpPr>
        <p:spPr/>
        <p:txBody>
          <a:bodyPr/>
          <a:lstStyle>
            <a:lvl1pPr>
              <a:defRPr>
                <a:solidFill>
                  <a:schemeClr val="bg1"/>
                </a:solidFill>
                <a:latin typeface="+mn-lt"/>
              </a:defRPr>
            </a:lvl1pPr>
          </a:lstStyle>
          <a:p>
            <a:pPr>
              <a:defRPr/>
            </a:pPr>
            <a:r>
              <a:rPr lang="en-US" dirty="0"/>
              <a:t>9/3/20XX</a:t>
            </a:r>
          </a:p>
        </p:txBody>
      </p:sp>
      <p:sp>
        <p:nvSpPr>
          <p:cNvPr id="12" name="Footer Placeholder 11">
            <a:extLst>
              <a:ext uri="{FF2B5EF4-FFF2-40B4-BE49-F238E27FC236}">
                <a16:creationId xmlns:a16="http://schemas.microsoft.com/office/drawing/2014/main" id="{AD26FED4-1CE2-444B-A77E-EB3CB505AF19}"/>
              </a:ext>
            </a:extLst>
          </p:cNvPr>
          <p:cNvSpPr>
            <a:spLocks noGrp="1"/>
          </p:cNvSpPr>
          <p:nvPr>
            <p:ph type="ftr" sz="quarter" idx="12"/>
          </p:nvPr>
        </p:nvSpPr>
        <p:spPr/>
        <p:txBody>
          <a:bodyPr/>
          <a:lstStyle>
            <a:lvl1pPr>
              <a:defRPr>
                <a:solidFill>
                  <a:schemeClr val="bg1"/>
                </a:solidFill>
                <a:latin typeface="+mn-lt"/>
              </a:defRPr>
            </a:lvl1pPr>
          </a:lstStyle>
          <a:p>
            <a:pPr>
              <a:defRPr/>
            </a:pPr>
            <a:r>
              <a:rPr lang="en-US" dirty="0"/>
              <a:t>Presentation Title</a:t>
            </a:r>
          </a:p>
        </p:txBody>
      </p:sp>
      <p:sp>
        <p:nvSpPr>
          <p:cNvPr id="13" name="Slide Number Placeholder 12">
            <a:extLst>
              <a:ext uri="{FF2B5EF4-FFF2-40B4-BE49-F238E27FC236}">
                <a16:creationId xmlns:a16="http://schemas.microsoft.com/office/drawing/2014/main" id="{28FD25AA-10CC-48D8-9577-257871107B9A}"/>
              </a:ext>
            </a:extLst>
          </p:cNvPr>
          <p:cNvSpPr>
            <a:spLocks noGrp="1"/>
          </p:cNvSpPr>
          <p:nvPr>
            <p:ph type="sldNum" sz="quarter" idx="13"/>
          </p:nvPr>
        </p:nvSpPr>
        <p:spPr/>
        <p:txBody>
          <a:bodyPr/>
          <a:lstStyle>
            <a:lvl1pPr>
              <a:defRPr>
                <a:solidFill>
                  <a:schemeClr val="bg1"/>
                </a:solidFill>
                <a:latin typeface="+mn-lt"/>
              </a:defRPr>
            </a:lvl1pPr>
          </a:lstStyle>
          <a:p>
            <a:pPr>
              <a:defRPr/>
            </a:pPr>
            <a:fld id="{D76B855D-E9CC-4FF8-AD85-6CDC7B89A0DE}" type="slidenum">
              <a:rPr lang="en-US" smtClean="0"/>
              <a:pPr>
                <a:defRPr/>
              </a:pPr>
              <a:t>‹#›</a:t>
            </a:fld>
            <a:endParaRPr lang="en-US" dirty="0"/>
          </a:p>
        </p:txBody>
      </p:sp>
    </p:spTree>
    <p:extLst>
      <p:ext uri="{BB962C8B-B14F-4D97-AF65-F5344CB8AC3E}">
        <p14:creationId xmlns:p14="http://schemas.microsoft.com/office/powerpoint/2010/main" val="220328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90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lvl1pPr>
              <a:defRPr>
                <a:latin typeface="+mn-lt"/>
              </a:defRPr>
            </a:lvl1pPr>
          </a:lstStyle>
          <a:p>
            <a:pPr>
              <a:defRPr/>
            </a:pPr>
            <a:r>
              <a:rPr lang="en-US" dirty="0">
                <a:solidFill>
                  <a:prstClr val="black">
                    <a:tint val="75000"/>
                  </a:prstClr>
                </a:solidFill>
              </a:rPr>
              <a:t>9/3/20XX</a:t>
            </a:r>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lvl1pPr>
              <a:defRPr>
                <a:latin typeface="+mn-lt"/>
              </a:defRPr>
            </a:lvl1pPr>
          </a:lstStyle>
          <a:p>
            <a:pPr>
              <a:defRPr/>
            </a:pPr>
            <a:r>
              <a:rPr lang="en-US" dirty="0">
                <a:solidFill>
                  <a:prstClr val="black">
                    <a:tint val="75000"/>
                  </a:prstClr>
                </a:solidFill>
              </a:rPr>
              <a:t>Presentation Title</a:t>
            </a:r>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lvl1pPr>
              <a:defRPr>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9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pPr>
              <a:defRPr/>
            </a:pPr>
            <a:r>
              <a:rPr lang="en-US" dirty="0">
                <a:solidFill>
                  <a:prstClr val="black">
                    <a:tint val="75000"/>
                  </a:prstClr>
                </a:solidFill>
              </a:rPr>
              <a:t>9/3/20XX</a:t>
            </a:r>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pPr>
              <a:defRPr/>
            </a:pPr>
            <a:r>
              <a:rPr lang="en-US" dirty="0">
                <a:solidFill>
                  <a:prstClr val="black">
                    <a:tint val="75000"/>
                  </a:prstClr>
                </a:solidFill>
              </a:rPr>
              <a:t>Presentation Title</a:t>
            </a:r>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pPr>
              <a:defRPr/>
            </a:pPr>
            <a:fld id="{D76B855D-E9CC-4FF8-AD85-6CDC7B89A0DE}"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0676686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71" r:id="rId4"/>
    <p:sldLayoutId id="2147483770" r:id="rId5"/>
    <p:sldLayoutId id="2147483774" r:id="rId6"/>
    <p:sldLayoutId id="2147483783" r:id="rId7"/>
    <p:sldLayoutId id="2147483772" r:id="rId8"/>
    <p:sldLayoutId id="2147483773" r:id="rId9"/>
    <p:sldLayoutId id="2147483785" r:id="rId10"/>
    <p:sldLayoutId id="2147483786" r:id="rId11"/>
    <p:sldLayoutId id="2147483787" r:id="rId12"/>
    <p:sldLayoutId id="2147483775" r:id="rId13"/>
    <p:sldLayoutId id="2147483788" r:id="rId14"/>
    <p:sldLayoutId id="2147483776" r:id="rId15"/>
    <p:sldLayoutId id="2147483777" r:id="rId16"/>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0.xml"/><Relationship Id="rId5" Type="http://schemas.openxmlformats.org/officeDocument/2006/relationships/image" Target="../media/image1.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IPyrYSFkZTc" TargetMode="External"/><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08836-40C5-46C2-81BA-21AA27176925}"/>
              </a:ext>
            </a:extLst>
          </p:cNvPr>
          <p:cNvSpPr>
            <a:spLocks noGrp="1"/>
          </p:cNvSpPr>
          <p:nvPr>
            <p:ph type="ctrTitle"/>
          </p:nvPr>
        </p:nvSpPr>
        <p:spPr/>
        <p:txBody>
          <a:bodyPr/>
          <a:lstStyle/>
          <a:p>
            <a:r>
              <a:rPr lang="en-US" dirty="0"/>
              <a:t>FINANCIAL ASSISTANCE</a:t>
            </a:r>
          </a:p>
        </p:txBody>
      </p:sp>
      <p:sp>
        <p:nvSpPr>
          <p:cNvPr id="3" name="Subtitle 2">
            <a:extLst>
              <a:ext uri="{FF2B5EF4-FFF2-40B4-BE49-F238E27FC236}">
                <a16:creationId xmlns:a16="http://schemas.microsoft.com/office/drawing/2014/main" id="{72CC4EC4-809C-4FD2-AA20-009F08590DA6}"/>
              </a:ext>
            </a:extLst>
          </p:cNvPr>
          <p:cNvSpPr>
            <a:spLocks noGrp="1"/>
          </p:cNvSpPr>
          <p:nvPr>
            <p:ph type="subTitle" idx="1"/>
          </p:nvPr>
        </p:nvSpPr>
        <p:spPr/>
        <p:txBody>
          <a:bodyPr>
            <a:normAutofit fontScale="77500" lnSpcReduction="20000"/>
          </a:bodyPr>
          <a:lstStyle/>
          <a:p>
            <a:r>
              <a:rPr lang="en-US" dirty="0">
                <a:solidFill>
                  <a:srgbClr val="FFFFFF"/>
                </a:solidFill>
              </a:rPr>
              <a:t>Bursaries (Example: NSFAS, </a:t>
            </a:r>
            <a:r>
              <a:rPr lang="en-US" dirty="0" err="1">
                <a:solidFill>
                  <a:srgbClr val="FFFFFF"/>
                </a:solidFill>
              </a:rPr>
              <a:t>Fundza</a:t>
            </a:r>
            <a:r>
              <a:rPr lang="en-US" dirty="0">
                <a:solidFill>
                  <a:srgbClr val="FFFFFF"/>
                </a:solidFill>
              </a:rPr>
              <a:t> </a:t>
            </a:r>
            <a:r>
              <a:rPr lang="en-US" dirty="0" err="1">
                <a:solidFill>
                  <a:srgbClr val="FFFFFF"/>
                </a:solidFill>
              </a:rPr>
              <a:t>Lushaka</a:t>
            </a:r>
            <a:r>
              <a:rPr lang="en-US" dirty="0">
                <a:solidFill>
                  <a:srgbClr val="FFFFFF"/>
                </a:solidFill>
              </a:rPr>
              <a:t>, and other),</a:t>
            </a:r>
            <a:br>
              <a:rPr lang="en-US" dirty="0">
                <a:solidFill>
                  <a:srgbClr val="FFFFFF"/>
                </a:solidFill>
              </a:rPr>
            </a:br>
            <a:r>
              <a:rPr lang="en-US" dirty="0">
                <a:solidFill>
                  <a:srgbClr val="FFFFFF"/>
                </a:solidFill>
              </a:rPr>
              <a:t> and </a:t>
            </a:r>
            <a:br>
              <a:rPr lang="en-US" dirty="0">
                <a:solidFill>
                  <a:srgbClr val="FFFFFF"/>
                </a:solidFill>
              </a:rPr>
            </a:br>
            <a:r>
              <a:rPr lang="en-US" dirty="0">
                <a:solidFill>
                  <a:srgbClr val="FFFFFF"/>
                </a:solidFill>
              </a:rPr>
              <a:t>Sector Education and Training Authorities (SETA) </a:t>
            </a:r>
            <a:br>
              <a:rPr lang="en-US" dirty="0">
                <a:solidFill>
                  <a:srgbClr val="FFFFFF"/>
                </a:solidFill>
              </a:rPr>
            </a:br>
            <a:r>
              <a:rPr lang="en-US" dirty="0">
                <a:solidFill>
                  <a:srgbClr val="FFFFFF"/>
                </a:solidFill>
              </a:rPr>
              <a:t>Obligations in terms of financial arrangements</a:t>
            </a:r>
            <a:endParaRPr lang="en-US" dirty="0"/>
          </a:p>
        </p:txBody>
      </p:sp>
      <p:pic>
        <p:nvPicPr>
          <p:cNvPr id="5" name="Picture 4">
            <a:extLst>
              <a:ext uri="{FF2B5EF4-FFF2-40B4-BE49-F238E27FC236}">
                <a16:creationId xmlns:a16="http://schemas.microsoft.com/office/drawing/2014/main" id="{35FA806D-2A05-21B6-99E8-66CA8E23B9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096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2E3A3A9-5E96-4CDD-A971-9C272EFD97D9}"/>
              </a:ext>
            </a:extLst>
          </p:cNvPr>
          <p:cNvSpPr>
            <a:spLocks noGrp="1"/>
          </p:cNvSpPr>
          <p:nvPr>
            <p:ph idx="1"/>
          </p:nvPr>
        </p:nvSpPr>
        <p:spPr>
          <a:xfrm>
            <a:off x="502920" y="594678"/>
            <a:ext cx="5093208" cy="5860986"/>
          </a:xfrm>
        </p:spPr>
        <p:txBody>
          <a:bodyPr>
            <a:normAutofit fontScale="92500"/>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A </a:t>
            </a:r>
            <a:r>
              <a:rPr lang="en-US" sz="2400" b="1" u="sng" dirty="0">
                <a:latin typeface="Arial" panose="020B0604020202020204" pitchFamily="34" charset="0"/>
                <a:cs typeface="Arial" panose="020B0604020202020204" pitchFamily="34" charset="0"/>
              </a:rPr>
              <a:t>learnership</a:t>
            </a:r>
            <a:r>
              <a:rPr lang="en-US" sz="2400" dirty="0">
                <a:latin typeface="Arial" panose="020B0604020202020204" pitchFamily="34" charset="0"/>
                <a:cs typeface="Arial" panose="020B0604020202020204" pitchFamily="34" charset="0"/>
              </a:rPr>
              <a:t> is a work-based learning </a:t>
            </a:r>
            <a:r>
              <a:rPr lang="en-US" sz="2400" dirty="0" err="1">
                <a:latin typeface="Arial" panose="020B0604020202020204" pitchFamily="34" charset="0"/>
                <a:cs typeface="Arial" panose="020B0604020202020204" pitchFamily="34" charset="0"/>
              </a:rPr>
              <a:t>programme</a:t>
            </a:r>
            <a:r>
              <a:rPr lang="en-US" sz="2400" dirty="0">
                <a:latin typeface="Arial" panose="020B0604020202020204" pitchFamily="34" charset="0"/>
                <a:cs typeface="Arial" panose="020B0604020202020204" pitchFamily="34" charset="0"/>
              </a:rPr>
              <a:t> that leads to an NQF registered qualification. Learnerships are </a:t>
            </a:r>
            <a:r>
              <a:rPr lang="en-US" sz="2400" b="1" dirty="0">
                <a:latin typeface="Arial" panose="020B0604020202020204" pitchFamily="34" charset="0"/>
                <a:cs typeface="Arial" panose="020B0604020202020204" pitchFamily="34" charset="0"/>
              </a:rPr>
              <a:t>related to an occupation or field of work</a:t>
            </a:r>
            <a:r>
              <a:rPr lang="en-US" sz="2400" dirty="0">
                <a:latin typeface="Arial" panose="020B0604020202020204" pitchFamily="34" charset="0"/>
                <a:cs typeface="Arial" panose="020B0604020202020204" pitchFamily="34" charset="0"/>
              </a:rPr>
              <a:t>.</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E.g. electrical engineering, hairdressing or project management.</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Learnership </a:t>
            </a:r>
            <a:r>
              <a:rPr lang="en-US" sz="2400" dirty="0" err="1">
                <a:latin typeface="Arial" panose="020B0604020202020204" pitchFamily="34" charset="0"/>
                <a:cs typeface="Arial" panose="020B0604020202020204" pitchFamily="34" charset="0"/>
              </a:rPr>
              <a:t>programmes</a:t>
            </a:r>
            <a:r>
              <a:rPr lang="en-US" sz="2400" dirty="0">
                <a:latin typeface="Arial" panose="020B0604020202020204" pitchFamily="34" charset="0"/>
                <a:cs typeface="Arial" panose="020B0604020202020204" pitchFamily="34" charset="0"/>
              </a:rPr>
              <a:t> can help you to gain the </a:t>
            </a:r>
            <a:r>
              <a:rPr lang="en-US" sz="2400" b="1" dirty="0">
                <a:latin typeface="Arial" panose="020B0604020202020204" pitchFamily="34" charset="0"/>
                <a:cs typeface="Arial" panose="020B0604020202020204" pitchFamily="34" charset="0"/>
              </a:rPr>
              <a:t>necessary skills </a:t>
            </a:r>
            <a:r>
              <a:rPr lang="en-US" sz="2400" dirty="0">
                <a:latin typeface="Arial" panose="020B0604020202020204" pitchFamily="34" charset="0"/>
                <a:cs typeface="Arial" panose="020B0604020202020204" pitchFamily="34" charset="0"/>
              </a:rPr>
              <a:t>and workplace experience that will open better employment or self-employment opportunities.</a:t>
            </a: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Learnerships are managed by </a:t>
            </a:r>
            <a:r>
              <a:rPr lang="en-US" sz="2400" b="1" dirty="0">
                <a:latin typeface="Arial" panose="020B0604020202020204" pitchFamily="34" charset="0"/>
                <a:cs typeface="Arial" panose="020B0604020202020204" pitchFamily="34" charset="0"/>
              </a:rPr>
              <a:t>Sector Education and Training Authorities</a:t>
            </a:r>
            <a:r>
              <a:rPr lang="en-US" sz="2400" dirty="0">
                <a:latin typeface="Arial" panose="020B0604020202020204" pitchFamily="34" charset="0"/>
                <a:cs typeface="Arial" panose="020B0604020202020204" pitchFamily="34" charset="0"/>
              </a:rPr>
              <a:t> (SETAs). They were introduced by government to help skill learners and to prepare them for the workplace.</a:t>
            </a:r>
            <a:endParaRPr lang="en-US"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C14B3FA-8979-7D6B-58D0-3FD204702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Placeholder 15" descr="A yellow sign with black text&#10;&#10;Description automatically generated with low confidence">
            <a:extLst>
              <a:ext uri="{FF2B5EF4-FFF2-40B4-BE49-F238E27FC236}">
                <a16:creationId xmlns:a16="http://schemas.microsoft.com/office/drawing/2014/main" id="{A12CA0A2-C8A0-D1BF-EB67-262297F71965}"/>
              </a:ext>
            </a:extLst>
          </p:cNvPr>
          <p:cNvPicPr>
            <a:picLocks noGrp="1" noChangeAspect="1"/>
          </p:cNvPicPr>
          <p:nvPr>
            <p:ph type="pic" sz="quarter" idx="13"/>
          </p:nvPr>
        </p:nvPicPr>
        <p:blipFill>
          <a:blip r:embed="rId3"/>
          <a:srcRect l="11277" r="11277"/>
          <a:stretch>
            <a:fillRect/>
          </a:stretch>
        </p:blipFill>
        <p:spPr>
          <a:xfrm>
            <a:off x="6307329" y="236862"/>
            <a:ext cx="3519311" cy="3007909"/>
          </a:xfrm>
        </p:spPr>
      </p:pic>
      <p:pic>
        <p:nvPicPr>
          <p:cNvPr id="20" name="Picture Placeholder 19" descr="Two people talking&#10;&#10;Description automatically generated with low confidence">
            <a:extLst>
              <a:ext uri="{FF2B5EF4-FFF2-40B4-BE49-F238E27FC236}">
                <a16:creationId xmlns:a16="http://schemas.microsoft.com/office/drawing/2014/main" id="{14C48968-D42D-BC43-4056-6B0EDD729A4F}"/>
              </a:ext>
            </a:extLst>
          </p:cNvPr>
          <p:cNvPicPr>
            <a:picLocks noGrp="1" noChangeAspect="1"/>
          </p:cNvPicPr>
          <p:nvPr>
            <p:ph type="pic" sz="quarter" idx="14"/>
          </p:nvPr>
        </p:nvPicPr>
        <p:blipFill>
          <a:blip r:embed="rId4"/>
          <a:srcRect l="15373" r="15373"/>
          <a:stretch>
            <a:fillRect/>
          </a:stretch>
        </p:blipFill>
        <p:spPr/>
      </p:pic>
    </p:spTree>
    <p:extLst>
      <p:ext uri="{BB962C8B-B14F-4D97-AF65-F5344CB8AC3E}">
        <p14:creationId xmlns:p14="http://schemas.microsoft.com/office/powerpoint/2010/main" val="17839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Diagram&#10;&#10;Description automatically generated">
            <a:extLst>
              <a:ext uri="{FF2B5EF4-FFF2-40B4-BE49-F238E27FC236}">
                <a16:creationId xmlns:a16="http://schemas.microsoft.com/office/drawing/2014/main" id="{32F8471B-936C-5980-DAFD-F0994FE70771}"/>
              </a:ext>
            </a:extLst>
          </p:cNvPr>
          <p:cNvPicPr>
            <a:picLocks noChangeAspect="1"/>
          </p:cNvPicPr>
          <p:nvPr/>
        </p:nvPicPr>
        <p:blipFill>
          <a:blip r:embed="rId2"/>
          <a:stretch>
            <a:fillRect/>
          </a:stretch>
        </p:blipFill>
        <p:spPr>
          <a:xfrm>
            <a:off x="1487188" y="136525"/>
            <a:ext cx="9217624" cy="6264160"/>
          </a:xfrm>
          <a:prstGeom prst="rect">
            <a:avLst/>
          </a:prstGeom>
        </p:spPr>
      </p:pic>
      <p:pic>
        <p:nvPicPr>
          <p:cNvPr id="14" name="Picture 13">
            <a:extLst>
              <a:ext uri="{FF2B5EF4-FFF2-40B4-BE49-F238E27FC236}">
                <a16:creationId xmlns:a16="http://schemas.microsoft.com/office/drawing/2014/main" id="{3DEC2401-FF3D-D852-F8BB-26CA81CDB6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2735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0D418-38AD-0BCD-3C17-AB3C934934E9}"/>
              </a:ext>
            </a:extLst>
          </p:cNvPr>
          <p:cNvSpPr>
            <a:spLocks noGrp="1"/>
          </p:cNvSpPr>
          <p:nvPr>
            <p:ph type="title"/>
          </p:nvPr>
        </p:nvSpPr>
        <p:spPr/>
        <p:txBody>
          <a:bodyPr>
            <a:normAutofit fontScale="90000"/>
          </a:bodyPr>
          <a:lstStyle/>
          <a:p>
            <a:r>
              <a:rPr lang="en-ZA" sz="4400" dirty="0">
                <a:latin typeface="Britannic Bold" panose="020B0903060703020204" pitchFamily="34" charset="0"/>
              </a:rPr>
              <a:t>What happens AFTER you’ve gotten </a:t>
            </a:r>
            <a:br>
              <a:rPr lang="en-ZA" sz="4400" dirty="0">
                <a:latin typeface="Britannic Bold" panose="020B0903060703020204" pitchFamily="34" charset="0"/>
              </a:rPr>
            </a:br>
            <a:r>
              <a:rPr lang="en-ZA" sz="4400" dirty="0">
                <a:latin typeface="Britannic Bold" panose="020B0903060703020204" pitchFamily="34" charset="0"/>
              </a:rPr>
              <a:t>funding and finished studies?</a:t>
            </a:r>
            <a:endParaRPr lang="en-ZA" dirty="0"/>
          </a:p>
        </p:txBody>
      </p:sp>
      <p:sp>
        <p:nvSpPr>
          <p:cNvPr id="3" name="Content Placeholder 2">
            <a:extLst>
              <a:ext uri="{FF2B5EF4-FFF2-40B4-BE49-F238E27FC236}">
                <a16:creationId xmlns:a16="http://schemas.microsoft.com/office/drawing/2014/main" id="{3826A68F-CBF0-DB72-2DA9-9CB68F3790C7}"/>
              </a:ext>
            </a:extLst>
          </p:cNvPr>
          <p:cNvSpPr>
            <a:spLocks noGrp="1"/>
          </p:cNvSpPr>
          <p:nvPr>
            <p:ph idx="1"/>
          </p:nvPr>
        </p:nvSpPr>
        <p:spPr>
          <a:xfrm>
            <a:off x="5910072" y="3291840"/>
            <a:ext cx="5111496" cy="3931920"/>
          </a:xfrm>
        </p:spPr>
        <p:txBody>
          <a:bodyPr/>
          <a:lstStyle/>
          <a:p>
            <a:r>
              <a:rPr lang="en-ZA" sz="2800" dirty="0">
                <a:latin typeface="Arial" panose="020B0604020202020204" pitchFamily="34" charset="0"/>
                <a:cs typeface="Arial" panose="020B0604020202020204" pitchFamily="34" charset="0"/>
              </a:rPr>
              <a:t>That very much depends on what type of funding you received.</a:t>
            </a:r>
          </a:p>
          <a:p>
            <a:endParaRPr lang="en-ZA" dirty="0"/>
          </a:p>
        </p:txBody>
      </p:sp>
      <p:pic>
        <p:nvPicPr>
          <p:cNvPr id="7" name="Picture 6" descr="A drawing of a cat&#10;&#10;Description automatically generated with low confidence">
            <a:extLst>
              <a:ext uri="{FF2B5EF4-FFF2-40B4-BE49-F238E27FC236}">
                <a16:creationId xmlns:a16="http://schemas.microsoft.com/office/drawing/2014/main" id="{3F03F45B-9EF1-A8AF-C950-CFFFF77D247A}"/>
              </a:ext>
            </a:extLst>
          </p:cNvPr>
          <p:cNvPicPr>
            <a:picLocks noChangeAspect="1"/>
          </p:cNvPicPr>
          <p:nvPr/>
        </p:nvPicPr>
        <p:blipFill>
          <a:blip r:embed="rId2"/>
          <a:stretch>
            <a:fillRect/>
          </a:stretch>
        </p:blipFill>
        <p:spPr>
          <a:xfrm>
            <a:off x="5248656" y="136525"/>
            <a:ext cx="3876543" cy="3930920"/>
          </a:xfrm>
          <a:prstGeom prst="rect">
            <a:avLst/>
          </a:prstGeom>
        </p:spPr>
      </p:pic>
      <p:pic>
        <p:nvPicPr>
          <p:cNvPr id="9" name="Picture 8">
            <a:extLst>
              <a:ext uri="{FF2B5EF4-FFF2-40B4-BE49-F238E27FC236}">
                <a16:creationId xmlns:a16="http://schemas.microsoft.com/office/drawing/2014/main" id="{A46B53E1-0579-A48E-C2F3-62DA57646D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099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FF92F36-EBD1-19C2-DC86-BF3E5404A615}"/>
              </a:ext>
            </a:extLst>
          </p:cNvPr>
          <p:cNvSpPr>
            <a:spLocks noGrp="1"/>
          </p:cNvSpPr>
          <p:nvPr>
            <p:ph sz="half" idx="2"/>
          </p:nvPr>
        </p:nvSpPr>
        <p:spPr>
          <a:xfrm>
            <a:off x="2075688" y="758570"/>
            <a:ext cx="7168896" cy="5486782"/>
          </a:xfrm>
        </p:spPr>
        <p:txBody>
          <a:bodyPr>
            <a:normAutofit fontScale="92500" lnSpcReduction="20000"/>
          </a:bodyPr>
          <a:lstStyle/>
          <a:p>
            <a:pPr>
              <a:lnSpc>
                <a:spcPct val="107000"/>
              </a:lnSpc>
              <a:spcAft>
                <a:spcPts val="800"/>
              </a:spcAft>
              <a:tabLst>
                <a:tab pos="790575" algn="l"/>
              </a:tabLst>
            </a:pPr>
            <a:r>
              <a:rPr lang="en-US" sz="2400" dirty="0">
                <a:effectLst/>
                <a:latin typeface="Arial" panose="020B0604020202020204" pitchFamily="34" charset="0"/>
                <a:ea typeface="Calibri" panose="020F0502020204030204" pitchFamily="34" charset="0"/>
                <a:cs typeface="Times New Roman" panose="02020603050405020304" pitchFamily="18" charset="0"/>
              </a:rPr>
              <a:t>Depending on the type of funding received to help you with your studies, will determine what your obligations are. </a:t>
            </a:r>
            <a:br>
              <a:rPr lang="en-US" sz="2400" dirty="0">
                <a:effectLst/>
                <a:latin typeface="Arial" panose="020B0604020202020204" pitchFamily="34" charset="0"/>
                <a:ea typeface="Calibri" panose="020F0502020204030204" pitchFamily="34" charset="0"/>
                <a:cs typeface="Times New Roman" panose="02020603050405020304" pitchFamily="18" charset="0"/>
              </a:rPr>
            </a:br>
            <a:endParaRPr lang="en-US" sz="24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790575" algn="l"/>
              </a:tabLst>
            </a:pPr>
            <a:r>
              <a:rPr lang="en-US" b="1" dirty="0">
                <a:latin typeface="Arial" panose="020B0604020202020204" pitchFamily="34" charset="0"/>
                <a:ea typeface="Calibri" panose="020F0502020204030204" pitchFamily="34" charset="0"/>
                <a:cs typeface="Times New Roman" panose="02020603050405020304" pitchFamily="18" charset="0"/>
              </a:rPr>
              <a:t>Loans</a:t>
            </a:r>
            <a:r>
              <a:rPr lang="en-US" dirty="0">
                <a:latin typeface="Arial" panose="020B0604020202020204" pitchFamily="34" charset="0"/>
                <a:ea typeface="Calibri" panose="020F0502020204030204" pitchFamily="34" charset="0"/>
                <a:cs typeface="Times New Roman" panose="02020603050405020304" pitchFamily="18" charset="0"/>
              </a:rPr>
              <a:t> from a bank or financial institutions are paid with interest (interest is the cost of credit). This would involve a legal contract and loan agreement with the bank.</a:t>
            </a:r>
            <a:endParaRPr lang="en-ZA"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790575" algn="l"/>
              </a:tabLst>
            </a:pPr>
            <a:r>
              <a:rPr lang="en-US" b="1" dirty="0">
                <a:latin typeface="Arial" panose="020B0604020202020204" pitchFamily="34" charset="0"/>
                <a:ea typeface="Calibri" panose="020F0502020204030204" pitchFamily="34" charset="0"/>
                <a:cs typeface="Times New Roman" panose="02020603050405020304" pitchFamily="18" charset="0"/>
              </a:rPr>
              <a:t>Bursaries</a:t>
            </a:r>
            <a:r>
              <a:rPr lang="en-US" dirty="0">
                <a:latin typeface="Arial" panose="020B0604020202020204" pitchFamily="34" charset="0"/>
                <a:ea typeface="Calibri" panose="020F0502020204030204" pitchFamily="34" charset="0"/>
                <a:cs typeface="Times New Roman" panose="02020603050405020304" pitchFamily="18" charset="0"/>
              </a:rPr>
              <a:t>: usually do not need to be paid back, (unless you do not pass or drop out). You may be required to work for the company for a set period once studies have been completed. This can be referred to as a </a:t>
            </a:r>
            <a:r>
              <a:rPr lang="en-US" i="1" dirty="0">
                <a:latin typeface="Arial" panose="020B0604020202020204" pitchFamily="34" charset="0"/>
                <a:ea typeface="Calibri" panose="020F0502020204030204" pitchFamily="34" charset="0"/>
                <a:cs typeface="Times New Roman" panose="02020603050405020304" pitchFamily="18" charset="0"/>
              </a:rPr>
              <a:t>contract bursary</a:t>
            </a:r>
            <a:r>
              <a:rPr lang="en-US" dirty="0">
                <a:latin typeface="Arial" panose="020B0604020202020204" pitchFamily="34" charset="0"/>
                <a:ea typeface="Calibri" panose="020F0502020204030204" pitchFamily="34" charset="0"/>
                <a:cs typeface="Times New Roman" panose="02020603050405020304" pitchFamily="18" charset="0"/>
              </a:rPr>
              <a:t>.</a:t>
            </a:r>
            <a:endParaRPr lang="en-ZA"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tabLst>
                <a:tab pos="790575" algn="l"/>
              </a:tabLst>
            </a:pPr>
            <a:r>
              <a:rPr lang="en-US" b="1" dirty="0">
                <a:latin typeface="Arial" panose="020B0604020202020204" pitchFamily="34" charset="0"/>
                <a:ea typeface="Calibri" panose="020F0502020204030204" pitchFamily="34" charset="0"/>
                <a:cs typeface="Times New Roman" panose="02020603050405020304" pitchFamily="18" charset="0"/>
              </a:rPr>
              <a:t>Scholarships</a:t>
            </a:r>
            <a:r>
              <a:rPr lang="en-US" dirty="0">
                <a:latin typeface="Arial" panose="020B0604020202020204" pitchFamily="34" charset="0"/>
                <a:ea typeface="Calibri" panose="020F0502020204030204" pitchFamily="34" charset="0"/>
                <a:cs typeface="Times New Roman" panose="02020603050405020304" pitchFamily="18" charset="0"/>
              </a:rPr>
              <a:t>: generally, not required to be paid back, but you do need to do well and get good results</a:t>
            </a:r>
            <a:r>
              <a:rPr lang="en-US" sz="1600" dirty="0">
                <a:latin typeface="Arial" panose="020B0604020202020204" pitchFamily="34" charset="0"/>
                <a:ea typeface="Calibri" panose="020F0502020204030204" pitchFamily="34" charset="0"/>
                <a:cs typeface="Times New Roman" panose="02020603050405020304" pitchFamily="18" charset="0"/>
              </a:rPr>
              <a:t>.</a:t>
            </a:r>
            <a:endParaRPr lang="en-ZA" dirty="0"/>
          </a:p>
        </p:txBody>
      </p:sp>
      <p:pic>
        <p:nvPicPr>
          <p:cNvPr id="11" name="Picture 10">
            <a:extLst>
              <a:ext uri="{FF2B5EF4-FFF2-40B4-BE49-F238E27FC236}">
                <a16:creationId xmlns:a16="http://schemas.microsoft.com/office/drawing/2014/main" id="{0F147B66-28B1-4A7D-8BE7-3993253B91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outdoor, ground, person, sidewalk&#10;&#10;Description automatically generated">
            <a:extLst>
              <a:ext uri="{FF2B5EF4-FFF2-40B4-BE49-F238E27FC236}">
                <a16:creationId xmlns:a16="http://schemas.microsoft.com/office/drawing/2014/main" id="{75343B46-9226-C7F1-C593-840F5644B518}"/>
              </a:ext>
            </a:extLst>
          </p:cNvPr>
          <p:cNvPicPr>
            <a:picLocks noChangeAspect="1"/>
          </p:cNvPicPr>
          <p:nvPr/>
        </p:nvPicPr>
        <p:blipFill>
          <a:blip r:embed="rId3"/>
          <a:stretch>
            <a:fillRect/>
          </a:stretch>
        </p:blipFill>
        <p:spPr>
          <a:xfrm>
            <a:off x="9109824" y="2123008"/>
            <a:ext cx="2932824" cy="1955216"/>
          </a:xfrm>
          <a:prstGeom prst="rect">
            <a:avLst/>
          </a:prstGeom>
        </p:spPr>
      </p:pic>
    </p:spTree>
    <p:extLst>
      <p:ext uri="{BB962C8B-B14F-4D97-AF65-F5344CB8AC3E}">
        <p14:creationId xmlns:p14="http://schemas.microsoft.com/office/powerpoint/2010/main" val="22865533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6D9D17C-CAE2-336A-D072-53D38F7E2BA0}"/>
              </a:ext>
            </a:extLst>
          </p:cNvPr>
          <p:cNvSpPr>
            <a:spLocks noGrp="1"/>
          </p:cNvSpPr>
          <p:nvPr>
            <p:ph sz="half" idx="2"/>
          </p:nvPr>
        </p:nvSpPr>
        <p:spPr>
          <a:xfrm>
            <a:off x="2313432" y="548640"/>
            <a:ext cx="7443216" cy="5596127"/>
          </a:xfrm>
        </p:spPr>
        <p:txBody>
          <a:bodyPr>
            <a:noAutofit/>
          </a:bodyPr>
          <a:lstStyle/>
          <a:p>
            <a:r>
              <a:rPr lang="en-US" sz="2000" b="1" dirty="0">
                <a:latin typeface="Arial" panose="020B0604020202020204" pitchFamily="34" charset="0"/>
                <a:cs typeface="Arial" panose="020B0604020202020204" pitchFamily="34" charset="0"/>
              </a:rPr>
              <a:t>Study Loan / Student Loan </a:t>
            </a:r>
            <a:r>
              <a:rPr lang="en-US" sz="2000" dirty="0">
                <a:latin typeface="Arial" panose="020B0604020202020204" pitchFamily="34" charset="0"/>
                <a:cs typeface="Arial" panose="020B0604020202020204" pitchFamily="34" charset="0"/>
              </a:rPr>
              <a:t>is borrowed money that is repaid over the time once a student has completed their studies and starts a job. In addition to repaying the amount loaned, most loans also require an additional fee called interest. A student loan is used to pay for college or university costs. Once studies are completed, you’ll be responsible for sending out monthly payments to the company or institute that  you have taken out a loan with.</a:t>
            </a:r>
          </a:p>
          <a:p>
            <a:pPr marL="0" indent="0">
              <a:buNone/>
            </a:pPr>
            <a:r>
              <a:rPr lang="en-US" sz="2000" dirty="0">
                <a:latin typeface="Arial" panose="020B0604020202020204" pitchFamily="34" charset="0"/>
                <a:cs typeface="Arial" panose="020B0604020202020204" pitchFamily="34" charset="0"/>
              </a:rPr>
              <a:t> </a:t>
            </a:r>
          </a:p>
          <a:p>
            <a:r>
              <a:rPr lang="en-US" sz="2000" b="1" dirty="0">
                <a:latin typeface="Arial" panose="020B0604020202020204" pitchFamily="34" charset="0"/>
                <a:cs typeface="Arial" panose="020B0604020202020204" pitchFamily="34" charset="0"/>
              </a:rPr>
              <a:t>Learnerships: </a:t>
            </a:r>
            <a:r>
              <a:rPr lang="en-US" sz="2000" dirty="0">
                <a:latin typeface="Arial" panose="020B0604020202020204" pitchFamily="34" charset="0"/>
                <a:cs typeface="Arial" panose="020B0604020202020204" pitchFamily="34" charset="0"/>
              </a:rPr>
              <a:t>do not need to be paid back.</a:t>
            </a:r>
          </a:p>
          <a:p>
            <a:pPr marL="0" indent="0">
              <a:buNone/>
            </a:pPr>
            <a:r>
              <a:rPr lang="en-US" sz="2000" dirty="0">
                <a:latin typeface="Arial" panose="020B0604020202020204" pitchFamily="34" charset="0"/>
                <a:cs typeface="Arial" panose="020B0604020202020204" pitchFamily="34" charset="0"/>
              </a:rPr>
              <a:t> </a:t>
            </a:r>
          </a:p>
          <a:p>
            <a:r>
              <a:rPr lang="en-US" sz="2000" b="1" dirty="0">
                <a:latin typeface="Arial" panose="020B0604020202020204" pitchFamily="34" charset="0"/>
                <a:cs typeface="Arial" panose="020B0604020202020204" pitchFamily="34" charset="0"/>
              </a:rPr>
              <a:t>NSFAS: </a:t>
            </a:r>
            <a:r>
              <a:rPr lang="en-US" sz="2000" dirty="0">
                <a:latin typeface="Arial" panose="020B0604020202020204" pitchFamily="34" charset="0"/>
                <a:cs typeface="Arial" panose="020B0604020202020204" pitchFamily="34" charset="0"/>
              </a:rPr>
              <a:t>You will only start repaying your loan once you have a salary of R30 000 or more per year. No need to worry as the repayments are worked out at a rate that will not place a great burden on you and is based on your salary. 40% of a general loan is converted into a bursary if you pass all of the courses you were registered for in that year. </a:t>
            </a:r>
          </a:p>
        </p:txBody>
      </p:sp>
      <p:pic>
        <p:nvPicPr>
          <p:cNvPr id="11" name="Picture 10">
            <a:extLst>
              <a:ext uri="{FF2B5EF4-FFF2-40B4-BE49-F238E27FC236}">
                <a16:creationId xmlns:a16="http://schemas.microsoft.com/office/drawing/2014/main" id="{374899C6-8BE7-9E9F-E79A-BF631E7B8B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erson wearing a graduation cap and gown&#10;&#10;Description automatically generated with medium confidence">
            <a:extLst>
              <a:ext uri="{FF2B5EF4-FFF2-40B4-BE49-F238E27FC236}">
                <a16:creationId xmlns:a16="http://schemas.microsoft.com/office/drawing/2014/main" id="{7F54917B-A1D9-B02A-A027-7BE5142FB324}"/>
              </a:ext>
            </a:extLst>
          </p:cNvPr>
          <p:cNvPicPr>
            <a:picLocks noChangeAspect="1"/>
          </p:cNvPicPr>
          <p:nvPr/>
        </p:nvPicPr>
        <p:blipFill>
          <a:blip r:embed="rId3"/>
          <a:stretch>
            <a:fillRect/>
          </a:stretch>
        </p:blipFill>
        <p:spPr>
          <a:xfrm>
            <a:off x="9445752" y="2033016"/>
            <a:ext cx="2599944" cy="1971624"/>
          </a:xfrm>
          <a:prstGeom prst="rect">
            <a:avLst/>
          </a:prstGeom>
        </p:spPr>
      </p:pic>
    </p:spTree>
    <p:extLst>
      <p:ext uri="{BB962C8B-B14F-4D97-AF65-F5344CB8AC3E}">
        <p14:creationId xmlns:p14="http://schemas.microsoft.com/office/powerpoint/2010/main" val="42424156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29018-E419-A662-A7EE-6B136A9C835E}"/>
              </a:ext>
            </a:extLst>
          </p:cNvPr>
          <p:cNvSpPr>
            <a:spLocks noGrp="1"/>
          </p:cNvSpPr>
          <p:nvPr>
            <p:ph type="title"/>
          </p:nvPr>
        </p:nvSpPr>
        <p:spPr/>
        <p:txBody>
          <a:bodyPr/>
          <a:lstStyle/>
          <a:p>
            <a:r>
              <a:rPr lang="en-ZA" dirty="0">
                <a:latin typeface="Arial" panose="020B0604020202020204" pitchFamily="34" charset="0"/>
                <a:cs typeface="Arial" panose="020B0604020202020204" pitchFamily="34" charset="0"/>
              </a:rPr>
              <a:t>But REMEMBER…</a:t>
            </a:r>
          </a:p>
        </p:txBody>
      </p:sp>
      <p:sp>
        <p:nvSpPr>
          <p:cNvPr id="4" name="Content Placeholder 3">
            <a:extLst>
              <a:ext uri="{FF2B5EF4-FFF2-40B4-BE49-F238E27FC236}">
                <a16:creationId xmlns:a16="http://schemas.microsoft.com/office/drawing/2014/main" id="{6FFB0530-9DDB-3169-B28E-FDE2F7EF58C7}"/>
              </a:ext>
            </a:extLst>
          </p:cNvPr>
          <p:cNvSpPr>
            <a:spLocks noGrp="1"/>
          </p:cNvSpPr>
          <p:nvPr>
            <p:ph sz="half" idx="2"/>
          </p:nvPr>
        </p:nvSpPr>
        <p:spPr>
          <a:xfrm>
            <a:off x="1468850" y="1471803"/>
            <a:ext cx="9430798" cy="4884547"/>
          </a:xfrm>
        </p:spPr>
        <p:txBody>
          <a:bodyPr>
            <a:normAutofit fontScale="92500" lnSpcReduction="10000"/>
          </a:bodyPr>
          <a:lstStyle/>
          <a:p>
            <a:r>
              <a:rPr lang="en-US" dirty="0">
                <a:latin typeface="Arial" panose="020B0604020202020204" pitchFamily="34" charset="0"/>
                <a:cs typeface="Arial" panose="020B0604020202020204" pitchFamily="34" charset="0"/>
              </a:rPr>
              <a:t>If you are going to apply for financial aid, you need to make sure you read and understand all the terms and conditions (</a:t>
            </a:r>
            <a:r>
              <a:rPr lang="en-US" dirty="0" err="1">
                <a:latin typeface="Arial" panose="020B0604020202020204" pitchFamily="34" charset="0"/>
                <a:cs typeface="Arial" panose="020B0604020202020204" pitchFamily="34" charset="0"/>
              </a:rPr>
              <a:t>Ts&amp;Cs</a:t>
            </a:r>
            <a:r>
              <a:rPr lang="en-US" dirty="0">
                <a:latin typeface="Arial" panose="020B0604020202020204" pitchFamily="34" charset="0"/>
                <a:cs typeface="Arial" panose="020B0604020202020204" pitchFamily="34" charset="0"/>
              </a:rPr>
              <a:t>). You need to know what you are responsible for paying back or what conditions may or may not apply to you not having to pay the money back.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Some companies that provide bursaries or scholarships may require you to work for them for a certain length of time. That may be different from one place to another.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There are general bursaries available or nonspecific bursaries, but there are also specific ones related to certain careers or fields of study.</a:t>
            </a:r>
          </a:p>
          <a:p>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It is vital to EXPLORE all your financial options CAREFULLY before you accepting any offers.</a:t>
            </a:r>
          </a:p>
          <a:p>
            <a:endParaRPr lang="en-ZA" dirty="0"/>
          </a:p>
        </p:txBody>
      </p:sp>
      <p:pic>
        <p:nvPicPr>
          <p:cNvPr id="10" name="Picture 9">
            <a:extLst>
              <a:ext uri="{FF2B5EF4-FFF2-40B4-BE49-F238E27FC236}">
                <a16:creationId xmlns:a16="http://schemas.microsoft.com/office/drawing/2014/main" id="{A581C6C7-0BF4-8367-9B6E-519FA603C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926"/>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surface chart&#10;&#10;Description automatically generated">
            <a:extLst>
              <a:ext uri="{FF2B5EF4-FFF2-40B4-BE49-F238E27FC236}">
                <a16:creationId xmlns:a16="http://schemas.microsoft.com/office/drawing/2014/main" id="{E0F44052-CA53-DA34-013D-BAEC36ED7DD6}"/>
              </a:ext>
            </a:extLst>
          </p:cNvPr>
          <p:cNvPicPr>
            <a:picLocks noChangeAspect="1"/>
          </p:cNvPicPr>
          <p:nvPr/>
        </p:nvPicPr>
        <p:blipFill>
          <a:blip r:embed="rId3"/>
          <a:stretch>
            <a:fillRect/>
          </a:stretch>
        </p:blipFill>
        <p:spPr>
          <a:xfrm>
            <a:off x="-971074" y="1161289"/>
            <a:ext cx="3615371" cy="2033646"/>
          </a:xfrm>
          <a:prstGeom prst="rect">
            <a:avLst/>
          </a:prstGeom>
        </p:spPr>
      </p:pic>
    </p:spTree>
    <p:extLst>
      <p:ext uri="{BB962C8B-B14F-4D97-AF65-F5344CB8AC3E}">
        <p14:creationId xmlns:p14="http://schemas.microsoft.com/office/powerpoint/2010/main" val="8197092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F49FB76-25BA-4481-B88D-DCB748E1662E}"/>
              </a:ext>
            </a:extLst>
          </p:cNvPr>
          <p:cNvSpPr>
            <a:spLocks noGrp="1"/>
          </p:cNvSpPr>
          <p:nvPr>
            <p:ph type="body" idx="1"/>
          </p:nvPr>
        </p:nvSpPr>
        <p:spPr>
          <a:xfrm>
            <a:off x="3316224" y="1536192"/>
            <a:ext cx="5559552" cy="4498848"/>
          </a:xfrm>
        </p:spPr>
        <p:txBody>
          <a:bodyPr>
            <a:normAutofit/>
          </a:bodyPr>
          <a:lstStyle/>
          <a:p>
            <a:r>
              <a:rPr lang="en-ZA" sz="2400" dirty="0">
                <a:latin typeface="Arial" panose="020B0604020202020204" pitchFamily="34" charset="0"/>
                <a:cs typeface="Arial" panose="020B0604020202020204" pitchFamily="34" charset="0"/>
              </a:rPr>
              <a:t>There is a lot of information out there – however its up to you to get out there and make things happen for yourself. These things take time and effort, and most of all </a:t>
            </a:r>
            <a:br>
              <a:rPr lang="en-ZA" sz="2400" dirty="0">
                <a:latin typeface="Arial" panose="020B0604020202020204" pitchFamily="34" charset="0"/>
                <a:cs typeface="Arial" panose="020B0604020202020204" pitchFamily="34" charset="0"/>
              </a:rPr>
            </a:br>
            <a:r>
              <a:rPr lang="en-ZA" sz="2400" dirty="0">
                <a:latin typeface="Arial" panose="020B0604020202020204" pitchFamily="34" charset="0"/>
                <a:cs typeface="Arial" panose="020B0604020202020204" pitchFamily="34" charset="0"/>
              </a:rPr>
              <a:t>PERSEVERANCE.</a:t>
            </a:r>
            <a:br>
              <a:rPr lang="en-ZA" sz="2400" dirty="0">
                <a:latin typeface="Arial" panose="020B0604020202020204" pitchFamily="34" charset="0"/>
                <a:cs typeface="Arial" panose="020B0604020202020204" pitchFamily="34" charset="0"/>
              </a:rPr>
            </a:br>
            <a:br>
              <a:rPr lang="en-ZA" sz="2400" dirty="0">
                <a:latin typeface="Arial" panose="020B0604020202020204" pitchFamily="34" charset="0"/>
                <a:cs typeface="Arial" panose="020B0604020202020204" pitchFamily="34" charset="0"/>
              </a:rPr>
            </a:br>
            <a:r>
              <a:rPr lang="en-ZA" sz="2400" dirty="0">
                <a:latin typeface="Arial" panose="020B0604020202020204" pitchFamily="34" charset="0"/>
                <a:cs typeface="Arial" panose="020B0604020202020204" pitchFamily="34" charset="0"/>
              </a:rPr>
              <a:t>There are many wonderful organisations and places that are willing to help students – </a:t>
            </a:r>
            <a:r>
              <a:rPr lang="en-ZA" sz="2400" b="1" dirty="0">
                <a:latin typeface="Arial" panose="020B0604020202020204" pitchFamily="34" charset="0"/>
                <a:cs typeface="Arial" panose="020B0604020202020204" pitchFamily="34" charset="0"/>
              </a:rPr>
              <a:t>RESEARCH, </a:t>
            </a:r>
            <a:r>
              <a:rPr lang="en-ZA" sz="2400" dirty="0">
                <a:latin typeface="Arial" panose="020B0604020202020204" pitchFamily="34" charset="0"/>
                <a:cs typeface="Arial" panose="020B0604020202020204" pitchFamily="34" charset="0"/>
              </a:rPr>
              <a:t>set </a:t>
            </a:r>
            <a:r>
              <a:rPr lang="en-ZA" sz="2400" b="1" dirty="0">
                <a:latin typeface="Arial" panose="020B0604020202020204" pitchFamily="34" charset="0"/>
                <a:cs typeface="Arial" panose="020B0604020202020204" pitchFamily="34" charset="0"/>
              </a:rPr>
              <a:t>SMART</a:t>
            </a:r>
            <a:r>
              <a:rPr lang="en-ZA" sz="2400" dirty="0">
                <a:latin typeface="Arial" panose="020B0604020202020204" pitchFamily="34" charset="0"/>
                <a:cs typeface="Arial" panose="020B0604020202020204" pitchFamily="34" charset="0"/>
              </a:rPr>
              <a:t> goals and </a:t>
            </a:r>
            <a:r>
              <a:rPr lang="en-ZA" sz="2400" b="1" dirty="0">
                <a:latin typeface="Arial" panose="020B0604020202020204" pitchFamily="34" charset="0"/>
                <a:cs typeface="Arial" panose="020B0604020202020204" pitchFamily="34" charset="0"/>
              </a:rPr>
              <a:t>GO FOR IT!</a:t>
            </a:r>
            <a:endParaRPr lang="en-US"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843EC0AB-7C85-FA9F-DB26-8C23494648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picture containing sky, outdoor, person, sunset&#10;&#10;Description automatically generated">
            <a:extLst>
              <a:ext uri="{FF2B5EF4-FFF2-40B4-BE49-F238E27FC236}">
                <a16:creationId xmlns:a16="http://schemas.microsoft.com/office/drawing/2014/main" id="{281F78EB-2F6E-810E-E3A2-C9593206718D}"/>
              </a:ext>
            </a:extLst>
          </p:cNvPr>
          <p:cNvPicPr>
            <a:picLocks noChangeAspect="1"/>
          </p:cNvPicPr>
          <p:nvPr/>
        </p:nvPicPr>
        <p:blipFill>
          <a:blip r:embed="rId3"/>
          <a:stretch>
            <a:fillRect/>
          </a:stretch>
        </p:blipFill>
        <p:spPr>
          <a:xfrm>
            <a:off x="146304" y="4718304"/>
            <a:ext cx="2670048" cy="2002536"/>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ADF59A97-C388-B285-4BEB-A33B00D870F2}"/>
              </a:ext>
            </a:extLst>
          </p:cNvPr>
          <p:cNvPicPr>
            <a:picLocks noChangeAspect="1"/>
          </p:cNvPicPr>
          <p:nvPr/>
        </p:nvPicPr>
        <p:blipFill>
          <a:blip r:embed="rId4"/>
          <a:stretch>
            <a:fillRect/>
          </a:stretch>
        </p:blipFill>
        <p:spPr>
          <a:xfrm>
            <a:off x="9237547" y="115824"/>
            <a:ext cx="2837688" cy="1891792"/>
          </a:xfrm>
          <a:prstGeom prst="rect">
            <a:avLst/>
          </a:prstGeom>
        </p:spPr>
      </p:pic>
    </p:spTree>
    <p:extLst>
      <p:ext uri="{BB962C8B-B14F-4D97-AF65-F5344CB8AC3E}">
        <p14:creationId xmlns:p14="http://schemas.microsoft.com/office/powerpoint/2010/main" val="4283594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6E49C-11A0-4C95-8A6E-FC7E9C57C105}"/>
              </a:ext>
            </a:extLst>
          </p:cNvPr>
          <p:cNvSpPr>
            <a:spLocks noGrp="1"/>
          </p:cNvSpPr>
          <p:nvPr>
            <p:ph type="title"/>
          </p:nvPr>
        </p:nvSpPr>
        <p:spPr/>
        <p:txBody>
          <a:bodyPr/>
          <a:lstStyle/>
          <a:p>
            <a:r>
              <a:rPr lang="en-US" dirty="0">
                <a:solidFill>
                  <a:srgbClr val="FFFFFF"/>
                </a:solidFill>
              </a:rPr>
              <a:t>Agenda</a:t>
            </a:r>
            <a:endParaRPr lang="en-US" dirty="0"/>
          </a:p>
        </p:txBody>
      </p:sp>
      <p:sp>
        <p:nvSpPr>
          <p:cNvPr id="3" name="Content Placeholder 2">
            <a:extLst>
              <a:ext uri="{FF2B5EF4-FFF2-40B4-BE49-F238E27FC236}">
                <a16:creationId xmlns:a16="http://schemas.microsoft.com/office/drawing/2014/main" id="{869C3FD2-AF88-4EF1-AFB7-5D31BD5AA0BF}"/>
              </a:ext>
            </a:extLst>
          </p:cNvPr>
          <p:cNvSpPr>
            <a:spLocks noGrp="1"/>
          </p:cNvSpPr>
          <p:nvPr>
            <p:ph idx="1"/>
          </p:nvPr>
        </p:nvSpPr>
        <p:spPr/>
        <p:txBody>
          <a:bodyPr>
            <a:normAutofit/>
          </a:bodyPr>
          <a:lstStyle/>
          <a:p>
            <a:pPr marL="0" indent="0">
              <a:buNone/>
            </a:pPr>
            <a:r>
              <a:rPr lang="en-US" dirty="0">
                <a:latin typeface="Arial" panose="020B0604020202020204" pitchFamily="34" charset="0"/>
                <a:cs typeface="Arial" panose="020B0604020202020204" pitchFamily="34" charset="0"/>
              </a:rPr>
              <a:t>There are </a:t>
            </a:r>
            <a:r>
              <a:rPr lang="en-US" b="1" dirty="0">
                <a:latin typeface="Arial" panose="020B0604020202020204" pitchFamily="34" charset="0"/>
                <a:cs typeface="Arial" panose="020B0604020202020204" pitchFamily="34" charset="0"/>
              </a:rPr>
              <a:t>high costs required to study</a:t>
            </a:r>
            <a:r>
              <a:rPr lang="en-US" dirty="0">
                <a:latin typeface="Arial" panose="020B0604020202020204" pitchFamily="34" charset="0"/>
                <a:cs typeface="Arial" panose="020B0604020202020204" pitchFamily="34" charset="0"/>
              </a:rPr>
              <a:t> - including tuition fees, accommodation, transport, food, books, stationery, devices, airtime etc.</a:t>
            </a:r>
          </a:p>
          <a:p>
            <a:pPr marL="0" indent="0">
              <a:buNone/>
            </a:pPr>
            <a:r>
              <a:rPr lang="en-US" dirty="0">
                <a:latin typeface="Arial" panose="020B0604020202020204" pitchFamily="34" charset="0"/>
                <a:cs typeface="Arial" panose="020B0604020202020204" pitchFamily="34" charset="0"/>
              </a:rPr>
              <a:t> </a:t>
            </a:r>
          </a:p>
          <a:p>
            <a:pPr marL="0" indent="0">
              <a:buNone/>
            </a:pPr>
            <a:r>
              <a:rPr lang="en-US" dirty="0">
                <a:latin typeface="Arial" panose="020B0604020202020204" pitchFamily="34" charset="0"/>
                <a:cs typeface="Arial" panose="020B0604020202020204" pitchFamily="34" charset="0"/>
              </a:rPr>
              <a:t>If you do not have the money to study, then </a:t>
            </a:r>
            <a:r>
              <a:rPr lang="en-US" b="1" dirty="0">
                <a:latin typeface="Arial" panose="020B0604020202020204" pitchFamily="34" charset="0"/>
                <a:cs typeface="Arial" panose="020B0604020202020204" pitchFamily="34" charset="0"/>
              </a:rPr>
              <a:t>financial aid</a:t>
            </a:r>
            <a:r>
              <a:rPr lang="en-US" dirty="0">
                <a:latin typeface="Arial" panose="020B0604020202020204" pitchFamily="34" charset="0"/>
                <a:cs typeface="Arial" panose="020B0604020202020204" pitchFamily="34" charset="0"/>
              </a:rPr>
              <a:t> is sometimes an option.</a:t>
            </a:r>
          </a:p>
        </p:txBody>
      </p:sp>
      <p:pic>
        <p:nvPicPr>
          <p:cNvPr id="7" name="Picture 6" descr="A picture containing indoor, wooden, table, cluttered&#10;&#10;Description automatically generated">
            <a:extLst>
              <a:ext uri="{FF2B5EF4-FFF2-40B4-BE49-F238E27FC236}">
                <a16:creationId xmlns:a16="http://schemas.microsoft.com/office/drawing/2014/main" id="{1A9E6839-E49A-0E4C-B9C5-F59DAEED1C16}"/>
              </a:ext>
            </a:extLst>
          </p:cNvPr>
          <p:cNvPicPr>
            <a:picLocks noChangeAspect="1"/>
          </p:cNvPicPr>
          <p:nvPr/>
        </p:nvPicPr>
        <p:blipFill>
          <a:blip r:embed="rId2"/>
          <a:stretch>
            <a:fillRect/>
          </a:stretch>
        </p:blipFill>
        <p:spPr>
          <a:xfrm>
            <a:off x="988213" y="2117993"/>
            <a:ext cx="3601413" cy="2622014"/>
          </a:xfrm>
          <a:prstGeom prst="rect">
            <a:avLst/>
          </a:prstGeom>
        </p:spPr>
      </p:pic>
      <p:pic>
        <p:nvPicPr>
          <p:cNvPr id="9" name="Picture 8">
            <a:extLst>
              <a:ext uri="{FF2B5EF4-FFF2-40B4-BE49-F238E27FC236}">
                <a16:creationId xmlns:a16="http://schemas.microsoft.com/office/drawing/2014/main" id="{108724BB-64E5-45A8-EFA7-0348BBFCCA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160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EB8CC-E887-4C39-A032-E3471EDC043E}"/>
              </a:ext>
            </a:extLst>
          </p:cNvPr>
          <p:cNvSpPr>
            <a:spLocks noGrp="1"/>
          </p:cNvSpPr>
          <p:nvPr>
            <p:ph type="title"/>
          </p:nvPr>
        </p:nvSpPr>
        <p:spPr/>
        <p:txBody>
          <a:bodyPr/>
          <a:lstStyle/>
          <a:p>
            <a:r>
              <a:rPr lang="en-US" dirty="0"/>
              <a:t>Types of Funding Options  </a:t>
            </a:r>
          </a:p>
        </p:txBody>
      </p:sp>
      <p:sp>
        <p:nvSpPr>
          <p:cNvPr id="3" name="Text Placeholder 2">
            <a:extLst>
              <a:ext uri="{FF2B5EF4-FFF2-40B4-BE49-F238E27FC236}">
                <a16:creationId xmlns:a16="http://schemas.microsoft.com/office/drawing/2014/main" id="{A4B28E79-36F1-4487-B6B6-7A33F5C3C0B2}"/>
              </a:ext>
            </a:extLst>
          </p:cNvPr>
          <p:cNvSpPr>
            <a:spLocks noGrp="1"/>
          </p:cNvSpPr>
          <p:nvPr>
            <p:ph type="body" idx="1"/>
          </p:nvPr>
        </p:nvSpPr>
        <p:spPr/>
        <p:txBody>
          <a:bodyPr/>
          <a:lstStyle/>
          <a:p>
            <a:r>
              <a:rPr lang="en-US" dirty="0"/>
              <a:t>THREE main types of funding:</a:t>
            </a:r>
          </a:p>
        </p:txBody>
      </p:sp>
      <p:sp>
        <p:nvSpPr>
          <p:cNvPr id="4" name="Content Placeholder 3">
            <a:extLst>
              <a:ext uri="{FF2B5EF4-FFF2-40B4-BE49-F238E27FC236}">
                <a16:creationId xmlns:a16="http://schemas.microsoft.com/office/drawing/2014/main" id="{245DDB48-166A-4E16-B9DF-C5C6570A1BAD}"/>
              </a:ext>
            </a:extLst>
          </p:cNvPr>
          <p:cNvSpPr>
            <a:spLocks noGrp="1"/>
          </p:cNvSpPr>
          <p:nvPr>
            <p:ph sz="half" idx="2"/>
          </p:nvPr>
        </p:nvSpPr>
        <p:spPr/>
        <p:txBody>
          <a:bodyPr/>
          <a:lstStyle/>
          <a:p>
            <a:r>
              <a:rPr lang="en-US" sz="2000" dirty="0"/>
              <a:t>Student Loans</a:t>
            </a:r>
          </a:p>
          <a:p>
            <a:r>
              <a:rPr lang="en-US" sz="2000" dirty="0"/>
              <a:t>Scholarships </a:t>
            </a:r>
          </a:p>
          <a:p>
            <a:r>
              <a:rPr lang="en-US" sz="2000" dirty="0"/>
              <a:t>Bursaries</a:t>
            </a:r>
            <a:endParaRPr lang="en-US" dirty="0"/>
          </a:p>
        </p:txBody>
      </p:sp>
      <p:sp>
        <p:nvSpPr>
          <p:cNvPr id="5" name="Text Placeholder 4">
            <a:extLst>
              <a:ext uri="{FF2B5EF4-FFF2-40B4-BE49-F238E27FC236}">
                <a16:creationId xmlns:a16="http://schemas.microsoft.com/office/drawing/2014/main" id="{7A4C5B2A-12FB-43E3-8389-C0A5E65E6D91}"/>
              </a:ext>
            </a:extLst>
          </p:cNvPr>
          <p:cNvSpPr>
            <a:spLocks noGrp="1"/>
          </p:cNvSpPr>
          <p:nvPr>
            <p:ph type="body" sz="quarter" idx="3"/>
          </p:nvPr>
        </p:nvSpPr>
        <p:spPr/>
        <p:txBody>
          <a:bodyPr/>
          <a:lstStyle/>
          <a:p>
            <a:r>
              <a:rPr lang="en-US" dirty="0"/>
              <a:t>Other types of </a:t>
            </a:r>
            <a:br>
              <a:rPr lang="en-US" dirty="0"/>
            </a:br>
            <a:r>
              <a:rPr lang="en-US" dirty="0"/>
              <a:t>funding:</a:t>
            </a:r>
          </a:p>
        </p:txBody>
      </p:sp>
      <p:sp>
        <p:nvSpPr>
          <p:cNvPr id="6" name="Content Placeholder 5">
            <a:extLst>
              <a:ext uri="{FF2B5EF4-FFF2-40B4-BE49-F238E27FC236}">
                <a16:creationId xmlns:a16="http://schemas.microsoft.com/office/drawing/2014/main" id="{53C09F06-9236-4635-AFB4-5E7D384A6BAE}"/>
              </a:ext>
            </a:extLst>
          </p:cNvPr>
          <p:cNvSpPr>
            <a:spLocks noGrp="1"/>
          </p:cNvSpPr>
          <p:nvPr>
            <p:ph sz="quarter" idx="4"/>
          </p:nvPr>
        </p:nvSpPr>
        <p:spPr/>
        <p:txBody>
          <a:bodyPr/>
          <a:lstStyle/>
          <a:p>
            <a:r>
              <a:rPr lang="en-US" sz="2000" dirty="0"/>
              <a:t>Paying yourself</a:t>
            </a:r>
          </a:p>
          <a:p>
            <a:r>
              <a:rPr lang="en-US" sz="2000" dirty="0" err="1"/>
              <a:t>Funza</a:t>
            </a:r>
            <a:r>
              <a:rPr lang="en-US" sz="2000" dirty="0"/>
              <a:t> </a:t>
            </a:r>
            <a:r>
              <a:rPr lang="en-US" sz="2000" dirty="0" err="1"/>
              <a:t>Lushaka</a:t>
            </a:r>
            <a:r>
              <a:rPr lang="en-US" sz="2000" dirty="0"/>
              <a:t> Bursary</a:t>
            </a:r>
          </a:p>
          <a:p>
            <a:r>
              <a:rPr lang="en-US" sz="2000" dirty="0"/>
              <a:t>The National Student Financial Aid Scheme (NSFAS) </a:t>
            </a:r>
          </a:p>
          <a:p>
            <a:endParaRPr lang="en-US" dirty="0"/>
          </a:p>
        </p:txBody>
      </p:sp>
      <p:sp>
        <p:nvSpPr>
          <p:cNvPr id="7" name="Text Placeholder 6">
            <a:extLst>
              <a:ext uri="{FF2B5EF4-FFF2-40B4-BE49-F238E27FC236}">
                <a16:creationId xmlns:a16="http://schemas.microsoft.com/office/drawing/2014/main" id="{016D0387-7057-4207-9037-65B55A7B211B}"/>
              </a:ext>
            </a:extLst>
          </p:cNvPr>
          <p:cNvSpPr>
            <a:spLocks noGrp="1"/>
          </p:cNvSpPr>
          <p:nvPr>
            <p:ph type="body" sz="quarter" idx="13"/>
          </p:nvPr>
        </p:nvSpPr>
        <p:spPr/>
        <p:txBody>
          <a:bodyPr/>
          <a:lstStyle/>
          <a:p>
            <a:r>
              <a:rPr lang="en-US" dirty="0"/>
              <a:t>Indirect …</a:t>
            </a:r>
          </a:p>
        </p:txBody>
      </p:sp>
      <p:sp>
        <p:nvSpPr>
          <p:cNvPr id="8" name="Content Placeholder 7">
            <a:extLst>
              <a:ext uri="{FF2B5EF4-FFF2-40B4-BE49-F238E27FC236}">
                <a16:creationId xmlns:a16="http://schemas.microsoft.com/office/drawing/2014/main" id="{EE1302F8-9FA6-4CC4-AD07-E8137FCC99A5}"/>
              </a:ext>
            </a:extLst>
          </p:cNvPr>
          <p:cNvSpPr>
            <a:spLocks noGrp="1"/>
          </p:cNvSpPr>
          <p:nvPr>
            <p:ph sz="quarter" idx="14"/>
          </p:nvPr>
        </p:nvSpPr>
        <p:spPr/>
        <p:txBody>
          <a:bodyPr/>
          <a:lstStyle/>
          <a:p>
            <a:r>
              <a:rPr lang="en-US" sz="2000" dirty="0"/>
              <a:t>How SETA assists: </a:t>
            </a:r>
          </a:p>
          <a:p>
            <a:pPr marL="0" indent="0">
              <a:buNone/>
            </a:pPr>
            <a:r>
              <a:rPr lang="en-US" sz="2000" dirty="0"/>
              <a:t>         - in general</a:t>
            </a:r>
          </a:p>
          <a:p>
            <a:pPr marL="0" indent="0">
              <a:buNone/>
            </a:pPr>
            <a:r>
              <a:rPr lang="en-US" sz="2000" dirty="0"/>
              <a:t>         - via Learnerships </a:t>
            </a:r>
          </a:p>
          <a:p>
            <a:endParaRPr lang="en-US" dirty="0"/>
          </a:p>
        </p:txBody>
      </p:sp>
      <p:pic>
        <p:nvPicPr>
          <p:cNvPr id="13" name="Picture 12">
            <a:extLst>
              <a:ext uri="{FF2B5EF4-FFF2-40B4-BE49-F238E27FC236}">
                <a16:creationId xmlns:a16="http://schemas.microsoft.com/office/drawing/2014/main" id="{9939CDAA-15F6-58EA-4FED-98D6C7BD27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A picture containing plant&#10;&#10;Description automatically generated">
            <a:extLst>
              <a:ext uri="{FF2B5EF4-FFF2-40B4-BE49-F238E27FC236}">
                <a16:creationId xmlns:a16="http://schemas.microsoft.com/office/drawing/2014/main" id="{40A8479F-4D48-A3E6-C39E-86B97BB388D1}"/>
              </a:ext>
            </a:extLst>
          </p:cNvPr>
          <p:cNvPicPr>
            <a:picLocks noChangeAspect="1"/>
          </p:cNvPicPr>
          <p:nvPr/>
        </p:nvPicPr>
        <p:blipFill>
          <a:blip r:embed="rId3"/>
          <a:stretch>
            <a:fillRect/>
          </a:stretch>
        </p:blipFill>
        <p:spPr>
          <a:xfrm>
            <a:off x="7626096" y="3921252"/>
            <a:ext cx="3974592" cy="2684920"/>
          </a:xfrm>
          <a:prstGeom prst="rect">
            <a:avLst/>
          </a:prstGeom>
        </p:spPr>
      </p:pic>
    </p:spTree>
    <p:extLst>
      <p:ext uri="{BB962C8B-B14F-4D97-AF65-F5344CB8AC3E}">
        <p14:creationId xmlns:p14="http://schemas.microsoft.com/office/powerpoint/2010/main" val="2967200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0518E-1789-302E-F49E-A619CA6ADEEE}"/>
              </a:ext>
            </a:extLst>
          </p:cNvPr>
          <p:cNvSpPr>
            <a:spLocks noGrp="1"/>
          </p:cNvSpPr>
          <p:nvPr>
            <p:ph type="title"/>
          </p:nvPr>
        </p:nvSpPr>
        <p:spPr/>
        <p:txBody>
          <a:bodyPr/>
          <a:lstStyle/>
          <a:p>
            <a:endParaRPr lang="en-ZA" dirty="0"/>
          </a:p>
        </p:txBody>
      </p:sp>
      <p:sp>
        <p:nvSpPr>
          <p:cNvPr id="3" name="Text Placeholder 2">
            <a:extLst>
              <a:ext uri="{FF2B5EF4-FFF2-40B4-BE49-F238E27FC236}">
                <a16:creationId xmlns:a16="http://schemas.microsoft.com/office/drawing/2014/main" id="{2F455113-D33C-288B-EEE9-338274F5D4F8}"/>
              </a:ext>
            </a:extLst>
          </p:cNvPr>
          <p:cNvSpPr>
            <a:spLocks noGrp="1"/>
          </p:cNvSpPr>
          <p:nvPr>
            <p:ph type="body" idx="1"/>
          </p:nvPr>
        </p:nvSpPr>
        <p:spPr/>
        <p:txBody>
          <a:bodyPr/>
          <a:lstStyle/>
          <a:p>
            <a:endParaRPr lang="en-ZA" dirty="0"/>
          </a:p>
        </p:txBody>
      </p:sp>
      <p:sp>
        <p:nvSpPr>
          <p:cNvPr id="4" name="Content Placeholder 3">
            <a:extLst>
              <a:ext uri="{FF2B5EF4-FFF2-40B4-BE49-F238E27FC236}">
                <a16:creationId xmlns:a16="http://schemas.microsoft.com/office/drawing/2014/main" id="{329B9095-EF56-FB62-A172-A1B9AC55F157}"/>
              </a:ext>
            </a:extLst>
          </p:cNvPr>
          <p:cNvSpPr>
            <a:spLocks noGrp="1"/>
          </p:cNvSpPr>
          <p:nvPr>
            <p:ph sz="half" idx="2"/>
          </p:nvPr>
        </p:nvSpPr>
        <p:spPr>
          <a:solidFill>
            <a:schemeClr val="bg1">
              <a:lumMod val="95000"/>
            </a:schemeClr>
          </a:solidFill>
          <a:ln>
            <a:solidFill>
              <a:schemeClr val="tx1"/>
            </a:solidFill>
          </a:ln>
        </p:spPr>
        <p:txBody>
          <a:bodyPr>
            <a:normAutofit fontScale="85000" lnSpcReduction="10000"/>
          </a:bodyPr>
          <a:lstStyle/>
          <a:p>
            <a:endParaRPr lang="en-US" dirty="0"/>
          </a:p>
          <a:p>
            <a:r>
              <a:rPr lang="en-US" dirty="0"/>
              <a:t>A </a:t>
            </a:r>
            <a:r>
              <a:rPr lang="en-US" b="1" dirty="0"/>
              <a:t>loan</a:t>
            </a:r>
            <a:r>
              <a:rPr lang="en-US" dirty="0"/>
              <a:t> is money that you have borrowed. You need to pay it back after completing your studies. </a:t>
            </a:r>
          </a:p>
          <a:p>
            <a:endParaRPr lang="en-US" dirty="0"/>
          </a:p>
          <a:p>
            <a:r>
              <a:rPr lang="en-US" dirty="0"/>
              <a:t>Many </a:t>
            </a:r>
            <a:r>
              <a:rPr lang="en-US" b="1" dirty="0"/>
              <a:t>banks</a:t>
            </a:r>
            <a:r>
              <a:rPr lang="en-US" dirty="0"/>
              <a:t> make these loans attractive, with low interests. A parent/guardian must sign surety. Surety is when someone takes responsibility for another person’s debt if they are unable to make payments for any reason.</a:t>
            </a:r>
          </a:p>
          <a:p>
            <a:pPr marL="0" indent="0">
              <a:buNone/>
            </a:pPr>
            <a:endParaRPr lang="en-ZA" dirty="0"/>
          </a:p>
        </p:txBody>
      </p:sp>
      <p:sp>
        <p:nvSpPr>
          <p:cNvPr id="5" name="Text Placeholder 4">
            <a:extLst>
              <a:ext uri="{FF2B5EF4-FFF2-40B4-BE49-F238E27FC236}">
                <a16:creationId xmlns:a16="http://schemas.microsoft.com/office/drawing/2014/main" id="{7A4319D1-05D3-BD79-A06B-99077A1DE19C}"/>
              </a:ext>
            </a:extLst>
          </p:cNvPr>
          <p:cNvSpPr>
            <a:spLocks noGrp="1"/>
          </p:cNvSpPr>
          <p:nvPr>
            <p:ph type="body" sz="quarter" idx="3"/>
          </p:nvPr>
        </p:nvSpPr>
        <p:spPr/>
        <p:txBody>
          <a:bodyPr/>
          <a:lstStyle/>
          <a:p>
            <a:endParaRPr lang="en-ZA" dirty="0"/>
          </a:p>
        </p:txBody>
      </p:sp>
      <p:sp>
        <p:nvSpPr>
          <p:cNvPr id="6" name="Content Placeholder 5">
            <a:extLst>
              <a:ext uri="{FF2B5EF4-FFF2-40B4-BE49-F238E27FC236}">
                <a16:creationId xmlns:a16="http://schemas.microsoft.com/office/drawing/2014/main" id="{33C78C9F-14DD-0D38-2AFA-D4899C0B4B86}"/>
              </a:ext>
            </a:extLst>
          </p:cNvPr>
          <p:cNvSpPr>
            <a:spLocks noGrp="1"/>
          </p:cNvSpPr>
          <p:nvPr>
            <p:ph sz="quarter" idx="4"/>
          </p:nvPr>
        </p:nvSpPr>
        <p:spPr>
          <a:solidFill>
            <a:schemeClr val="bg1">
              <a:lumMod val="95000"/>
            </a:schemeClr>
          </a:solidFill>
          <a:ln>
            <a:solidFill>
              <a:schemeClr val="tx1"/>
            </a:solidFill>
          </a:ln>
        </p:spPr>
        <p:txBody>
          <a:bodyPr>
            <a:normAutofit fontScale="85000" lnSpcReduction="10000"/>
          </a:bodyPr>
          <a:lstStyle/>
          <a:p>
            <a:endParaRPr lang="en-US" dirty="0"/>
          </a:p>
          <a:p>
            <a:r>
              <a:rPr lang="en-US" dirty="0"/>
              <a:t>Awarded on </a:t>
            </a:r>
            <a:r>
              <a:rPr lang="en-US" b="1" dirty="0"/>
              <a:t>merit</a:t>
            </a:r>
            <a:r>
              <a:rPr lang="en-US" dirty="0"/>
              <a:t> to students with good/top academic results or </a:t>
            </a:r>
            <a:r>
              <a:rPr lang="en-US" b="1" dirty="0"/>
              <a:t>outstanding talent </a:t>
            </a:r>
            <a:r>
              <a:rPr lang="en-US" dirty="0"/>
              <a:t>and achievement in sport/music.  </a:t>
            </a:r>
          </a:p>
          <a:p>
            <a:r>
              <a:rPr lang="en-US" dirty="0"/>
              <a:t>It is a financial reward usually given to students based on achievements - recipients are </a:t>
            </a:r>
            <a:r>
              <a:rPr lang="en-US" b="1" dirty="0"/>
              <a:t>not</a:t>
            </a:r>
            <a:r>
              <a:rPr lang="en-US" dirty="0"/>
              <a:t> always expected to </a:t>
            </a:r>
            <a:r>
              <a:rPr lang="en-US" b="1" dirty="0"/>
              <a:t>repay</a:t>
            </a:r>
            <a:r>
              <a:rPr lang="en-US" dirty="0"/>
              <a:t> or work back the money that they receive. </a:t>
            </a:r>
            <a:endParaRPr lang="en-ZA" dirty="0"/>
          </a:p>
        </p:txBody>
      </p:sp>
      <p:sp>
        <p:nvSpPr>
          <p:cNvPr id="10" name="Text Placeholder 9">
            <a:extLst>
              <a:ext uri="{FF2B5EF4-FFF2-40B4-BE49-F238E27FC236}">
                <a16:creationId xmlns:a16="http://schemas.microsoft.com/office/drawing/2014/main" id="{E220FEED-91ED-CC40-52C4-FA20F4932340}"/>
              </a:ext>
            </a:extLst>
          </p:cNvPr>
          <p:cNvSpPr>
            <a:spLocks noGrp="1"/>
          </p:cNvSpPr>
          <p:nvPr>
            <p:ph type="body" sz="quarter" idx="13"/>
          </p:nvPr>
        </p:nvSpPr>
        <p:spPr/>
        <p:txBody>
          <a:bodyPr/>
          <a:lstStyle/>
          <a:p>
            <a:endParaRPr lang="en-ZA"/>
          </a:p>
        </p:txBody>
      </p:sp>
      <p:sp>
        <p:nvSpPr>
          <p:cNvPr id="11" name="Content Placeholder 10">
            <a:extLst>
              <a:ext uri="{FF2B5EF4-FFF2-40B4-BE49-F238E27FC236}">
                <a16:creationId xmlns:a16="http://schemas.microsoft.com/office/drawing/2014/main" id="{D0874971-C08C-8F3C-2750-FFCDF173A494}"/>
              </a:ext>
            </a:extLst>
          </p:cNvPr>
          <p:cNvSpPr>
            <a:spLocks noGrp="1"/>
          </p:cNvSpPr>
          <p:nvPr>
            <p:ph sz="quarter" idx="14"/>
          </p:nvPr>
        </p:nvSpPr>
        <p:spPr>
          <a:solidFill>
            <a:schemeClr val="bg1">
              <a:lumMod val="95000"/>
            </a:schemeClr>
          </a:solidFill>
          <a:ln>
            <a:solidFill>
              <a:schemeClr val="tx1"/>
            </a:solidFill>
          </a:ln>
        </p:spPr>
        <p:txBody>
          <a:bodyPr>
            <a:normAutofit fontScale="92500" lnSpcReduction="20000"/>
          </a:bodyPr>
          <a:lstStyle/>
          <a:p>
            <a:endParaRPr lang="en-US" dirty="0"/>
          </a:p>
          <a:p>
            <a:r>
              <a:rPr lang="en-US" dirty="0"/>
              <a:t>Financial assistance given to a student for further study. Usually awarded on </a:t>
            </a:r>
            <a:r>
              <a:rPr lang="en-US" b="1" dirty="0"/>
              <a:t>merit</a:t>
            </a:r>
            <a:r>
              <a:rPr lang="en-US" dirty="0"/>
              <a:t>, but often </a:t>
            </a:r>
            <a:r>
              <a:rPr lang="en-US" b="1" dirty="0"/>
              <a:t>more criteria </a:t>
            </a:r>
            <a:r>
              <a:rPr lang="en-US" dirty="0"/>
              <a:t>than only academic achievement.</a:t>
            </a:r>
          </a:p>
          <a:p>
            <a:r>
              <a:rPr lang="en-US" dirty="0"/>
              <a:t>Some bursaries involve </a:t>
            </a:r>
            <a:r>
              <a:rPr lang="en-US" b="1" dirty="0"/>
              <a:t>obligations</a:t>
            </a:r>
            <a:r>
              <a:rPr lang="en-US" dirty="0"/>
              <a:t>. Higher education institutions have bursaries that are financed by </a:t>
            </a:r>
            <a:r>
              <a:rPr lang="en-US" b="1" dirty="0"/>
              <a:t>companies</a:t>
            </a:r>
            <a:r>
              <a:rPr lang="en-US" dirty="0"/>
              <a:t>. Some bursaries require that you work for the bursary company.</a:t>
            </a:r>
            <a:endParaRPr lang="en-ZA" dirty="0"/>
          </a:p>
        </p:txBody>
      </p:sp>
      <p:sp>
        <p:nvSpPr>
          <p:cNvPr id="12" name="Rectangle: Rounded Corners 11">
            <a:extLst>
              <a:ext uri="{FF2B5EF4-FFF2-40B4-BE49-F238E27FC236}">
                <a16:creationId xmlns:a16="http://schemas.microsoft.com/office/drawing/2014/main" id="{7A030932-AC5B-D220-63E7-F532DAD25586}"/>
              </a:ext>
            </a:extLst>
          </p:cNvPr>
          <p:cNvSpPr/>
          <p:nvPr/>
        </p:nvSpPr>
        <p:spPr>
          <a:xfrm>
            <a:off x="835153" y="668337"/>
            <a:ext cx="3269962" cy="1836738"/>
          </a:xfrm>
          <a:prstGeom prst="roundRect">
            <a:avLst>
              <a:gd name="adj" fmla="val 10000"/>
            </a:avLst>
          </a:prstGeom>
          <a:blipFill>
            <a:blip r:embed="rId2" cstate="print">
              <a:extLst>
                <a:ext uri="{28A0092B-C50C-407E-A947-70E740481C1C}">
                  <a14:useLocalDpi xmlns:a14="http://schemas.microsoft.com/office/drawing/2010/main" val="0"/>
                </a:ext>
              </a:extLst>
            </a:blip>
            <a:srcRect/>
            <a:stretch>
              <a:fillRect t="-7000" b="-7000"/>
            </a:stretch>
          </a:blipFill>
          <a:ln>
            <a:solidFill>
              <a:schemeClr val="tx1"/>
            </a:solidFill>
          </a:ln>
        </p:spPr>
        <p:style>
          <a:lnRef idx="2">
            <a:schemeClr val="lt1">
              <a:hueOff val="0"/>
              <a:satOff val="0"/>
              <a:lumOff val="0"/>
              <a:alphaOff val="0"/>
            </a:schemeClr>
          </a:lnRef>
          <a:fillRef idx="1">
            <a:scrgbClr r="0" g="0" b="0"/>
          </a:fillRef>
          <a:effectRef idx="0">
            <a:schemeClr val="accent4">
              <a:tint val="50000"/>
              <a:hueOff val="0"/>
              <a:satOff val="0"/>
              <a:lumOff val="0"/>
              <a:alphaOff val="0"/>
            </a:schemeClr>
          </a:effectRef>
          <a:fontRef idx="minor">
            <a:schemeClr val="lt1">
              <a:hueOff val="0"/>
              <a:satOff val="0"/>
              <a:lumOff val="0"/>
              <a:alphaOff val="0"/>
            </a:schemeClr>
          </a:fontRef>
        </p:style>
      </p:sp>
      <p:sp>
        <p:nvSpPr>
          <p:cNvPr id="15" name="Rectangle: Rounded Corners 14">
            <a:extLst>
              <a:ext uri="{FF2B5EF4-FFF2-40B4-BE49-F238E27FC236}">
                <a16:creationId xmlns:a16="http://schemas.microsoft.com/office/drawing/2014/main" id="{452C343F-118C-E424-F846-5FC578242431}"/>
              </a:ext>
            </a:extLst>
          </p:cNvPr>
          <p:cNvSpPr/>
          <p:nvPr/>
        </p:nvSpPr>
        <p:spPr>
          <a:xfrm>
            <a:off x="4476594" y="668337"/>
            <a:ext cx="3243448" cy="1813086"/>
          </a:xfrm>
          <a:prstGeom prst="roundRect">
            <a:avLst>
              <a:gd name="adj" fmla="val 10000"/>
            </a:avLst>
          </a:prstGeom>
          <a:blipFill>
            <a:blip r:embed="rId3"/>
            <a:srcRect/>
            <a:stretch>
              <a:fillRect l="-8000" r="-8000"/>
            </a:stretch>
          </a:blipFill>
          <a:ln>
            <a:solidFill>
              <a:schemeClr val="tx1"/>
            </a:solidFill>
          </a:ln>
        </p:spPr>
        <p:style>
          <a:lnRef idx="2">
            <a:schemeClr val="lt1">
              <a:hueOff val="0"/>
              <a:satOff val="0"/>
              <a:lumOff val="0"/>
              <a:alphaOff val="0"/>
            </a:schemeClr>
          </a:lnRef>
          <a:fillRef idx="1">
            <a:scrgbClr r="0" g="0" b="0"/>
          </a:fillRef>
          <a:effectRef idx="0">
            <a:schemeClr val="accent4">
              <a:tint val="50000"/>
              <a:hueOff val="-566543"/>
              <a:satOff val="-5330"/>
              <a:lumOff val="-2509"/>
              <a:alphaOff val="0"/>
            </a:schemeClr>
          </a:effectRef>
          <a:fontRef idx="minor">
            <a:schemeClr val="lt1">
              <a:hueOff val="0"/>
              <a:satOff val="0"/>
              <a:lumOff val="0"/>
              <a:alphaOff val="0"/>
            </a:schemeClr>
          </a:fontRef>
        </p:style>
      </p:sp>
      <p:sp>
        <p:nvSpPr>
          <p:cNvPr id="17" name="Rectangle: Rounded Corners 16">
            <a:extLst>
              <a:ext uri="{FF2B5EF4-FFF2-40B4-BE49-F238E27FC236}">
                <a16:creationId xmlns:a16="http://schemas.microsoft.com/office/drawing/2014/main" id="{A3D85F66-00CC-1357-7E48-66C2552512FC}"/>
              </a:ext>
            </a:extLst>
          </p:cNvPr>
          <p:cNvSpPr/>
          <p:nvPr/>
        </p:nvSpPr>
        <p:spPr>
          <a:xfrm>
            <a:off x="8063547" y="668338"/>
            <a:ext cx="3243448" cy="1846262"/>
          </a:xfrm>
          <a:prstGeom prst="roundRect">
            <a:avLst>
              <a:gd name="adj" fmla="val 10000"/>
            </a:avLst>
          </a:prstGeom>
          <a:blipFill>
            <a:blip r:embed="rId4" cstate="print">
              <a:extLst>
                <a:ext uri="{28A0092B-C50C-407E-A947-70E740481C1C}">
                  <a14:useLocalDpi xmlns:a14="http://schemas.microsoft.com/office/drawing/2010/main" val="0"/>
                </a:ext>
              </a:extLst>
            </a:blip>
            <a:srcRect/>
            <a:stretch>
              <a:fillRect t="-2000" b="-2000"/>
            </a:stretch>
          </a:blipFill>
          <a:ln>
            <a:solidFill>
              <a:schemeClr val="tx1"/>
            </a:solidFill>
          </a:ln>
        </p:spPr>
        <p:style>
          <a:lnRef idx="2">
            <a:schemeClr val="lt1">
              <a:hueOff val="0"/>
              <a:satOff val="0"/>
              <a:lumOff val="0"/>
              <a:alphaOff val="0"/>
            </a:schemeClr>
          </a:lnRef>
          <a:fillRef idx="1">
            <a:scrgbClr r="0" g="0" b="0"/>
          </a:fillRef>
          <a:effectRef idx="0">
            <a:schemeClr val="accent4">
              <a:tint val="50000"/>
              <a:hueOff val="-1133085"/>
              <a:satOff val="-10660"/>
              <a:lumOff val="-5018"/>
              <a:alphaOff val="0"/>
            </a:schemeClr>
          </a:effectRef>
          <a:fontRef idx="minor">
            <a:schemeClr val="lt1">
              <a:hueOff val="0"/>
              <a:satOff val="0"/>
              <a:lumOff val="0"/>
              <a:alphaOff val="0"/>
            </a:schemeClr>
          </a:fontRef>
        </p:style>
      </p:sp>
      <p:pic>
        <p:nvPicPr>
          <p:cNvPr id="19" name="Picture 18">
            <a:extLst>
              <a:ext uri="{FF2B5EF4-FFF2-40B4-BE49-F238E27FC236}">
                <a16:creationId xmlns:a16="http://schemas.microsoft.com/office/drawing/2014/main" id="{BFCB55DC-4FEF-58FC-4A16-0965E7A0F3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56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290457-2071-4F7C-9327-CE85A282B4D5}"/>
              </a:ext>
            </a:extLst>
          </p:cNvPr>
          <p:cNvSpPr>
            <a:spLocks noGrp="1"/>
          </p:cNvSpPr>
          <p:nvPr>
            <p:ph type="title"/>
          </p:nvPr>
        </p:nvSpPr>
        <p:spPr/>
        <p:txBody>
          <a:bodyPr>
            <a:normAutofit/>
          </a:bodyPr>
          <a:lstStyle/>
          <a:p>
            <a:r>
              <a:rPr lang="en-US" dirty="0"/>
              <a:t>Other types of funding include:</a:t>
            </a:r>
          </a:p>
        </p:txBody>
      </p:sp>
      <p:sp>
        <p:nvSpPr>
          <p:cNvPr id="5" name="Content Placeholder 4">
            <a:extLst>
              <a:ext uri="{FF2B5EF4-FFF2-40B4-BE49-F238E27FC236}">
                <a16:creationId xmlns:a16="http://schemas.microsoft.com/office/drawing/2014/main" id="{B67B1E24-2840-4BB0-AE5A-2320A01CB80F}"/>
              </a:ext>
            </a:extLst>
          </p:cNvPr>
          <p:cNvSpPr>
            <a:spLocks noGrp="1"/>
          </p:cNvSpPr>
          <p:nvPr>
            <p:ph idx="1"/>
          </p:nvPr>
        </p:nvSpPr>
        <p:spPr/>
        <p:txBody>
          <a:bodyPr>
            <a:normAutofit fontScale="85000" lnSpcReduction="20000"/>
          </a:bodyPr>
          <a:lstStyle/>
          <a:p>
            <a:pPr marL="342900"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Paying yourself:</a:t>
            </a:r>
            <a:r>
              <a:rPr lang="en-US" dirty="0">
                <a:latin typeface="Arial" panose="020B0604020202020204" pitchFamily="34" charset="0"/>
                <a:cs typeface="Arial" panose="020B0604020202020204" pitchFamily="34" charset="0"/>
              </a:rPr>
              <a:t> An option if you decide to work first before studying or work while studying. </a:t>
            </a:r>
          </a:p>
          <a:p>
            <a:pPr marL="342900" indent="-342900">
              <a:buFont typeface="Wingdings" panose="05000000000000000000" pitchFamily="2" charset="2"/>
              <a:buChar char="Ø"/>
            </a:pPr>
            <a:r>
              <a:rPr lang="en-US" b="1" dirty="0" err="1">
                <a:latin typeface="Arial" panose="020B0604020202020204" pitchFamily="34" charset="0"/>
                <a:cs typeface="Arial" panose="020B0604020202020204" pitchFamily="34" charset="0"/>
              </a:rPr>
              <a:t>Funza</a:t>
            </a:r>
            <a:r>
              <a:rPr lang="en-US" b="1" dirty="0">
                <a:latin typeface="Arial" panose="020B0604020202020204" pitchFamily="34" charset="0"/>
                <a:cs typeface="Arial" panose="020B0604020202020204" pitchFamily="34" charset="0"/>
              </a:rPr>
              <a:t> </a:t>
            </a:r>
            <a:r>
              <a:rPr lang="en-US" b="1" dirty="0" err="1">
                <a:latin typeface="Arial" panose="020B0604020202020204" pitchFamily="34" charset="0"/>
                <a:cs typeface="Arial" panose="020B0604020202020204" pitchFamily="34" charset="0"/>
              </a:rPr>
              <a:t>Lushaka</a:t>
            </a:r>
            <a:r>
              <a:rPr lang="en-US" b="1" dirty="0">
                <a:latin typeface="Arial" panose="020B0604020202020204" pitchFamily="34" charset="0"/>
                <a:cs typeface="Arial" panose="020B0604020202020204" pitchFamily="34" charset="0"/>
              </a:rPr>
              <a:t> Bursary:</a:t>
            </a:r>
            <a:r>
              <a:rPr lang="en-US" dirty="0">
                <a:latin typeface="Arial" panose="020B0604020202020204" pitchFamily="34" charset="0"/>
                <a:cs typeface="Arial" panose="020B0604020202020204" pitchFamily="34" charset="0"/>
              </a:rPr>
              <a:t> is specifically for students who are studying to become teachers and is awarded annually, based on academic ability.</a:t>
            </a:r>
          </a:p>
          <a:p>
            <a:pPr marL="342900" indent="-342900">
              <a:buFont typeface="Wingdings" panose="05000000000000000000" pitchFamily="2" charset="2"/>
              <a:buChar char="Ø"/>
            </a:pPr>
            <a:r>
              <a:rPr lang="en-US" b="1" dirty="0">
                <a:latin typeface="Arial" panose="020B0604020202020204" pitchFamily="34" charset="0"/>
                <a:cs typeface="Arial" panose="020B0604020202020204" pitchFamily="34" charset="0"/>
              </a:rPr>
              <a:t>The National Student Financial Aid Scheme (NSFAS): </a:t>
            </a:r>
            <a:r>
              <a:rPr lang="en-US" dirty="0">
                <a:latin typeface="Arial" panose="020B0604020202020204" pitchFamily="34" charset="0"/>
                <a:cs typeface="Arial" panose="020B0604020202020204" pitchFamily="34" charset="0"/>
              </a:rPr>
              <a:t>is a South African government student financial aid scheme which provides financial aid to undergraduate students to help pay for the cost of their tertiary education after finishing high school. Funded by the Department of Higher Education and Training.</a:t>
            </a:r>
          </a:p>
          <a:p>
            <a:pPr marL="342900" indent="-342900">
              <a:buFont typeface="Wingdings" panose="05000000000000000000" pitchFamily="2" charset="2"/>
              <a:buChar char="Ø"/>
            </a:pPr>
            <a:endParaRPr lang="en-US" dirty="0"/>
          </a:p>
        </p:txBody>
      </p:sp>
      <p:pic>
        <p:nvPicPr>
          <p:cNvPr id="9" name="Picture 8">
            <a:extLst>
              <a:ext uri="{FF2B5EF4-FFF2-40B4-BE49-F238E27FC236}">
                <a16:creationId xmlns:a16="http://schemas.microsoft.com/office/drawing/2014/main" id="{C7BE9EA5-CEA5-CA54-E399-B9B9E263F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Placeholder 36" descr="A person wearing a graduation cap and gown&#10;&#10;Description automatically generated with medium confidence">
            <a:extLst>
              <a:ext uri="{FF2B5EF4-FFF2-40B4-BE49-F238E27FC236}">
                <a16:creationId xmlns:a16="http://schemas.microsoft.com/office/drawing/2014/main" id="{4461DACF-0F4C-642F-DF71-BD13D12114DB}"/>
              </a:ext>
            </a:extLst>
          </p:cNvPr>
          <p:cNvPicPr>
            <a:picLocks noGrp="1" noChangeAspect="1"/>
          </p:cNvPicPr>
          <p:nvPr>
            <p:ph type="pic" sz="quarter" idx="13"/>
          </p:nvPr>
        </p:nvPicPr>
        <p:blipFill>
          <a:blip r:embed="rId3"/>
          <a:srcRect l="12029" r="12029"/>
          <a:stretch>
            <a:fillRect/>
          </a:stretch>
        </p:blipFill>
        <p:spPr>
          <a:xfrm>
            <a:off x="7109039" y="723536"/>
            <a:ext cx="2207046" cy="2204178"/>
          </a:xfrm>
        </p:spPr>
      </p:pic>
      <p:pic>
        <p:nvPicPr>
          <p:cNvPr id="51" name="Picture Placeholder 50" descr="A person writing on a piece of paper&#10;&#10;Description automatically generated with medium confidence">
            <a:extLst>
              <a:ext uri="{FF2B5EF4-FFF2-40B4-BE49-F238E27FC236}">
                <a16:creationId xmlns:a16="http://schemas.microsoft.com/office/drawing/2014/main" id="{A53323D5-58F3-4CB7-9797-5A1C0D252B32}"/>
              </a:ext>
            </a:extLst>
          </p:cNvPr>
          <p:cNvPicPr>
            <a:picLocks noGrp="1" noChangeAspect="1"/>
          </p:cNvPicPr>
          <p:nvPr>
            <p:ph type="pic" sz="quarter" idx="14"/>
          </p:nvPr>
        </p:nvPicPr>
        <p:blipFill>
          <a:blip r:embed="rId4"/>
          <a:srcRect l="16693" r="16693"/>
          <a:stretch>
            <a:fillRect/>
          </a:stretch>
        </p:blipFill>
        <p:spPr/>
      </p:pic>
    </p:spTree>
    <p:extLst>
      <p:ext uri="{BB962C8B-B14F-4D97-AF65-F5344CB8AC3E}">
        <p14:creationId xmlns:p14="http://schemas.microsoft.com/office/powerpoint/2010/main" val="10021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0942-9094-CA9B-4A18-A0CA05506A20}"/>
              </a:ext>
            </a:extLst>
          </p:cNvPr>
          <p:cNvSpPr>
            <a:spLocks noGrp="1"/>
          </p:cNvSpPr>
          <p:nvPr>
            <p:ph type="title"/>
          </p:nvPr>
        </p:nvSpPr>
        <p:spPr/>
        <p:txBody>
          <a:bodyPr/>
          <a:lstStyle/>
          <a:p>
            <a:r>
              <a:rPr lang="en-ZA" sz="4400" b="1" dirty="0">
                <a:effectLst/>
                <a:latin typeface="Britannic Bold" panose="020B0903060703020204" pitchFamily="34" charset="0"/>
                <a:ea typeface="Calibri" panose="020F0502020204030204" pitchFamily="34" charset="0"/>
              </a:rPr>
              <a:t>Sector Education and Training Authority</a:t>
            </a:r>
            <a:br>
              <a:rPr lang="en-ZA" sz="4400" b="1" dirty="0">
                <a:effectLst/>
                <a:latin typeface="Britannic Bold" panose="020B0903060703020204" pitchFamily="34" charset="0"/>
                <a:ea typeface="Calibri" panose="020F0502020204030204" pitchFamily="34" charset="0"/>
              </a:rPr>
            </a:br>
            <a:r>
              <a:rPr lang="en-ZA" sz="4400" b="1" dirty="0">
                <a:effectLst/>
                <a:latin typeface="Britannic Bold" panose="020B0903060703020204" pitchFamily="34" charset="0"/>
                <a:ea typeface="Calibri" panose="020F0502020204030204" pitchFamily="34" charset="0"/>
              </a:rPr>
              <a:t>(SETA)</a:t>
            </a:r>
            <a:endParaRPr lang="en-ZA" dirty="0"/>
          </a:p>
        </p:txBody>
      </p:sp>
      <p:pic>
        <p:nvPicPr>
          <p:cNvPr id="7" name="Content Placeholder 6" descr="Logo, company name&#10;&#10;Description automatically generated">
            <a:extLst>
              <a:ext uri="{FF2B5EF4-FFF2-40B4-BE49-F238E27FC236}">
                <a16:creationId xmlns:a16="http://schemas.microsoft.com/office/drawing/2014/main" id="{C77205D7-E2EA-BE48-C4B8-8F02C84485FE}"/>
              </a:ext>
            </a:extLst>
          </p:cNvPr>
          <p:cNvPicPr>
            <a:picLocks noGrp="1" noChangeAspect="1"/>
          </p:cNvPicPr>
          <p:nvPr>
            <p:ph idx="1"/>
          </p:nvPr>
        </p:nvPicPr>
        <p:blipFill>
          <a:blip r:embed="rId2"/>
          <a:stretch>
            <a:fillRect/>
          </a:stretch>
        </p:blipFill>
        <p:spPr>
          <a:xfrm>
            <a:off x="5169655" y="1649692"/>
            <a:ext cx="5952692" cy="3949830"/>
          </a:xfrm>
          <a:prstGeom prst="rect">
            <a:avLst/>
          </a:prstGeom>
        </p:spPr>
      </p:pic>
      <p:pic>
        <p:nvPicPr>
          <p:cNvPr id="9" name="Picture 8">
            <a:extLst>
              <a:ext uri="{FF2B5EF4-FFF2-40B4-BE49-F238E27FC236}">
                <a16:creationId xmlns:a16="http://schemas.microsoft.com/office/drawing/2014/main" id="{80B3C816-03F3-F2C7-FA0D-218D7A92A2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3485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DA9A91A-232E-0926-1071-112709A88A70}"/>
              </a:ext>
            </a:extLst>
          </p:cNvPr>
          <p:cNvSpPr>
            <a:spLocks noGrp="1"/>
          </p:cNvSpPr>
          <p:nvPr>
            <p:ph sz="half" idx="2"/>
          </p:nvPr>
        </p:nvSpPr>
        <p:spPr>
          <a:xfrm>
            <a:off x="534860" y="604647"/>
            <a:ext cx="5157787" cy="3684588"/>
          </a:xfrm>
        </p:spPr>
        <p:txBody>
          <a:bodyPr>
            <a:normAutofit fontScale="92500" lnSpcReduction="20000"/>
          </a:bodyPr>
          <a:lstStyle/>
          <a:p>
            <a:pPr marL="0" indent="0">
              <a:buNone/>
            </a:pPr>
            <a:r>
              <a:rPr lang="en-US" sz="2800" dirty="0">
                <a:latin typeface="Arial" panose="020B0604020202020204" pitchFamily="34" charset="0"/>
                <a:cs typeface="Arial" panose="020B0604020202020204" pitchFamily="34" charset="0"/>
              </a:rPr>
              <a:t>Many people don’t have the workplace skills needed to improve their lives. This is where SETA comes in. </a:t>
            </a:r>
          </a:p>
          <a:p>
            <a:pPr marL="0" indent="0">
              <a:buNone/>
            </a:pPr>
            <a:br>
              <a:rPr lang="en-US" sz="2800"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The aim of SETA is to upskill workers while enhancing our ever growing and changing economy.</a:t>
            </a:r>
            <a:endParaRPr lang="en-ZA" sz="2800" b="1" dirty="0">
              <a:latin typeface="Arial" panose="020B0604020202020204" pitchFamily="34" charset="0"/>
              <a:cs typeface="Arial" panose="020B0604020202020204" pitchFamily="34" charset="0"/>
            </a:endParaRPr>
          </a:p>
        </p:txBody>
      </p:sp>
      <p:sp>
        <p:nvSpPr>
          <p:cNvPr id="6" name="Content Placeholder 5">
            <a:extLst>
              <a:ext uri="{FF2B5EF4-FFF2-40B4-BE49-F238E27FC236}">
                <a16:creationId xmlns:a16="http://schemas.microsoft.com/office/drawing/2014/main" id="{F31CFA11-C989-BD37-C342-9B3F82FB010A}"/>
              </a:ext>
            </a:extLst>
          </p:cNvPr>
          <p:cNvSpPr>
            <a:spLocks noGrp="1"/>
          </p:cNvSpPr>
          <p:nvPr>
            <p:ph sz="quarter" idx="4"/>
          </p:nvPr>
        </p:nvSpPr>
        <p:spPr>
          <a:xfrm>
            <a:off x="6172200" y="950976"/>
            <a:ext cx="5183188" cy="5669280"/>
          </a:xfrm>
        </p:spPr>
        <p:txBody>
          <a:bodyPr>
            <a:normAutofit fontScale="92500" lnSpcReduction="20000"/>
          </a:bodyPr>
          <a:lstStyle/>
          <a:p>
            <a:r>
              <a:rPr lang="en-US" dirty="0">
                <a:latin typeface="Arial" panose="020B0604020202020204" pitchFamily="34" charset="0"/>
                <a:cs typeface="Arial" panose="020B0604020202020204" pitchFamily="34" charset="0"/>
              </a:rPr>
              <a:t>There are a total of 21 SETAs in South Africa.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Each SETA </a:t>
            </a:r>
            <a:r>
              <a:rPr lang="en-US" b="1" dirty="0">
                <a:latin typeface="Arial" panose="020B0604020202020204" pitchFamily="34" charset="0"/>
                <a:cs typeface="Arial" panose="020B0604020202020204" pitchFamily="34" charset="0"/>
              </a:rPr>
              <a:t>manages and creates learnerships, skills-based </a:t>
            </a:r>
            <a:r>
              <a:rPr lang="en-US" b="1" dirty="0" err="1">
                <a:latin typeface="Arial" panose="020B0604020202020204" pitchFamily="34" charset="0"/>
                <a:cs typeface="Arial" panose="020B0604020202020204" pitchFamily="34" charset="0"/>
              </a:rPr>
              <a:t>programmes</a:t>
            </a:r>
            <a:r>
              <a:rPr lang="en-US" b="1" dirty="0">
                <a:latin typeface="Arial" panose="020B0604020202020204" pitchFamily="34" charset="0"/>
                <a:cs typeface="Arial" panose="020B0604020202020204" pitchFamily="34" charset="0"/>
              </a:rPr>
              <a:t> and internships </a:t>
            </a:r>
            <a:r>
              <a:rPr lang="en-US" dirty="0">
                <a:latin typeface="Arial" panose="020B0604020202020204" pitchFamily="34" charset="0"/>
                <a:cs typeface="Arial" panose="020B0604020202020204" pitchFamily="34" charset="0"/>
              </a:rPr>
              <a:t>in its sector.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Every industry and job in the country is covered by one of the 21 SETAs.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SETAs </a:t>
            </a:r>
            <a:r>
              <a:rPr lang="en-US" b="1" dirty="0">
                <a:latin typeface="Arial" panose="020B0604020202020204" pitchFamily="34" charset="0"/>
                <a:cs typeface="Arial" panose="020B0604020202020204" pitchFamily="34" charset="0"/>
              </a:rPr>
              <a:t>provide information on quality education and training offered by employers within their sectors.</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They can help you to find funding options and avenues to gain new skills while you are working.</a:t>
            </a:r>
            <a:endParaRPr lang="en-ZA"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033AEE4-37F4-0F34-3BA1-7FABD3A6DF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A picture containing person&#10;&#10;Description automatically generated">
            <a:extLst>
              <a:ext uri="{FF2B5EF4-FFF2-40B4-BE49-F238E27FC236}">
                <a16:creationId xmlns:a16="http://schemas.microsoft.com/office/drawing/2014/main" id="{64FB5723-F222-16FA-BEAE-4729CD960C94}"/>
              </a:ext>
            </a:extLst>
          </p:cNvPr>
          <p:cNvPicPr>
            <a:picLocks noChangeAspect="1"/>
          </p:cNvPicPr>
          <p:nvPr/>
        </p:nvPicPr>
        <p:blipFill>
          <a:blip r:embed="rId3"/>
          <a:stretch>
            <a:fillRect/>
          </a:stretch>
        </p:blipFill>
        <p:spPr>
          <a:xfrm>
            <a:off x="1073479" y="3584521"/>
            <a:ext cx="4412921" cy="2953439"/>
          </a:xfrm>
          <a:prstGeom prst="rect">
            <a:avLst/>
          </a:prstGeom>
        </p:spPr>
      </p:pic>
    </p:spTree>
    <p:extLst>
      <p:ext uri="{BB962C8B-B14F-4D97-AF65-F5344CB8AC3E}">
        <p14:creationId xmlns:p14="http://schemas.microsoft.com/office/powerpoint/2010/main" val="3799125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904C1EE9-EE37-E827-3DA6-E3C71EC14E6C}"/>
              </a:ext>
            </a:extLst>
          </p:cNvPr>
          <p:cNvPicPr>
            <a:picLocks noChangeAspect="1"/>
          </p:cNvPicPr>
          <p:nvPr/>
        </p:nvPicPr>
        <p:blipFill>
          <a:blip r:embed="rId2"/>
          <a:stretch>
            <a:fillRect/>
          </a:stretch>
        </p:blipFill>
        <p:spPr>
          <a:xfrm>
            <a:off x="2827764" y="876083"/>
            <a:ext cx="6859563" cy="1905434"/>
          </a:xfrm>
          <a:prstGeom prst="rect">
            <a:avLst/>
          </a:prstGeom>
        </p:spPr>
      </p:pic>
      <p:pic>
        <p:nvPicPr>
          <p:cNvPr id="10" name="Picture 9" descr="A picture containing icon&#10;&#10;Description automatically generated">
            <a:extLst>
              <a:ext uri="{FF2B5EF4-FFF2-40B4-BE49-F238E27FC236}">
                <a16:creationId xmlns:a16="http://schemas.microsoft.com/office/drawing/2014/main" id="{7CC7C5C1-148F-C238-6A0D-5ADA51C646F4}"/>
              </a:ext>
            </a:extLst>
          </p:cNvPr>
          <p:cNvPicPr>
            <a:picLocks noChangeAspect="1"/>
          </p:cNvPicPr>
          <p:nvPr/>
        </p:nvPicPr>
        <p:blipFill>
          <a:blip r:embed="rId3"/>
          <a:stretch>
            <a:fillRect/>
          </a:stretch>
        </p:blipFill>
        <p:spPr>
          <a:xfrm>
            <a:off x="2411080" y="2567723"/>
            <a:ext cx="7130750" cy="3054338"/>
          </a:xfrm>
          <a:prstGeom prst="rect">
            <a:avLst/>
          </a:prstGeom>
        </p:spPr>
      </p:pic>
      <p:pic>
        <p:nvPicPr>
          <p:cNvPr id="12" name="Picture 11">
            <a:extLst>
              <a:ext uri="{FF2B5EF4-FFF2-40B4-BE49-F238E27FC236}">
                <a16:creationId xmlns:a16="http://schemas.microsoft.com/office/drawing/2014/main" id="{1A9C646C-4838-51DF-16EB-96D602DB5A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3437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30942-9094-CA9B-4A18-A0CA05506A20}"/>
              </a:ext>
            </a:extLst>
          </p:cNvPr>
          <p:cNvSpPr>
            <a:spLocks noGrp="1"/>
          </p:cNvSpPr>
          <p:nvPr>
            <p:ph type="title"/>
          </p:nvPr>
        </p:nvSpPr>
        <p:spPr>
          <a:xfrm>
            <a:off x="536739" y="1568195"/>
            <a:ext cx="4514278" cy="4069080"/>
          </a:xfrm>
        </p:spPr>
        <p:txBody>
          <a:bodyPr/>
          <a:lstStyle/>
          <a:p>
            <a:br>
              <a:rPr lang="en-ZA" sz="2000" dirty="0">
                <a:hlinkClick r:id="rId2">
                  <a:extLst>
                    <a:ext uri="{A12FA001-AC4F-418D-AE19-62706E023703}">
                      <ahyp:hlinkClr xmlns:ahyp="http://schemas.microsoft.com/office/drawing/2018/hyperlinkcolor" val="tx"/>
                    </a:ext>
                  </a:extLst>
                </a:hlinkClick>
              </a:rPr>
            </a:br>
            <a:r>
              <a:rPr lang="en-ZA" sz="2000" dirty="0">
                <a:hlinkClick r:id="rId2">
                  <a:extLst>
                    <a:ext uri="{A12FA001-AC4F-418D-AE19-62706E023703}">
                      <ahyp:hlinkClr xmlns:ahyp="http://schemas.microsoft.com/office/drawing/2018/hyperlinkcolor" val="tx"/>
                    </a:ext>
                  </a:extLst>
                </a:hlinkClick>
              </a:rPr>
              <a:t>https://www.youtube.com/watch?v=IPyrYSFkZTc</a:t>
            </a:r>
            <a:r>
              <a:rPr lang="en-ZA" sz="2000" dirty="0"/>
              <a:t> </a:t>
            </a:r>
            <a:br>
              <a:rPr lang="en-ZA" dirty="0"/>
            </a:br>
            <a:r>
              <a:rPr lang="en-ZA" dirty="0"/>
              <a:t> </a:t>
            </a:r>
          </a:p>
        </p:txBody>
      </p:sp>
      <p:pic>
        <p:nvPicPr>
          <p:cNvPr id="7" name="Content Placeholder 6">
            <a:extLst>
              <a:ext uri="{FF2B5EF4-FFF2-40B4-BE49-F238E27FC236}">
                <a16:creationId xmlns:a16="http://schemas.microsoft.com/office/drawing/2014/main" id="{F68ED8CF-3A73-D59A-25B5-4DCFDB4600C2}"/>
              </a:ext>
            </a:extLst>
          </p:cNvPr>
          <p:cNvPicPr>
            <a:picLocks noGrp="1" noChangeAspect="1"/>
          </p:cNvPicPr>
          <p:nvPr>
            <p:ph idx="1"/>
          </p:nvPr>
        </p:nvPicPr>
        <p:blipFill rotWithShape="1">
          <a:blip r:embed="rId3"/>
          <a:srcRect l="7350" t="23334" r="39156" b="16664"/>
          <a:stretch/>
        </p:blipFill>
        <p:spPr>
          <a:xfrm>
            <a:off x="5307050" y="1856641"/>
            <a:ext cx="5995062" cy="3780634"/>
          </a:xfrm>
          <a:prstGeom prst="rect">
            <a:avLst/>
          </a:prstGeom>
        </p:spPr>
      </p:pic>
      <p:pic>
        <p:nvPicPr>
          <p:cNvPr id="8" name="Picture 7">
            <a:extLst>
              <a:ext uri="{FF2B5EF4-FFF2-40B4-BE49-F238E27FC236}">
                <a16:creationId xmlns:a16="http://schemas.microsoft.com/office/drawing/2014/main" id="{A9E5623F-5529-FA9D-4088-33A6A1FB40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6939F03-90DA-F8C1-2512-802B5B4B94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9956811"/>
      </p:ext>
    </p:extLst>
  </p:cSld>
  <p:clrMapOvr>
    <a:masterClrMapping/>
  </p:clrMapOvr>
</p:sld>
</file>

<file path=ppt/theme/theme1.xml><?xml version="1.0" encoding="utf-8"?>
<a:theme xmlns:a="http://schemas.openxmlformats.org/drawingml/2006/main" name="ShapesVTI">
  <a:themeElements>
    <a:clrScheme name="Shapes">
      <a:dk1>
        <a:sysClr val="windowText" lastClr="000000"/>
      </a:dk1>
      <a:lt1>
        <a:sysClr val="window" lastClr="FFFFFF"/>
      </a:lt1>
      <a:dk2>
        <a:srgbClr val="281B10"/>
      </a:dk2>
      <a:lt2>
        <a:srgbClr val="FFF9F5"/>
      </a:lt2>
      <a:accent1>
        <a:srgbClr val="EE7661"/>
      </a:accent1>
      <a:accent2>
        <a:srgbClr val="4E91F0"/>
      </a:accent2>
      <a:accent3>
        <a:srgbClr val="5B5260"/>
      </a:accent3>
      <a:accent4>
        <a:srgbClr val="2CC3B4"/>
      </a:accent4>
      <a:accent5>
        <a:srgbClr val="C097F8"/>
      </a:accent5>
      <a:accent6>
        <a:srgbClr val="FF9514"/>
      </a:accent6>
      <a:hlink>
        <a:srgbClr val="E50CBC"/>
      </a:hlink>
      <a:folHlink>
        <a:srgbClr val="6257FF"/>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1A449C04-64B3-4403-94B7-8D2284C38D1B}">
  <ds:schemaRefs>
    <ds:schemaRef ds:uri="http://schemas.microsoft.com/sharepoint/v3/contenttype/forms"/>
  </ds:schemaRefs>
</ds:datastoreItem>
</file>

<file path=customXml/itemProps2.xml><?xml version="1.0" encoding="utf-8"?>
<ds:datastoreItem xmlns:ds="http://schemas.openxmlformats.org/officeDocument/2006/customXml" ds:itemID="{8413533D-8C39-401E-8B75-B1AEEEC56B9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BDEF148-1770-458F-8F5B-C3D0A278AA97}">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{640CE64C-516C-4FDF-9546-1872F4A67199}tf78504181_win32</Template>
  <TotalTime>150</TotalTime>
  <Words>1147</Words>
  <Application>Microsoft Office PowerPoint</Application>
  <PresentationFormat>Widescreen</PresentationFormat>
  <Paragraphs>71</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Avenir Next LT Pro</vt:lpstr>
      <vt:lpstr>Britannic Bold</vt:lpstr>
      <vt:lpstr>Calibri</vt:lpstr>
      <vt:lpstr>Tw Cen MT</vt:lpstr>
      <vt:lpstr>Wingdings</vt:lpstr>
      <vt:lpstr>ShapesVTI</vt:lpstr>
      <vt:lpstr>FINANCIAL ASSISTANCE</vt:lpstr>
      <vt:lpstr>Agenda</vt:lpstr>
      <vt:lpstr>Types of Funding Options  </vt:lpstr>
      <vt:lpstr>PowerPoint Presentation</vt:lpstr>
      <vt:lpstr>Other types of funding include:</vt:lpstr>
      <vt:lpstr>Sector Education and Training Authority (SETA)</vt:lpstr>
      <vt:lpstr>PowerPoint Presentation</vt:lpstr>
      <vt:lpstr>PowerPoint Presentation</vt:lpstr>
      <vt:lpstr> https://www.youtube.com/watch?v=IPyrYSFkZTc   </vt:lpstr>
      <vt:lpstr>PowerPoint Presentation</vt:lpstr>
      <vt:lpstr>PowerPoint Presentation</vt:lpstr>
      <vt:lpstr>What happens AFTER you’ve gotten  funding and finished studies?</vt:lpstr>
      <vt:lpstr>PowerPoint Presentation</vt:lpstr>
      <vt:lpstr>PowerPoint Presentation</vt:lpstr>
      <vt:lpstr>But REMEMBER…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ASSISTANCE</dc:title>
  <dc:creator>Carsten Gertz</dc:creator>
  <cp:lastModifiedBy>Carsten Gertz</cp:lastModifiedBy>
  <cp:revision>11</cp:revision>
  <dcterms:created xsi:type="dcterms:W3CDTF">2022-11-17T18:58:48Z</dcterms:created>
  <dcterms:modified xsi:type="dcterms:W3CDTF">2023-01-15T12:42:15Z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