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70" r:id="rId2"/>
    <p:sldId id="257" r:id="rId3"/>
    <p:sldId id="268" r:id="rId4"/>
    <p:sldId id="259" r:id="rId5"/>
    <p:sldId id="258" r:id="rId6"/>
    <p:sldId id="269"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21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589"/>
    <p:restoredTop sz="82844" autoAdjust="0"/>
  </p:normalViewPr>
  <p:slideViewPr>
    <p:cSldViewPr snapToGrid="0" snapToObjects="1">
      <p:cViewPr varScale="1">
        <p:scale>
          <a:sx n="94" d="100"/>
          <a:sy n="94" d="100"/>
        </p:scale>
        <p:origin x="432" y="90"/>
      </p:cViewPr>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3E91F-75DA-2A42-B9CD-B7D7078A9F38}" type="datetimeFigureOut">
              <a:rPr lang="en-US" smtClean="0"/>
              <a:t>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62D53-21CB-2C45-90B0-09CFF7E622AC}" type="slidenum">
              <a:rPr lang="en-US" smtClean="0"/>
              <a:t>‹#›</a:t>
            </a:fld>
            <a:endParaRPr lang="en-US"/>
          </a:p>
        </p:txBody>
      </p:sp>
    </p:spTree>
    <p:extLst>
      <p:ext uri="{BB962C8B-B14F-4D97-AF65-F5344CB8AC3E}">
        <p14:creationId xmlns:p14="http://schemas.microsoft.com/office/powerpoint/2010/main" val="4155433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ZA" sz="1200" dirty="0">
                <a:solidFill>
                  <a:srgbClr val="595959"/>
                </a:solidFill>
                <a:effectLst/>
                <a:latin typeface="Arial" panose="020B0604020202020204" pitchFamily="34" charset="0"/>
                <a:ea typeface="Arial" panose="020B0604020202020204" pitchFamily="34" charset="0"/>
              </a:rPr>
              <a:t>Good day Grade 10’s! Welcome back to Life Orientation this year. You are now a senior in the FET phase of high school. The subjects you’re doing this year, you’ve chosen to do because of your interests and hopefully future dreams and goals. This will be an exciting year where you get to know yourself even better and begin to make choices about your interests, values and beliefs that will shape the person you will become as an adult.</a:t>
            </a:r>
            <a:endParaRPr lang="en-ZA" sz="1200" dirty="0">
              <a:effectLst/>
              <a:latin typeface="Times New Roman" panose="02020603050405020304" pitchFamily="18" charset="0"/>
              <a:ea typeface="Times New Roman" panose="02020603050405020304" pitchFamily="18" charset="0"/>
            </a:endParaRPr>
          </a:p>
          <a:p>
            <a:pPr marL="457200">
              <a:lnSpc>
                <a:spcPct val="115000"/>
              </a:lnSpc>
              <a:spcAft>
                <a:spcPts val="1000"/>
              </a:spcAft>
            </a:pPr>
            <a:r>
              <a:rPr lang="en-ZA" sz="1200" dirty="0">
                <a:solidFill>
                  <a:srgbClr val="595959"/>
                </a:solidFill>
                <a:effectLst/>
                <a:latin typeface="Arial" panose="020B0604020202020204" pitchFamily="34" charset="0"/>
                <a:ea typeface="Arial" panose="020B0604020202020204" pitchFamily="34" charset="0"/>
              </a:rPr>
              <a:t> </a:t>
            </a:r>
            <a:endParaRPr lang="en-ZA" sz="1200" dirty="0">
              <a:effectLst/>
              <a:latin typeface="Times New Roman" panose="02020603050405020304" pitchFamily="18" charset="0"/>
              <a:ea typeface="Times New Roman" panose="02020603050405020304" pitchFamily="18" charset="0"/>
            </a:endParaRPr>
          </a:p>
          <a:p>
            <a:r>
              <a:rPr lang="en-GB" sz="1200" dirty="0">
                <a:solidFill>
                  <a:srgbClr val="595959"/>
                </a:solidFill>
                <a:effectLst/>
                <a:latin typeface="Arial" panose="020B0604020202020204" pitchFamily="34" charset="0"/>
                <a:ea typeface="Arial" panose="020B0604020202020204" pitchFamily="34" charset="0"/>
              </a:rPr>
              <a:t>What would you say makes a person unique? </a:t>
            </a:r>
          </a:p>
          <a:p>
            <a:endParaRPr lang="en-ZA" dirty="0"/>
          </a:p>
        </p:txBody>
      </p:sp>
      <p:sp>
        <p:nvSpPr>
          <p:cNvPr id="4" name="Slide Number Placeholder 3"/>
          <p:cNvSpPr>
            <a:spLocks noGrp="1"/>
          </p:cNvSpPr>
          <p:nvPr>
            <p:ph type="sldNum" sz="quarter" idx="5"/>
          </p:nvPr>
        </p:nvSpPr>
        <p:spPr/>
        <p:txBody>
          <a:bodyPr/>
          <a:lstStyle/>
          <a:p>
            <a:fld id="{BE562D53-21CB-2C45-90B0-09CFF7E622AC}" type="slidenum">
              <a:rPr lang="en-US" smtClean="0"/>
              <a:t>1</a:t>
            </a:fld>
            <a:endParaRPr lang="en-US"/>
          </a:p>
        </p:txBody>
      </p:sp>
    </p:spTree>
    <p:extLst>
      <p:ext uri="{BB962C8B-B14F-4D97-AF65-F5344CB8AC3E}">
        <p14:creationId xmlns:p14="http://schemas.microsoft.com/office/powerpoint/2010/main" val="344621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800" b="1" dirty="0">
                <a:solidFill>
                  <a:srgbClr val="595959"/>
                </a:solidFill>
                <a:effectLst/>
                <a:latin typeface="Arial" panose="020B0604020202020204" pitchFamily="34" charset="0"/>
                <a:ea typeface="Arial" panose="020B0604020202020204" pitchFamily="34" charset="0"/>
              </a:rPr>
              <a:t>Uniqueness</a:t>
            </a:r>
            <a:r>
              <a:rPr lang="af-ZA" sz="1800" dirty="0">
                <a:solidFill>
                  <a:srgbClr val="595959"/>
                </a:solidFill>
                <a:effectLst/>
                <a:latin typeface="Arial" panose="020B0604020202020204" pitchFamily="34" charset="0"/>
                <a:ea typeface="Arial" panose="020B0604020202020204" pitchFamily="34" charset="0"/>
              </a:rPr>
              <a:t> </a:t>
            </a:r>
            <a:r>
              <a:rPr lang="en-ZA" sz="1800" dirty="0">
                <a:solidFill>
                  <a:srgbClr val="404040"/>
                </a:solidFill>
                <a:effectLst/>
                <a:latin typeface="Arial" panose="020B0604020202020204" pitchFamily="34" charset="0"/>
                <a:ea typeface="Times New Roman" panose="02020603050405020304" pitchFamily="18" charset="0"/>
              </a:rPr>
              <a:t>can be defined as that which makes a person special or different to someone else. </a:t>
            </a:r>
            <a:br>
              <a:rPr lang="en-ZA" sz="1800" dirty="0">
                <a:solidFill>
                  <a:srgbClr val="404040"/>
                </a:solidFill>
                <a:effectLst/>
                <a:latin typeface="Arial" panose="020B0604020202020204" pitchFamily="34" charset="0"/>
                <a:ea typeface="Times New Roman" panose="02020603050405020304" pitchFamily="18" charset="0"/>
              </a:rPr>
            </a:br>
            <a:r>
              <a:rPr lang="en-ZA" sz="1800" dirty="0">
                <a:solidFill>
                  <a:srgbClr val="404040"/>
                </a:solidFill>
                <a:effectLst/>
                <a:latin typeface="Arial" panose="020B0604020202020204" pitchFamily="34" charset="0"/>
                <a:ea typeface="Times New Roman" panose="02020603050405020304" pitchFamily="18" charset="0"/>
              </a:rPr>
              <a:t>Let's look at these two South African rappers. Do you know their names? Who likes their music? Who doesn’t like their music? We can see that even by our choices of music, we are different.</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On a blank piece of paper: Let’s see how many differences you can list that you have compared to these two rappers. You have exactly 30sec. Let’s see who has the longest list.</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ZA" sz="1800" dirty="0">
              <a:solidFill>
                <a:srgbClr val="595959"/>
              </a:solidFill>
              <a:effectLst/>
              <a:latin typeface="Arial" panose="020B0604020202020204" pitchFamily="34"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We can see that our difference extends beyond just our interests in music. There are differences in gender, race, religion, culture, fashion and so much more. When you refer to what interests you, knowing who you are and what your strengths and weaknesses are, we refer to is as </a:t>
            </a:r>
            <a:r>
              <a:rPr lang="en-ZA" sz="1800" b="1" dirty="0">
                <a:solidFill>
                  <a:srgbClr val="595959"/>
                </a:solidFill>
                <a:effectLst/>
                <a:latin typeface="Arial" panose="020B0604020202020204" pitchFamily="34" charset="0"/>
                <a:ea typeface="Arial" panose="020B0604020202020204" pitchFamily="34" charset="0"/>
              </a:rPr>
              <a:t>Self- knowledge / self-awareness. </a:t>
            </a:r>
            <a:br>
              <a:rPr lang="en-ZA" sz="1800" b="1" dirty="0">
                <a:solidFill>
                  <a:srgbClr val="595959"/>
                </a:solidFill>
                <a:effectLst/>
                <a:latin typeface="Arial" panose="020B0604020202020204" pitchFamily="34" charset="0"/>
                <a:ea typeface="Arial" panose="020B0604020202020204" pitchFamily="34" charset="0"/>
              </a:rPr>
            </a:br>
            <a:r>
              <a:rPr lang="en-ZA" sz="1800" dirty="0">
                <a:solidFill>
                  <a:srgbClr val="595959"/>
                </a:solidFill>
                <a:effectLst/>
                <a:latin typeface="Arial" panose="020B0604020202020204" pitchFamily="34" charset="0"/>
                <a:ea typeface="Arial" panose="020B0604020202020204" pitchFamily="34" charset="0"/>
              </a:rPr>
              <a:t>We know that our </a:t>
            </a:r>
            <a:r>
              <a:rPr lang="en-ZA" sz="1800" b="1" dirty="0">
                <a:solidFill>
                  <a:srgbClr val="595959"/>
                </a:solidFill>
                <a:effectLst/>
                <a:latin typeface="Arial" panose="020B0604020202020204" pitchFamily="34" charset="0"/>
                <a:ea typeface="Arial" panose="020B0604020202020204" pitchFamily="34" charset="0"/>
              </a:rPr>
              <a:t>interests</a:t>
            </a:r>
            <a:r>
              <a:rPr lang="en-ZA" sz="1800" dirty="0">
                <a:solidFill>
                  <a:srgbClr val="595959"/>
                </a:solidFill>
                <a:effectLst/>
                <a:latin typeface="Arial" panose="020B0604020202020204" pitchFamily="34" charset="0"/>
                <a:ea typeface="Arial" panose="020B0604020202020204" pitchFamily="34" charset="0"/>
              </a:rPr>
              <a:t> can be described as something that attracts your attention and makes you want to learn more about it or to be more involved. </a:t>
            </a:r>
            <a:r>
              <a:rPr lang="en-ZA" sz="1800" b="1" dirty="0">
                <a:solidFill>
                  <a:srgbClr val="595959"/>
                </a:solidFill>
                <a:effectLst/>
                <a:latin typeface="Arial" panose="020B0604020202020204" pitchFamily="34" charset="0"/>
                <a:ea typeface="Arial" panose="020B0604020202020204" pitchFamily="34" charset="0"/>
              </a:rPr>
              <a:t>Strengths:</a:t>
            </a:r>
            <a:r>
              <a:rPr lang="en-ZA" sz="1800" dirty="0">
                <a:solidFill>
                  <a:srgbClr val="595959"/>
                </a:solidFill>
                <a:effectLst/>
                <a:latin typeface="Arial" panose="020B0604020202020204" pitchFamily="34" charset="0"/>
                <a:ea typeface="Arial" panose="020B0604020202020204" pitchFamily="34" charset="0"/>
              </a:rPr>
              <a:t> those things you do that you naturally do well while </a:t>
            </a:r>
            <a:r>
              <a:rPr lang="en-ZA" sz="1800" b="1" dirty="0">
                <a:solidFill>
                  <a:srgbClr val="595959"/>
                </a:solidFill>
                <a:effectLst/>
                <a:latin typeface="Arial" panose="020B0604020202020204" pitchFamily="34" charset="0"/>
                <a:ea typeface="Arial" panose="020B0604020202020204" pitchFamily="34" charset="0"/>
              </a:rPr>
              <a:t>weaknesses:</a:t>
            </a:r>
            <a:r>
              <a:rPr lang="en-ZA" sz="1800" dirty="0">
                <a:solidFill>
                  <a:srgbClr val="595959"/>
                </a:solidFill>
                <a:effectLst/>
                <a:latin typeface="Arial" panose="020B0604020202020204" pitchFamily="34" charset="0"/>
                <a:ea typeface="Arial" panose="020B0604020202020204" pitchFamily="34" charset="0"/>
              </a:rPr>
              <a:t> are those qualities that limit you from being effective. Lastly, we could say that </a:t>
            </a:r>
            <a:r>
              <a:rPr lang="en-ZA" sz="1800" b="1" dirty="0">
                <a:solidFill>
                  <a:srgbClr val="595959"/>
                </a:solidFill>
                <a:effectLst/>
                <a:latin typeface="Arial" panose="020B0604020202020204" pitchFamily="34" charset="0"/>
                <a:ea typeface="Arial" panose="020B0604020202020204" pitchFamily="34" charset="0"/>
              </a:rPr>
              <a:t>self-esteem</a:t>
            </a:r>
            <a:r>
              <a:rPr lang="en-ZA" sz="1800" dirty="0">
                <a:solidFill>
                  <a:srgbClr val="595959"/>
                </a:solidFill>
                <a:effectLst/>
                <a:latin typeface="Arial" panose="020B0604020202020204" pitchFamily="34" charset="0"/>
                <a:ea typeface="Arial" panose="020B0604020202020204" pitchFamily="34" charset="0"/>
              </a:rPr>
              <a:t> is a term that describes how you feel about yourself.</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en-ZA" sz="1800" dirty="0">
                <a:solidFill>
                  <a:srgbClr val="404040"/>
                </a:solidFill>
                <a:effectLst/>
                <a:latin typeface="Arial" panose="020B0604020202020204" pitchFamily="34" charset="0"/>
                <a:ea typeface="Times New Roman" panose="02020603050405020304" pitchFamily="18" charset="0"/>
              </a:rPr>
              <a:t>In your </a:t>
            </a:r>
            <a:r>
              <a:rPr lang="en-ZA" sz="1800" b="1" i="1" u="sng" dirty="0">
                <a:solidFill>
                  <a:srgbClr val="404040"/>
                </a:solidFill>
                <a:effectLst/>
                <a:latin typeface="Arial" panose="020B0604020202020204" pitchFamily="34" charset="0"/>
                <a:ea typeface="Times New Roman" panose="02020603050405020304" pitchFamily="18" charset="0"/>
              </a:rPr>
              <a:t>Lesson 1 – Worksheet,</a:t>
            </a:r>
            <a:r>
              <a:rPr lang="en-ZA" sz="1800" dirty="0">
                <a:solidFill>
                  <a:srgbClr val="404040"/>
                </a:solidFill>
                <a:effectLst/>
                <a:latin typeface="Arial" panose="020B0604020202020204" pitchFamily="34" charset="0"/>
                <a:ea typeface="Times New Roman" panose="02020603050405020304" pitchFamily="18" charset="0"/>
              </a:rPr>
              <a:t> take a few moments to complete </a:t>
            </a:r>
            <a:r>
              <a:rPr lang="en-ZA" sz="1800" b="1" i="1" dirty="0">
                <a:solidFill>
                  <a:srgbClr val="404040"/>
                </a:solidFill>
                <a:effectLst/>
                <a:latin typeface="Arial" panose="020B0604020202020204" pitchFamily="34" charset="0"/>
                <a:ea typeface="Times New Roman" panose="02020603050405020304" pitchFamily="18" charset="0"/>
              </a:rPr>
              <a:t>Activity 1 </a:t>
            </a:r>
            <a:r>
              <a:rPr lang="en-ZA" sz="1800" dirty="0">
                <a:solidFill>
                  <a:srgbClr val="404040"/>
                </a:solidFill>
                <a:effectLst/>
                <a:latin typeface="Arial" panose="020B0604020202020204" pitchFamily="34" charset="0"/>
                <a:ea typeface="Times New Roman" panose="02020603050405020304" pitchFamily="18" charset="0"/>
              </a:rPr>
              <a:t>and </a:t>
            </a:r>
            <a:r>
              <a:rPr lang="en-ZA" sz="1800" b="1" i="1" dirty="0">
                <a:solidFill>
                  <a:srgbClr val="404040"/>
                </a:solidFill>
                <a:effectLst/>
                <a:latin typeface="Arial" panose="020B0604020202020204" pitchFamily="34" charset="0"/>
                <a:ea typeface="Times New Roman" panose="02020603050405020304" pitchFamily="18" charset="0"/>
              </a:rPr>
              <a:t>2</a:t>
            </a:r>
            <a:r>
              <a:rPr lang="en-ZA" sz="1800" dirty="0">
                <a:solidFill>
                  <a:srgbClr val="404040"/>
                </a:solidFill>
                <a:effectLst/>
                <a:latin typeface="Arial" panose="020B0604020202020204" pitchFamily="34" charset="0"/>
                <a:ea typeface="Times New Roman" panose="02020603050405020304" pitchFamily="18" charset="0"/>
              </a:rPr>
              <a:t>. (5 min)</a:t>
            </a:r>
            <a:endParaRPr lang="en-ZA" sz="1800" dirty="0">
              <a:solidFill>
                <a:srgbClr val="000000"/>
              </a:solidFill>
              <a:effectLst/>
              <a:latin typeface="Times New Roman" panose="02020603050405020304" pitchFamily="18" charset="0"/>
              <a:ea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BE562D53-21CB-2C45-90B0-09CFF7E622AC}" type="slidenum">
              <a:rPr lang="en-US" smtClean="0"/>
              <a:t>2</a:t>
            </a:fld>
            <a:endParaRPr lang="en-US"/>
          </a:p>
        </p:txBody>
      </p:sp>
    </p:spTree>
    <p:extLst>
      <p:ext uri="{BB962C8B-B14F-4D97-AF65-F5344CB8AC3E}">
        <p14:creationId xmlns:p14="http://schemas.microsoft.com/office/powerpoint/2010/main" val="3181086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ZA" sz="1800" dirty="0">
                <a:solidFill>
                  <a:srgbClr val="404040"/>
                </a:solidFill>
                <a:effectLst/>
                <a:latin typeface="Arial" panose="020B0604020202020204" pitchFamily="34" charset="0"/>
                <a:ea typeface="Times New Roman" panose="02020603050405020304" pitchFamily="18" charset="0"/>
              </a:rPr>
              <a:t>If you struggled with some of your answers in </a:t>
            </a:r>
            <a:r>
              <a:rPr lang="en-ZA" sz="1800" b="1" i="1" dirty="0">
                <a:solidFill>
                  <a:srgbClr val="404040"/>
                </a:solidFill>
                <a:effectLst/>
                <a:latin typeface="Arial" panose="020B0604020202020204" pitchFamily="34" charset="0"/>
                <a:ea typeface="Times New Roman" panose="02020603050405020304" pitchFamily="18" charset="0"/>
              </a:rPr>
              <a:t>Activity 2</a:t>
            </a:r>
            <a:r>
              <a:rPr lang="en-ZA" sz="1800" dirty="0">
                <a:solidFill>
                  <a:srgbClr val="404040"/>
                </a:solidFill>
                <a:effectLst/>
                <a:latin typeface="Arial" panose="020B0604020202020204" pitchFamily="34" charset="0"/>
                <a:ea typeface="Times New Roman" panose="02020603050405020304" pitchFamily="18" charset="0"/>
              </a:rPr>
              <a:t> and find that your self-esteem is low, then how do you build confidence and self-awareness in yourself?</a:t>
            </a:r>
            <a:br>
              <a:rPr lang="en-ZA" sz="1800" dirty="0">
                <a:solidFill>
                  <a:srgbClr val="404040"/>
                </a:solidFill>
                <a:effectLst/>
                <a:latin typeface="Arial" panose="020B0604020202020204" pitchFamily="34" charset="0"/>
                <a:ea typeface="Times New Roman" panose="02020603050405020304" pitchFamily="18" charset="0"/>
              </a:rPr>
            </a:br>
            <a:br>
              <a:rPr lang="en-ZA" sz="1800" dirty="0">
                <a:solidFill>
                  <a:srgbClr val="404040"/>
                </a:solidFill>
                <a:effectLst/>
                <a:latin typeface="Arial" panose="020B0604020202020204" pitchFamily="34" charset="0"/>
                <a:ea typeface="Times New Roman" panose="02020603050405020304" pitchFamily="18" charset="0"/>
              </a:rPr>
            </a:br>
            <a:r>
              <a:rPr lang="en-ZA" sz="1800" dirty="0">
                <a:solidFill>
                  <a:srgbClr val="404040"/>
                </a:solidFill>
                <a:effectLst/>
                <a:latin typeface="Arial" panose="020B0604020202020204" pitchFamily="34" charset="0"/>
                <a:ea typeface="Times New Roman" panose="02020603050405020304" pitchFamily="18" charset="0"/>
              </a:rPr>
              <a:t>REMEMBER: We will all struggle from time to time with low confidence and self-esteem. Think of any athlete – even the most talented / successful go through slumps. So, finding strategies to build confidence and self-awareness in yourself applies to all of us.</a:t>
            </a:r>
            <a:endParaRPr lang="en-ZA" sz="1800" dirty="0">
              <a:solidFill>
                <a:srgbClr val="000000"/>
              </a:solidFill>
              <a:effectLst/>
              <a:latin typeface="Times New Roman" panose="02020603050405020304" pitchFamily="18" charset="0"/>
              <a:ea typeface="Times New Roman" panose="02020603050405020304" pitchFamily="18" charset="0"/>
            </a:endParaRPr>
          </a:p>
          <a:p>
            <a:pPr marL="450215"/>
            <a:r>
              <a:rPr lang="en-ZA" sz="1800" dirty="0">
                <a:solidFill>
                  <a:srgbClr val="595959"/>
                </a:solidFill>
                <a:effectLst/>
                <a:latin typeface="Arial" panose="020B0604020202020204" pitchFamily="34" charset="0"/>
                <a:ea typeface="Arial" panose="020B0604020202020204" pitchFamily="34" charset="0"/>
              </a:rPr>
              <a:t> </a:t>
            </a:r>
            <a:endParaRPr lang="en-ZA" sz="1800" dirty="0">
              <a:solidFill>
                <a:srgbClr val="000000"/>
              </a:solidFill>
              <a:effectLst/>
              <a:latin typeface="Times New Roman" panose="02020603050405020304" pitchFamily="18" charset="0"/>
              <a:ea typeface="Times New Roman" panose="02020603050405020304" pitchFamily="18" charset="0"/>
            </a:endParaRPr>
          </a:p>
          <a:p>
            <a:r>
              <a:rPr lang="en-ZA" sz="1800" dirty="0">
                <a:solidFill>
                  <a:srgbClr val="404040"/>
                </a:solidFill>
                <a:effectLst/>
                <a:latin typeface="Arial" panose="020B0604020202020204" pitchFamily="34" charset="0"/>
                <a:ea typeface="Times New Roman" panose="02020603050405020304" pitchFamily="18" charset="0"/>
              </a:rPr>
              <a:t>Strategies to build your self-awareness:</a:t>
            </a:r>
            <a:br>
              <a:rPr lang="en-ZA" sz="1800" dirty="0">
                <a:solidFill>
                  <a:srgbClr val="404040"/>
                </a:solidFill>
                <a:effectLst/>
                <a:latin typeface="Arial" panose="020B0604020202020204" pitchFamily="34" charset="0"/>
                <a:ea typeface="Times New Roman" panose="02020603050405020304" pitchFamily="18" charset="0"/>
              </a:rPr>
            </a:b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ZA" sz="1800" dirty="0">
                <a:solidFill>
                  <a:srgbClr val="404040"/>
                </a:solidFill>
                <a:effectLst/>
                <a:latin typeface="Arial" panose="020B0604020202020204" pitchFamily="34" charset="0"/>
                <a:ea typeface="Times New Roman" panose="02020603050405020304" pitchFamily="18" charset="0"/>
              </a:rPr>
              <a:t>Keep an open mind and be prepared to try new hobbies and discover new interests.</a:t>
            </a:r>
            <a:br>
              <a:rPr lang="en-ZA" sz="1800" dirty="0">
                <a:solidFill>
                  <a:srgbClr val="404040"/>
                </a:solidFill>
                <a:effectLst/>
                <a:latin typeface="Arial" panose="020B0604020202020204" pitchFamily="34" charset="0"/>
                <a:ea typeface="Times New Roman" panose="02020603050405020304" pitchFamily="18" charset="0"/>
              </a:rPr>
            </a:br>
            <a:r>
              <a:rPr lang="en-ZA" sz="1800" dirty="0">
                <a:solidFill>
                  <a:srgbClr val="404040"/>
                </a:solidFill>
                <a:effectLst/>
                <a:latin typeface="Arial" panose="020B0604020202020204" pitchFamily="34" charset="0"/>
                <a:ea typeface="Times New Roman" panose="02020603050405020304" pitchFamily="18" charset="0"/>
              </a:rPr>
              <a:t>E.g. Try something like walking/ running. You may find you enjoy the exercise even though you’ve never exercised before.</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ZA" sz="1800" dirty="0">
                <a:solidFill>
                  <a:srgbClr val="404040"/>
                </a:solidFill>
                <a:effectLst/>
                <a:latin typeface="Arial" panose="020B0604020202020204" pitchFamily="34" charset="0"/>
                <a:ea typeface="Times New Roman" panose="02020603050405020304" pitchFamily="18" charset="0"/>
              </a:rPr>
              <a:t>Be mindful of your strengths and weaknesses and be prepared to grow in each.</a:t>
            </a:r>
            <a:br>
              <a:rPr lang="en-ZA" sz="1800" dirty="0">
                <a:solidFill>
                  <a:srgbClr val="404040"/>
                </a:solidFill>
                <a:effectLst/>
                <a:latin typeface="Arial" panose="020B0604020202020204" pitchFamily="34" charset="0"/>
                <a:ea typeface="Times New Roman" panose="02020603050405020304" pitchFamily="18" charset="0"/>
              </a:rPr>
            </a:br>
            <a:r>
              <a:rPr lang="en-ZA" sz="1800" dirty="0">
                <a:solidFill>
                  <a:srgbClr val="404040"/>
                </a:solidFill>
                <a:effectLst/>
                <a:latin typeface="Arial" panose="020B0604020202020204" pitchFamily="34" charset="0"/>
                <a:ea typeface="Times New Roman" panose="02020603050405020304" pitchFamily="18" charset="0"/>
              </a:rPr>
              <a:t>E.g. Knowing that you are shy and struggle to start a conversation is an opportunity to grow in communication skills.</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ZA" sz="1800" dirty="0">
                <a:solidFill>
                  <a:srgbClr val="404040"/>
                </a:solidFill>
                <a:effectLst/>
                <a:latin typeface="Arial" panose="020B0604020202020204" pitchFamily="34" charset="0"/>
                <a:ea typeface="Times New Roman" panose="02020603050405020304" pitchFamily="18" charset="0"/>
              </a:rPr>
              <a:t>Stay focused on the moment. Become aware of your emotional triggers and what causes you to become upset or angry quickly.</a:t>
            </a:r>
            <a:br>
              <a:rPr lang="en-ZA" sz="1800" dirty="0">
                <a:solidFill>
                  <a:srgbClr val="404040"/>
                </a:solidFill>
                <a:effectLst/>
                <a:latin typeface="Arial" panose="020B0604020202020204" pitchFamily="34" charset="0"/>
                <a:ea typeface="Times New Roman" panose="02020603050405020304" pitchFamily="18" charset="0"/>
              </a:rPr>
            </a:br>
            <a:r>
              <a:rPr lang="en-ZA" sz="1800" dirty="0">
                <a:solidFill>
                  <a:srgbClr val="404040"/>
                </a:solidFill>
                <a:effectLst/>
                <a:latin typeface="Arial" panose="020B0604020202020204" pitchFamily="34" charset="0"/>
                <a:ea typeface="Times New Roman" panose="02020603050405020304" pitchFamily="18" charset="0"/>
              </a:rPr>
              <a:t>E.g. knowing that when you’re hungry you get easily irritated and angry with those around you.</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ZA" sz="1800" dirty="0">
                <a:solidFill>
                  <a:srgbClr val="404040"/>
                </a:solidFill>
                <a:effectLst/>
                <a:latin typeface="Arial" panose="020B0604020202020204" pitchFamily="34" charset="0"/>
                <a:ea typeface="Times New Roman" panose="02020603050405020304" pitchFamily="18" charset="0"/>
              </a:rPr>
              <a:t>Set boundaries for yourself that help you stick to your values. </a:t>
            </a:r>
            <a:br>
              <a:rPr lang="en-ZA" sz="1800" dirty="0">
                <a:solidFill>
                  <a:srgbClr val="404040"/>
                </a:solidFill>
                <a:effectLst/>
                <a:latin typeface="Arial" panose="020B0604020202020204" pitchFamily="34" charset="0"/>
                <a:ea typeface="Times New Roman" panose="02020603050405020304" pitchFamily="18" charset="0"/>
              </a:rPr>
            </a:br>
            <a:r>
              <a:rPr lang="en-ZA" sz="1800" dirty="0">
                <a:solidFill>
                  <a:srgbClr val="404040"/>
                </a:solidFill>
                <a:effectLst/>
                <a:latin typeface="Arial" panose="020B0604020202020204" pitchFamily="34" charset="0"/>
                <a:ea typeface="Times New Roman" panose="02020603050405020304" pitchFamily="18" charset="0"/>
              </a:rPr>
              <a:t>E.g. No sex before marriage; won’t do drugs</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ZA" sz="1800" dirty="0">
                <a:solidFill>
                  <a:srgbClr val="404040"/>
                </a:solidFill>
                <a:effectLst/>
                <a:latin typeface="Arial" panose="020B0604020202020204" pitchFamily="34" charset="0"/>
                <a:ea typeface="Times New Roman" panose="02020603050405020304" pitchFamily="18" charset="0"/>
              </a:rPr>
              <a:t>Practice self-discipline.</a:t>
            </a:r>
            <a:br>
              <a:rPr lang="en-ZA" sz="1800" dirty="0">
                <a:solidFill>
                  <a:srgbClr val="404040"/>
                </a:solidFill>
                <a:effectLst/>
                <a:latin typeface="Arial" panose="020B0604020202020204" pitchFamily="34" charset="0"/>
                <a:ea typeface="Times New Roman" panose="02020603050405020304" pitchFamily="18" charset="0"/>
              </a:rPr>
            </a:br>
            <a:r>
              <a:rPr lang="en-ZA" sz="1800" dirty="0">
                <a:solidFill>
                  <a:srgbClr val="404040"/>
                </a:solidFill>
                <a:effectLst/>
                <a:latin typeface="Arial" panose="020B0604020202020204" pitchFamily="34" charset="0"/>
                <a:ea typeface="Times New Roman" panose="02020603050405020304" pitchFamily="18" charset="0"/>
              </a:rPr>
              <a:t>E.g. Choose not to eat junk food all the time because you know the impact it will have on your health.</a:t>
            </a:r>
            <a:endParaRPr lang="en-ZA" sz="18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ZA" sz="1800" dirty="0">
                <a:solidFill>
                  <a:srgbClr val="404040"/>
                </a:solidFill>
                <a:effectLst/>
                <a:latin typeface="Arial" panose="020B0604020202020204" pitchFamily="34" charset="0"/>
                <a:ea typeface="Times New Roman" panose="02020603050405020304" pitchFamily="18" charset="0"/>
              </a:rPr>
              <a:t>Consider how your actions affect others.</a:t>
            </a:r>
            <a:br>
              <a:rPr lang="en-ZA" sz="1800" dirty="0">
                <a:solidFill>
                  <a:srgbClr val="404040"/>
                </a:solidFill>
                <a:effectLst/>
                <a:latin typeface="Arial" panose="020B0604020202020204" pitchFamily="34" charset="0"/>
                <a:ea typeface="Times New Roman" panose="02020603050405020304" pitchFamily="18" charset="0"/>
              </a:rPr>
            </a:br>
            <a:r>
              <a:rPr lang="en-ZA" sz="1800" dirty="0">
                <a:solidFill>
                  <a:srgbClr val="404040"/>
                </a:solidFill>
                <a:effectLst/>
                <a:latin typeface="Arial" panose="020B0604020202020204" pitchFamily="34" charset="0"/>
                <a:ea typeface="Times New Roman" panose="02020603050405020304" pitchFamily="18" charset="0"/>
              </a:rPr>
              <a:t>E.g. Before you give your opinion in a conversation that could be perceived as judgmental, consider the impact your words would have on those around you.</a:t>
            </a:r>
            <a:br>
              <a:rPr lang="en-ZA" sz="1800" dirty="0">
                <a:solidFill>
                  <a:srgbClr val="404040"/>
                </a:solidFill>
                <a:effectLst/>
                <a:latin typeface="Arial" panose="020B0604020202020204" pitchFamily="34" charset="0"/>
                <a:ea typeface="Times New Roman" panose="02020603050405020304" pitchFamily="18" charset="0"/>
              </a:rPr>
            </a:br>
            <a:endParaRPr lang="en-ZA" sz="1800" dirty="0">
              <a:solidFill>
                <a:srgbClr val="000000"/>
              </a:solidFill>
              <a:effectLst/>
              <a:latin typeface="Times New Roman" panose="02020603050405020304" pitchFamily="18" charset="0"/>
              <a:ea typeface="Times New Roman" panose="02020603050405020304" pitchFamily="18" charset="0"/>
            </a:endParaRPr>
          </a:p>
          <a:p>
            <a:pPr marL="450215"/>
            <a:r>
              <a:rPr lang="en-ZA" sz="1800" dirty="0">
                <a:solidFill>
                  <a:srgbClr val="404040"/>
                </a:solidFill>
                <a:effectLst/>
                <a:latin typeface="Arial" panose="020B0604020202020204" pitchFamily="34" charset="0"/>
                <a:ea typeface="Times New Roman" panose="02020603050405020304" pitchFamily="18" charset="0"/>
              </a:rPr>
              <a:t> </a:t>
            </a:r>
            <a:endParaRPr lang="en-ZA" sz="1800" dirty="0">
              <a:solidFill>
                <a:srgbClr val="000000"/>
              </a:solidFill>
              <a:effectLst/>
              <a:latin typeface="Times New Roman" panose="02020603050405020304" pitchFamily="18" charset="0"/>
              <a:ea typeface="Times New Roman" panose="02020603050405020304" pitchFamily="18" charset="0"/>
            </a:endParaRPr>
          </a:p>
          <a:p>
            <a:r>
              <a:rPr lang="en-ZA" sz="1800" dirty="0">
                <a:solidFill>
                  <a:srgbClr val="404040"/>
                </a:solidFill>
                <a:effectLst/>
                <a:latin typeface="Arial" panose="020B0604020202020204" pitchFamily="34" charset="0"/>
                <a:ea typeface="Times New Roman" panose="02020603050405020304" pitchFamily="18" charset="0"/>
              </a:rPr>
              <a:t>We are going to go straight into </a:t>
            </a:r>
            <a:r>
              <a:rPr lang="en-ZA" sz="1800" b="1" i="1" dirty="0">
                <a:solidFill>
                  <a:srgbClr val="404040"/>
                </a:solidFill>
                <a:effectLst/>
                <a:latin typeface="Arial" panose="020B0604020202020204" pitchFamily="34" charset="0"/>
                <a:ea typeface="Times New Roman" panose="02020603050405020304" pitchFamily="18" charset="0"/>
              </a:rPr>
              <a:t>Activity 3</a:t>
            </a:r>
            <a:r>
              <a:rPr lang="en-ZA" sz="1800" dirty="0">
                <a:solidFill>
                  <a:srgbClr val="404040"/>
                </a:solidFill>
                <a:effectLst/>
                <a:latin typeface="Arial" panose="020B0604020202020204" pitchFamily="34" charset="0"/>
                <a:ea typeface="Times New Roman" panose="02020603050405020304" pitchFamily="18" charset="0"/>
              </a:rPr>
              <a:t> (</a:t>
            </a:r>
            <a:r>
              <a:rPr lang="en-ZA" sz="1800" b="1" i="1" u="sng" dirty="0">
                <a:solidFill>
                  <a:srgbClr val="404040"/>
                </a:solidFill>
                <a:effectLst/>
                <a:latin typeface="Arial" panose="020B0604020202020204" pitchFamily="34" charset="0"/>
                <a:ea typeface="Times New Roman" panose="02020603050405020304" pitchFamily="18" charset="0"/>
              </a:rPr>
              <a:t>Lesson 1 – Worksheet</a:t>
            </a:r>
            <a:r>
              <a:rPr lang="en-ZA" sz="1800" dirty="0">
                <a:solidFill>
                  <a:srgbClr val="404040"/>
                </a:solidFill>
                <a:effectLst/>
                <a:latin typeface="Arial" panose="020B0604020202020204" pitchFamily="34" charset="0"/>
                <a:ea typeface="Times New Roman" panose="02020603050405020304" pitchFamily="18" charset="0"/>
              </a:rPr>
              <a:t>) where you will use your self-awareness to illustrate what makes you unique.</a:t>
            </a:r>
            <a:br>
              <a:rPr lang="en-ZA" sz="1800" dirty="0">
                <a:solidFill>
                  <a:srgbClr val="404040"/>
                </a:solidFill>
                <a:effectLst/>
                <a:latin typeface="Arial" panose="020B0604020202020204" pitchFamily="34" charset="0"/>
                <a:ea typeface="Times New Roman" panose="02020603050405020304" pitchFamily="18" charset="0"/>
              </a:rPr>
            </a:br>
            <a:br>
              <a:rPr lang="en-ZA" sz="1800" dirty="0">
                <a:solidFill>
                  <a:srgbClr val="404040"/>
                </a:solidFill>
                <a:effectLst/>
                <a:latin typeface="Arial" panose="020B0604020202020204" pitchFamily="34" charset="0"/>
                <a:ea typeface="Times New Roman" panose="02020603050405020304" pitchFamily="18" charset="0"/>
              </a:rPr>
            </a:br>
            <a:r>
              <a:rPr lang="en-ZA" sz="1800" b="1" i="1" dirty="0">
                <a:solidFill>
                  <a:srgbClr val="404040"/>
                </a:solidFill>
                <a:effectLst/>
                <a:latin typeface="Arial" panose="020B0604020202020204" pitchFamily="34" charset="0"/>
                <a:ea typeface="Times New Roman" panose="02020603050405020304" pitchFamily="18" charset="0"/>
              </a:rPr>
              <a:t>Activity 3:</a:t>
            </a:r>
            <a:r>
              <a:rPr lang="en-ZA" sz="1800" dirty="0">
                <a:solidFill>
                  <a:srgbClr val="404040"/>
                </a:solidFill>
                <a:effectLst/>
                <a:latin typeface="Arial" panose="020B0604020202020204" pitchFamily="34" charset="0"/>
                <a:ea typeface="Times New Roman" panose="02020603050405020304" pitchFamily="18" charset="0"/>
              </a:rPr>
              <a:t> On your tables are small pages of square paper. Start by writing your name on the one side of this piece of paper. On the other side you will have 5 min to illustrate </a:t>
            </a:r>
            <a:r>
              <a:rPr lang="en-ZA" sz="1800" i="1" dirty="0">
                <a:solidFill>
                  <a:srgbClr val="404040"/>
                </a:solidFill>
                <a:effectLst/>
                <a:latin typeface="Arial" panose="020B0604020202020204" pitchFamily="34" charset="0"/>
                <a:ea typeface="Times New Roman" panose="02020603050405020304" pitchFamily="18" charset="0"/>
              </a:rPr>
              <a:t>what makes you unique.</a:t>
            </a:r>
            <a:r>
              <a:rPr lang="en-ZA" sz="1800" dirty="0">
                <a:solidFill>
                  <a:srgbClr val="404040"/>
                </a:solidFill>
                <a:effectLst/>
                <a:latin typeface="Arial" panose="020B0604020202020204" pitchFamily="34" charset="0"/>
                <a:ea typeface="Times New Roman" panose="02020603050405020304" pitchFamily="18" charset="0"/>
              </a:rPr>
              <a:t> You cannot use any words. These little drawings will end up on my classroom wall in another activity that I’ll explain later. You may get started.</a:t>
            </a:r>
            <a:br>
              <a:rPr lang="en-ZA" sz="1800" dirty="0">
                <a:solidFill>
                  <a:srgbClr val="404040"/>
                </a:solidFill>
                <a:effectLst/>
                <a:latin typeface="Arial" panose="020B0604020202020204" pitchFamily="34" charset="0"/>
                <a:ea typeface="Times New Roman" panose="02020603050405020304" pitchFamily="18" charset="0"/>
              </a:rPr>
            </a:br>
            <a:endParaRPr lang="en-ZA" dirty="0"/>
          </a:p>
        </p:txBody>
      </p:sp>
      <p:sp>
        <p:nvSpPr>
          <p:cNvPr id="4" name="Slide Number Placeholder 3"/>
          <p:cNvSpPr>
            <a:spLocks noGrp="1"/>
          </p:cNvSpPr>
          <p:nvPr>
            <p:ph type="sldNum" sz="quarter" idx="5"/>
          </p:nvPr>
        </p:nvSpPr>
        <p:spPr/>
        <p:txBody>
          <a:bodyPr/>
          <a:lstStyle/>
          <a:p>
            <a:fld id="{BE562D53-21CB-2C45-90B0-09CFF7E622AC}" type="slidenum">
              <a:rPr lang="en-US" smtClean="0"/>
              <a:t>3</a:t>
            </a:fld>
            <a:endParaRPr lang="en-US"/>
          </a:p>
        </p:txBody>
      </p:sp>
    </p:spTree>
    <p:extLst>
      <p:ext uri="{BB962C8B-B14F-4D97-AF65-F5344CB8AC3E}">
        <p14:creationId xmlns:p14="http://schemas.microsoft.com/office/powerpoint/2010/main" val="216513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f-ZA" sz="1800" dirty="0">
                <a:solidFill>
                  <a:srgbClr val="404040"/>
                </a:solidFill>
                <a:effectLst/>
                <a:latin typeface="Arial" panose="020B0604020202020204" pitchFamily="34" charset="0"/>
                <a:ea typeface="Times New Roman" panose="02020603050405020304" pitchFamily="18" charset="0"/>
              </a:rPr>
              <a:t>At the start of the lesson, when we looking at the differences between ourselves and the two musicians, we saw that although we are different to those around us, we need to respect one another. We don’t need to be the same as someone else to respect them. Respect means acknowledging what makes us unique and admiring others for their unique qualities.</a:t>
            </a:r>
            <a:endParaRPr lang="en-US" dirty="0"/>
          </a:p>
          <a:p>
            <a:endParaRPr lang="en-US" dirty="0"/>
          </a:p>
          <a:p>
            <a:endParaRPr lang="en-US" dirty="0"/>
          </a:p>
          <a:p>
            <a:endParaRPr lang="en-US" dirty="0"/>
          </a:p>
          <a:p>
            <a:endParaRPr lang="en-US" dirty="0"/>
          </a:p>
          <a:p>
            <a:endParaRPr lang="en-US" dirty="0"/>
          </a:p>
          <a:p>
            <a:pPr marL="464185"/>
            <a:r>
              <a:rPr lang="en-GB" sz="1800" dirty="0">
                <a:solidFill>
                  <a:srgbClr val="595959"/>
                </a:solidFill>
                <a:effectLst/>
                <a:latin typeface="Arial" panose="020B0604020202020204" pitchFamily="34" charset="0"/>
                <a:ea typeface="Times New Roman" panose="02020603050405020304" pitchFamily="18" charset="0"/>
              </a:rPr>
              <a:t> </a:t>
            </a:r>
            <a:endParaRPr lang="en-ZA" sz="1800" dirty="0">
              <a:solidFill>
                <a:srgbClr val="000000"/>
              </a:solidFill>
              <a:effectLst/>
              <a:latin typeface="Times New Roman" panose="02020603050405020304" pitchFamily="18" charset="0"/>
              <a:ea typeface="Times New Roman" panose="02020603050405020304" pitchFamily="18" charset="0"/>
            </a:endParaRPr>
          </a:p>
          <a:p>
            <a:pPr>
              <a:lnSpc>
                <a:spcPct val="115000"/>
              </a:lnSpc>
              <a:spcBef>
                <a:spcPts val="1200"/>
              </a:spcBef>
              <a:spcAft>
                <a:spcPts val="1200"/>
              </a:spcAft>
            </a:pPr>
            <a:endParaRPr lang="en-ZA" b="0" i="0" u="none" strike="noStrike" dirty="0">
              <a:solidFill>
                <a:srgbClr val="202124"/>
              </a:solidFill>
              <a:effectLst/>
              <a:latin typeface="arial" panose="020B0604020202020204" pitchFamily="34" charset="0"/>
            </a:endParaRPr>
          </a:p>
          <a:p>
            <a:pPr>
              <a:lnSpc>
                <a:spcPct val="115000"/>
              </a:lnSpc>
              <a:spcBef>
                <a:spcPts val="1200"/>
              </a:spcBef>
              <a:spcAft>
                <a:spcPts val="1200"/>
              </a:spcAft>
            </a:pPr>
            <a:endParaRPr lang="en-US" dirty="0"/>
          </a:p>
        </p:txBody>
      </p:sp>
      <p:sp>
        <p:nvSpPr>
          <p:cNvPr id="4" name="Slide Number Placeholder 3"/>
          <p:cNvSpPr>
            <a:spLocks noGrp="1"/>
          </p:cNvSpPr>
          <p:nvPr>
            <p:ph type="sldNum" sz="quarter" idx="5"/>
          </p:nvPr>
        </p:nvSpPr>
        <p:spPr/>
        <p:txBody>
          <a:bodyPr/>
          <a:lstStyle/>
          <a:p>
            <a:fld id="{BE562D53-21CB-2C45-90B0-09CFF7E622AC}" type="slidenum">
              <a:rPr lang="en-US" smtClean="0"/>
              <a:t>4</a:t>
            </a:fld>
            <a:endParaRPr lang="en-US"/>
          </a:p>
        </p:txBody>
      </p:sp>
    </p:spTree>
    <p:extLst>
      <p:ext uri="{BB962C8B-B14F-4D97-AF65-F5344CB8AC3E}">
        <p14:creationId xmlns:p14="http://schemas.microsoft.com/office/powerpoint/2010/main" val="3608199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Sometimes we just need to learn a few skills on how to talk to someone when you’re uncomfortable and find that you’re different. All you need is some tips to CHATS </a:t>
            </a:r>
            <a:br>
              <a:rPr lang="en-ZA" sz="1800" dirty="0">
                <a:solidFill>
                  <a:srgbClr val="595959"/>
                </a:solidFill>
                <a:effectLst/>
                <a:latin typeface="Arial" panose="020B0604020202020204" pitchFamily="34" charset="0"/>
                <a:ea typeface="Arial" panose="020B0604020202020204" pitchFamily="34" charset="0"/>
              </a:rPr>
            </a:br>
            <a:endParaRPr lang="en-ZA" sz="1800" dirty="0">
              <a:effectLst/>
              <a:latin typeface="Times New Roman" panose="02020603050405020304" pitchFamily="18" charset="0"/>
              <a:ea typeface="Times New Roman" panose="02020603050405020304" pitchFamily="18" charset="0"/>
            </a:endParaRPr>
          </a:p>
          <a:p>
            <a:pPr marL="914400"/>
            <a:r>
              <a:rPr lang="en-US" sz="1800" b="1" dirty="0">
                <a:solidFill>
                  <a:srgbClr val="595959"/>
                </a:solidFill>
                <a:effectLst/>
                <a:highlight>
                  <a:srgbClr val="FFFFFF"/>
                </a:highlight>
                <a:latin typeface="Arial" panose="020B0604020202020204" pitchFamily="34" charset="0"/>
                <a:ea typeface="Arial" panose="020B0604020202020204" pitchFamily="34" charset="0"/>
              </a:rPr>
              <a:t>C</a:t>
            </a:r>
            <a:r>
              <a:rPr lang="en-US" sz="1800" dirty="0">
                <a:solidFill>
                  <a:srgbClr val="595959"/>
                </a:solidFill>
                <a:effectLst/>
                <a:highlight>
                  <a:srgbClr val="FFFFFF"/>
                </a:highlight>
                <a:latin typeface="Arial" panose="020B0604020202020204" pitchFamily="34" charset="0"/>
                <a:ea typeface="Arial" panose="020B0604020202020204" pitchFamily="34" charset="0"/>
              </a:rPr>
              <a:t>- be </a:t>
            </a:r>
            <a:r>
              <a:rPr lang="en-US" sz="1800" b="1" dirty="0">
                <a:solidFill>
                  <a:srgbClr val="595959"/>
                </a:solidFill>
                <a:effectLst/>
                <a:highlight>
                  <a:srgbClr val="FFFFFF"/>
                </a:highlight>
                <a:latin typeface="Arial" panose="020B0604020202020204" pitchFamily="34" charset="0"/>
                <a:ea typeface="Arial" panose="020B0604020202020204" pitchFamily="34" charset="0"/>
              </a:rPr>
              <a:t>CALM</a:t>
            </a:r>
            <a:r>
              <a:rPr lang="en-US" sz="1800" dirty="0">
                <a:solidFill>
                  <a:srgbClr val="595959"/>
                </a:solidFill>
                <a:effectLst/>
                <a:highlight>
                  <a:srgbClr val="FFFFFF"/>
                </a:highlight>
                <a:latin typeface="Arial" panose="020B0604020202020204" pitchFamily="34" charset="0"/>
                <a:ea typeface="Arial" panose="020B0604020202020204" pitchFamily="34" charset="0"/>
              </a:rPr>
              <a:t> and friendly</a:t>
            </a:r>
            <a:endParaRPr lang="en-ZA" sz="1800" dirty="0">
              <a:solidFill>
                <a:srgbClr val="000000"/>
              </a:solidFill>
              <a:effectLst/>
              <a:latin typeface="Times New Roman" panose="02020603050405020304" pitchFamily="18" charset="0"/>
              <a:ea typeface="Times New Roman" panose="02020603050405020304" pitchFamily="18" charset="0"/>
            </a:endParaRPr>
          </a:p>
          <a:p>
            <a:pPr marL="914400"/>
            <a:r>
              <a:rPr lang="en-US" sz="1800" b="1" dirty="0">
                <a:solidFill>
                  <a:srgbClr val="595959"/>
                </a:solidFill>
                <a:effectLst/>
                <a:highlight>
                  <a:srgbClr val="FFFFFF"/>
                </a:highlight>
                <a:latin typeface="Arial" panose="020B0604020202020204" pitchFamily="34" charset="0"/>
                <a:ea typeface="Arial" panose="020B0604020202020204" pitchFamily="34" charset="0"/>
              </a:rPr>
              <a:t>H</a:t>
            </a:r>
            <a:r>
              <a:rPr lang="en-US" sz="1800" dirty="0">
                <a:solidFill>
                  <a:srgbClr val="595959"/>
                </a:solidFill>
                <a:effectLst/>
                <a:highlight>
                  <a:srgbClr val="FFFFFF"/>
                </a:highlight>
                <a:latin typeface="Arial" panose="020B0604020202020204" pitchFamily="34" charset="0"/>
                <a:ea typeface="Arial" panose="020B0604020202020204" pitchFamily="34" charset="0"/>
              </a:rPr>
              <a:t>- </a:t>
            </a:r>
            <a:r>
              <a:rPr lang="en-US" sz="1800" b="1" dirty="0">
                <a:solidFill>
                  <a:srgbClr val="595959"/>
                </a:solidFill>
                <a:effectLst/>
                <a:highlight>
                  <a:srgbClr val="FFFFFF"/>
                </a:highlight>
                <a:latin typeface="Arial" panose="020B0604020202020204" pitchFamily="34" charset="0"/>
                <a:ea typeface="Arial" panose="020B0604020202020204" pitchFamily="34" charset="0"/>
              </a:rPr>
              <a:t>HOLD</a:t>
            </a:r>
            <a:r>
              <a:rPr lang="en-US" sz="1800" dirty="0">
                <a:solidFill>
                  <a:srgbClr val="595959"/>
                </a:solidFill>
                <a:effectLst/>
                <a:highlight>
                  <a:srgbClr val="FFFFFF"/>
                </a:highlight>
                <a:latin typeface="Arial" panose="020B0604020202020204" pitchFamily="34" charset="0"/>
                <a:ea typeface="Arial" panose="020B0604020202020204" pitchFamily="34" charset="0"/>
              </a:rPr>
              <a:t> your tongue, listen to what they are saying.</a:t>
            </a:r>
            <a:endParaRPr lang="en-ZA" sz="1800" dirty="0">
              <a:solidFill>
                <a:srgbClr val="000000"/>
              </a:solidFill>
              <a:effectLst/>
              <a:latin typeface="Times New Roman" panose="02020603050405020304" pitchFamily="18" charset="0"/>
              <a:ea typeface="Times New Roman" panose="02020603050405020304" pitchFamily="18" charset="0"/>
            </a:endParaRPr>
          </a:p>
          <a:p>
            <a:pPr marL="914400"/>
            <a:r>
              <a:rPr lang="en-US" sz="1800" b="1" dirty="0">
                <a:solidFill>
                  <a:srgbClr val="595959"/>
                </a:solidFill>
                <a:effectLst/>
                <a:highlight>
                  <a:srgbClr val="FFFFFF"/>
                </a:highlight>
                <a:latin typeface="Arial" panose="020B0604020202020204" pitchFamily="34" charset="0"/>
                <a:ea typeface="Arial" panose="020B0604020202020204" pitchFamily="34" charset="0"/>
              </a:rPr>
              <a:t>A</a:t>
            </a:r>
            <a:r>
              <a:rPr lang="en-US" sz="1800" dirty="0">
                <a:solidFill>
                  <a:srgbClr val="595959"/>
                </a:solidFill>
                <a:effectLst/>
                <a:highlight>
                  <a:srgbClr val="FFFFFF"/>
                </a:highlight>
                <a:latin typeface="Arial" panose="020B0604020202020204" pitchFamily="34" charset="0"/>
                <a:ea typeface="Arial" panose="020B0604020202020204" pitchFamily="34" charset="0"/>
              </a:rPr>
              <a:t>- </a:t>
            </a:r>
            <a:r>
              <a:rPr lang="en-US" sz="1800" b="1" dirty="0">
                <a:solidFill>
                  <a:srgbClr val="595959"/>
                </a:solidFill>
                <a:effectLst/>
                <a:highlight>
                  <a:srgbClr val="FFFFFF"/>
                </a:highlight>
                <a:latin typeface="Arial" panose="020B0604020202020204" pitchFamily="34" charset="0"/>
                <a:ea typeface="Arial" panose="020B0604020202020204" pitchFamily="34" charset="0"/>
              </a:rPr>
              <a:t>ASK</a:t>
            </a:r>
            <a:r>
              <a:rPr lang="en-US" sz="1800" dirty="0">
                <a:solidFill>
                  <a:srgbClr val="595959"/>
                </a:solidFill>
                <a:effectLst/>
                <a:highlight>
                  <a:srgbClr val="FFFFFF"/>
                </a:highlight>
                <a:latin typeface="Arial" panose="020B0604020202020204" pitchFamily="34" charset="0"/>
                <a:ea typeface="Arial" panose="020B0604020202020204" pitchFamily="34" charset="0"/>
              </a:rPr>
              <a:t> questions about their interests/ talents</a:t>
            </a:r>
            <a:endParaRPr lang="en-ZA" sz="1800" dirty="0">
              <a:solidFill>
                <a:srgbClr val="000000"/>
              </a:solidFill>
              <a:effectLst/>
              <a:latin typeface="Times New Roman" panose="02020603050405020304" pitchFamily="18" charset="0"/>
              <a:ea typeface="Times New Roman" panose="02020603050405020304" pitchFamily="18" charset="0"/>
            </a:endParaRPr>
          </a:p>
          <a:p>
            <a:pPr marL="914400"/>
            <a:r>
              <a:rPr lang="en-US" sz="1800" b="1" dirty="0">
                <a:solidFill>
                  <a:srgbClr val="595959"/>
                </a:solidFill>
                <a:effectLst/>
                <a:highlight>
                  <a:srgbClr val="FFFFFF"/>
                </a:highlight>
                <a:latin typeface="Arial" panose="020B0604020202020204" pitchFamily="34" charset="0"/>
                <a:ea typeface="Arial" panose="020B0604020202020204" pitchFamily="34" charset="0"/>
              </a:rPr>
              <a:t>T</a:t>
            </a:r>
            <a:r>
              <a:rPr lang="en-US" sz="1800" dirty="0">
                <a:solidFill>
                  <a:srgbClr val="595959"/>
                </a:solidFill>
                <a:effectLst/>
                <a:highlight>
                  <a:srgbClr val="FFFFFF"/>
                </a:highlight>
                <a:latin typeface="Arial" panose="020B0604020202020204" pitchFamily="34" charset="0"/>
                <a:ea typeface="Arial" panose="020B0604020202020204" pitchFamily="34" charset="0"/>
              </a:rPr>
              <a:t>- Acknowledge the </a:t>
            </a:r>
            <a:r>
              <a:rPr lang="en-US" sz="1800" b="1" dirty="0">
                <a:solidFill>
                  <a:srgbClr val="595959"/>
                </a:solidFill>
                <a:effectLst/>
                <a:highlight>
                  <a:srgbClr val="FFFFFF"/>
                </a:highlight>
                <a:latin typeface="Arial" panose="020B0604020202020204" pitchFamily="34" charset="0"/>
                <a:ea typeface="Arial" panose="020B0604020202020204" pitchFamily="34" charset="0"/>
              </a:rPr>
              <a:t>TALENTS </a:t>
            </a:r>
            <a:r>
              <a:rPr lang="en-US" sz="1800" dirty="0">
                <a:solidFill>
                  <a:srgbClr val="595959"/>
                </a:solidFill>
                <a:effectLst/>
                <a:highlight>
                  <a:srgbClr val="FFFFFF"/>
                </a:highlight>
                <a:latin typeface="Arial" panose="020B0604020202020204" pitchFamily="34" charset="0"/>
                <a:ea typeface="Arial" panose="020B0604020202020204" pitchFamily="34" charset="0"/>
              </a:rPr>
              <a:t>/ qualities that make the person unique.</a:t>
            </a:r>
            <a:endParaRPr lang="en-ZA" sz="1800" dirty="0">
              <a:solidFill>
                <a:srgbClr val="000000"/>
              </a:solidFill>
              <a:effectLst/>
              <a:latin typeface="Times New Roman" panose="02020603050405020304" pitchFamily="18" charset="0"/>
              <a:ea typeface="Times New Roman" panose="02020603050405020304" pitchFamily="18" charset="0"/>
            </a:endParaRPr>
          </a:p>
          <a:p>
            <a:pPr marL="914400"/>
            <a:r>
              <a:rPr lang="en-US" sz="1800" b="1" dirty="0">
                <a:solidFill>
                  <a:srgbClr val="595959"/>
                </a:solidFill>
                <a:effectLst/>
                <a:highlight>
                  <a:srgbClr val="FFFFFF"/>
                </a:highlight>
                <a:latin typeface="Arial" panose="020B0604020202020204" pitchFamily="34" charset="0"/>
                <a:ea typeface="Arial" panose="020B0604020202020204" pitchFamily="34" charset="0"/>
              </a:rPr>
              <a:t>S</a:t>
            </a:r>
            <a:r>
              <a:rPr lang="en-US" sz="1800" dirty="0">
                <a:solidFill>
                  <a:srgbClr val="595959"/>
                </a:solidFill>
                <a:effectLst/>
                <a:highlight>
                  <a:srgbClr val="FFFFFF"/>
                </a:highlight>
                <a:latin typeface="Arial" panose="020B0604020202020204" pitchFamily="34" charset="0"/>
                <a:ea typeface="Arial" panose="020B0604020202020204" pitchFamily="34" charset="0"/>
              </a:rPr>
              <a:t>- </a:t>
            </a:r>
            <a:r>
              <a:rPr lang="en-US" sz="1800" b="1" dirty="0">
                <a:solidFill>
                  <a:srgbClr val="595959"/>
                </a:solidFill>
                <a:effectLst/>
                <a:highlight>
                  <a:srgbClr val="FFFFFF"/>
                </a:highlight>
                <a:latin typeface="Arial" panose="020B0604020202020204" pitchFamily="34" charset="0"/>
                <a:ea typeface="Arial" panose="020B0604020202020204" pitchFamily="34" charset="0"/>
              </a:rPr>
              <a:t>SMILE</a:t>
            </a:r>
            <a:r>
              <a:rPr lang="en-US" sz="1800" dirty="0">
                <a:solidFill>
                  <a:srgbClr val="595959"/>
                </a:solidFill>
                <a:effectLst/>
                <a:highlight>
                  <a:srgbClr val="FFFFFF"/>
                </a:highlight>
                <a:latin typeface="Arial" panose="020B0604020202020204" pitchFamily="34" charset="0"/>
                <a:ea typeface="Arial" panose="020B0604020202020204" pitchFamily="34" charset="0"/>
              </a:rPr>
              <a:t>. You are both human and have that in common.</a:t>
            </a:r>
            <a:endParaRPr lang="en-ZA" sz="1800" dirty="0">
              <a:solidFill>
                <a:srgbClr val="000000"/>
              </a:solidFill>
              <a:effectLst/>
              <a:latin typeface="Times New Roman" panose="02020603050405020304" pitchFamily="18" charset="0"/>
              <a:ea typeface="Times New Roman" panose="02020603050405020304" pitchFamily="18" charset="0"/>
            </a:endParaRPr>
          </a:p>
          <a:p>
            <a:pPr marL="457200"/>
            <a:r>
              <a:rPr lang="af-ZA" sz="1800" b="1" dirty="0">
                <a:solidFill>
                  <a:srgbClr val="595959"/>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ZA" sz="1800" dirty="0">
                <a:solidFill>
                  <a:srgbClr val="404040"/>
                </a:solidFill>
                <a:effectLst/>
                <a:latin typeface="Arial" panose="020B0604020202020204" pitchFamily="34" charset="0"/>
                <a:ea typeface="Times New Roman" panose="02020603050405020304" pitchFamily="18" charset="0"/>
              </a:rPr>
              <a:t>In your </a:t>
            </a:r>
            <a:r>
              <a:rPr lang="en-ZA" sz="1800" b="1" i="1" u="sng" dirty="0">
                <a:solidFill>
                  <a:srgbClr val="404040"/>
                </a:solidFill>
                <a:effectLst/>
                <a:latin typeface="Arial" panose="020B0604020202020204" pitchFamily="34" charset="0"/>
                <a:ea typeface="Times New Roman" panose="02020603050405020304" pitchFamily="18" charset="0"/>
              </a:rPr>
              <a:t>Lesson 1 – Worksheet,</a:t>
            </a:r>
            <a:r>
              <a:rPr lang="en-ZA" sz="1800" dirty="0">
                <a:solidFill>
                  <a:srgbClr val="404040"/>
                </a:solidFill>
                <a:effectLst/>
                <a:latin typeface="Arial" panose="020B0604020202020204" pitchFamily="34" charset="0"/>
                <a:ea typeface="Times New Roman" panose="02020603050405020304" pitchFamily="18" charset="0"/>
              </a:rPr>
              <a:t> refer to </a:t>
            </a:r>
            <a:r>
              <a:rPr lang="en-ZA" sz="1800" b="1" i="1" dirty="0">
                <a:solidFill>
                  <a:srgbClr val="404040"/>
                </a:solidFill>
                <a:effectLst/>
                <a:latin typeface="Arial" panose="020B0604020202020204" pitchFamily="34" charset="0"/>
                <a:ea typeface="Times New Roman" panose="02020603050405020304" pitchFamily="18" charset="0"/>
              </a:rPr>
              <a:t>Activity 4</a:t>
            </a:r>
            <a:endParaRPr lang="en-ZA" sz="1800" dirty="0">
              <a:effectLst/>
              <a:latin typeface="Times New Roman" panose="02020603050405020304" pitchFamily="18" charset="0"/>
              <a:ea typeface="Times New Roman" panose="02020603050405020304" pitchFamily="18" charset="0"/>
            </a:endParaRPr>
          </a:p>
          <a:p>
            <a:pPr marL="457200"/>
            <a:r>
              <a:rPr lang="af-ZA" sz="1800" b="1" dirty="0">
                <a:solidFill>
                  <a:srgbClr val="595959"/>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ZA" sz="1800" dirty="0">
                <a:solidFill>
                  <a:srgbClr val="595959"/>
                </a:solidFill>
                <a:effectLst/>
                <a:highlight>
                  <a:srgbClr val="FFFFFF"/>
                </a:highlight>
                <a:latin typeface="Arial" panose="020B0604020202020204" pitchFamily="34" charset="0"/>
                <a:ea typeface="Arial" panose="020B0604020202020204" pitchFamily="34" charset="0"/>
              </a:rPr>
              <a:t>Find a person in the class that you don’t know. Sit opposite them, looking at one another, maintain eye contact during this activity. Each person will have 2min to ask questions and listen to the answers from the other person. After 2min swop and ask the other one questions</a:t>
            </a:r>
            <a:endParaRPr lang="en-ZA" sz="1800" dirty="0">
              <a:effectLst/>
              <a:latin typeface="Times New Roman" panose="02020603050405020304" pitchFamily="18" charset="0"/>
              <a:ea typeface="Times New Roman" panose="02020603050405020304" pitchFamily="18" charset="0"/>
            </a:endParaRPr>
          </a:p>
          <a:p>
            <a:pPr marL="457200"/>
            <a:r>
              <a:rPr lang="af-ZA" sz="1800" b="1" dirty="0">
                <a:solidFill>
                  <a:srgbClr val="595959"/>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914400"/>
            <a:r>
              <a:rPr lang="en-US" sz="1800" dirty="0">
                <a:solidFill>
                  <a:srgbClr val="595959"/>
                </a:solidFill>
                <a:effectLst/>
                <a:highlight>
                  <a:srgbClr val="FFFFFF"/>
                </a:highlight>
                <a:latin typeface="Arial" panose="020B0604020202020204" pitchFamily="34" charset="0"/>
                <a:ea typeface="Arial" panose="020B0604020202020204" pitchFamily="34" charset="0"/>
              </a:rPr>
              <a:t>1) What is your name?</a:t>
            </a:r>
            <a:endParaRPr lang="en-ZA" sz="1800" dirty="0">
              <a:solidFill>
                <a:srgbClr val="000000"/>
              </a:solidFill>
              <a:effectLst/>
              <a:latin typeface="Times New Roman" panose="02020603050405020304" pitchFamily="18" charset="0"/>
              <a:ea typeface="Times New Roman" panose="02020603050405020304" pitchFamily="18" charset="0"/>
            </a:endParaRPr>
          </a:p>
          <a:p>
            <a:pPr marL="914400"/>
            <a:r>
              <a:rPr lang="en-US" sz="1800" dirty="0">
                <a:solidFill>
                  <a:srgbClr val="595959"/>
                </a:solidFill>
                <a:effectLst/>
                <a:highlight>
                  <a:srgbClr val="FFFFFF"/>
                </a:highlight>
                <a:latin typeface="Arial" panose="020B0604020202020204" pitchFamily="34" charset="0"/>
                <a:ea typeface="Arial" panose="020B0604020202020204" pitchFamily="34" charset="0"/>
              </a:rPr>
              <a:t>2) What are your interests/ talents?</a:t>
            </a:r>
            <a:endParaRPr lang="en-ZA" sz="1800" dirty="0">
              <a:solidFill>
                <a:srgbClr val="000000"/>
              </a:solidFill>
              <a:effectLst/>
              <a:latin typeface="Times New Roman" panose="02020603050405020304" pitchFamily="18" charset="0"/>
              <a:ea typeface="Times New Roman" panose="02020603050405020304" pitchFamily="18" charset="0"/>
            </a:endParaRPr>
          </a:p>
          <a:p>
            <a:pPr marL="914400"/>
            <a:r>
              <a:rPr lang="en-US" sz="1800" dirty="0">
                <a:solidFill>
                  <a:srgbClr val="595959"/>
                </a:solidFill>
                <a:effectLst/>
                <a:highlight>
                  <a:srgbClr val="FFFFFF"/>
                </a:highlight>
                <a:latin typeface="Arial" panose="020B0604020202020204" pitchFamily="34" charset="0"/>
                <a:ea typeface="Arial" panose="020B0604020202020204" pitchFamily="34" charset="0"/>
              </a:rPr>
              <a:t>3) What are your religious beliefs?</a:t>
            </a:r>
            <a:endParaRPr lang="en-ZA" sz="1800" dirty="0">
              <a:solidFill>
                <a:srgbClr val="000000"/>
              </a:solidFill>
              <a:effectLst/>
              <a:latin typeface="Times New Roman" panose="02020603050405020304" pitchFamily="18" charset="0"/>
              <a:ea typeface="Times New Roman" panose="02020603050405020304" pitchFamily="18" charset="0"/>
            </a:endParaRPr>
          </a:p>
          <a:p>
            <a:pPr marL="914400"/>
            <a:r>
              <a:rPr lang="en-US" sz="1800" dirty="0">
                <a:solidFill>
                  <a:srgbClr val="595959"/>
                </a:solidFill>
                <a:effectLst/>
                <a:highlight>
                  <a:srgbClr val="FFFFFF"/>
                </a:highlight>
                <a:latin typeface="Arial" panose="020B0604020202020204" pitchFamily="34" charset="0"/>
                <a:ea typeface="Arial" panose="020B0604020202020204" pitchFamily="34" charset="0"/>
              </a:rPr>
              <a:t>4) Tell me something that you believe makes you unique.</a:t>
            </a:r>
            <a:endParaRPr lang="en-ZA" sz="1800" dirty="0">
              <a:solidFill>
                <a:srgbClr val="000000"/>
              </a:solidFill>
              <a:effectLst/>
              <a:latin typeface="Times New Roman" panose="02020603050405020304" pitchFamily="18" charset="0"/>
              <a:ea typeface="Times New Roman" panose="02020603050405020304" pitchFamily="18" charset="0"/>
            </a:endParaRPr>
          </a:p>
          <a:p>
            <a:pPr marL="914400"/>
            <a:r>
              <a:rPr lang="en-US" sz="1800" dirty="0">
                <a:solidFill>
                  <a:srgbClr val="595959"/>
                </a:solidFill>
                <a:effectLst/>
                <a:highlight>
                  <a:srgbClr val="FFFFFF"/>
                </a:highlight>
                <a:latin typeface="Arial" panose="020B0604020202020204" pitchFamily="34" charset="0"/>
                <a:ea typeface="Arial" panose="020B0604020202020204" pitchFamily="34" charset="0"/>
              </a:rPr>
              <a:t>5) What quality about yourself do you like the most?</a:t>
            </a:r>
            <a:endParaRPr lang="en-ZA" sz="1800" dirty="0">
              <a:solidFill>
                <a:srgbClr val="000000"/>
              </a:solidFill>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E562D53-21CB-2C45-90B0-09CFF7E622AC}" type="slidenum">
              <a:rPr lang="en-US" smtClean="0"/>
              <a:t>5</a:t>
            </a:fld>
            <a:endParaRPr lang="en-US"/>
          </a:p>
        </p:txBody>
      </p:sp>
    </p:spTree>
    <p:extLst>
      <p:ext uri="{BB962C8B-B14F-4D97-AF65-F5344CB8AC3E}">
        <p14:creationId xmlns:p14="http://schemas.microsoft.com/office/powerpoint/2010/main" val="4174623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af-ZA" sz="1200" dirty="0">
                <a:solidFill>
                  <a:srgbClr val="404040"/>
                </a:solidFill>
                <a:effectLst/>
                <a:latin typeface="Arial" panose="020B0604020202020204" pitchFamily="34" charset="0"/>
                <a:ea typeface="Times New Roman" panose="02020603050405020304" pitchFamily="18" charset="0"/>
              </a:rPr>
              <a:t>As we draw to a close this lesson. We have seen how important it is to respect others. Remember to </a:t>
            </a:r>
            <a:r>
              <a:rPr lang="af-ZA" sz="1200" b="1" dirty="0">
                <a:solidFill>
                  <a:srgbClr val="404040"/>
                </a:solidFill>
                <a:effectLst/>
                <a:latin typeface="Arial" panose="020B0604020202020204" pitchFamily="34" charset="0"/>
                <a:ea typeface="Times New Roman" panose="02020603050405020304" pitchFamily="18" charset="0"/>
              </a:rPr>
              <a:t>respect</a:t>
            </a:r>
            <a:r>
              <a:rPr lang="af-ZA" sz="1200" dirty="0">
                <a:solidFill>
                  <a:srgbClr val="404040"/>
                </a:solidFill>
                <a:effectLst/>
                <a:latin typeface="Arial" panose="020B0604020202020204" pitchFamily="34" charset="0"/>
                <a:ea typeface="Times New Roman" panose="02020603050405020304" pitchFamily="18" charset="0"/>
              </a:rPr>
              <a:t> one another means to accept someone regardless of the differences they have to you. This could include race, gender, interests, talents and even cultural differences and religion. Often the challenge with respecting others is that we find it very difficult to respect ourselves. Sometimes we focus so much on the qualities about ourselves that we do not like, that we fail to see the amazing qualities in others that make them unique.</a:t>
            </a:r>
            <a:endParaRPr lang="en-ZA" sz="12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2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en-ZA" sz="1200" dirty="0">
                <a:solidFill>
                  <a:srgbClr val="404040"/>
                </a:solidFill>
                <a:effectLst/>
                <a:latin typeface="Arial" panose="020B0604020202020204" pitchFamily="34" charset="0"/>
                <a:ea typeface="Times New Roman" panose="02020603050405020304" pitchFamily="18" charset="0"/>
              </a:rPr>
              <a:t>This year there will be an opportunity for you to grow in respecting yourselves and respecting others. Part of that means being honest about how you are doing in that moment. Remember we all have bad days and good days, but in this class, we care about how you are doing. </a:t>
            </a:r>
            <a:br>
              <a:rPr lang="en-ZA" sz="1200" dirty="0">
                <a:solidFill>
                  <a:srgbClr val="404040"/>
                </a:solidFill>
                <a:effectLst/>
                <a:latin typeface="Arial" panose="020B0604020202020204" pitchFamily="34" charset="0"/>
                <a:ea typeface="Times New Roman" panose="02020603050405020304" pitchFamily="18" charset="0"/>
              </a:rPr>
            </a:br>
            <a:r>
              <a:rPr lang="en-ZA" sz="1200" dirty="0">
                <a:solidFill>
                  <a:srgbClr val="404040"/>
                </a:solidFill>
                <a:effectLst/>
                <a:latin typeface="Arial" panose="020B0604020202020204" pitchFamily="34" charset="0"/>
                <a:ea typeface="Times New Roman" panose="02020603050405020304" pitchFamily="18" charset="0"/>
              </a:rPr>
              <a:t>On the wall in my class, you will find these three pages: </a:t>
            </a:r>
            <a:endParaRPr lang="en-ZA" sz="12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200" dirty="0">
                <a:effectLst/>
                <a:latin typeface="Arial" panose="020B0604020202020204" pitchFamily="34" charset="0"/>
                <a:ea typeface="Arial" panose="020B0604020202020204" pitchFamily="34" charset="0"/>
              </a:rPr>
              <a:t>I am GREAT!</a:t>
            </a:r>
            <a:endParaRPr lang="en-ZA" sz="12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200" dirty="0">
                <a:effectLst/>
                <a:latin typeface="Arial" panose="020B0604020202020204" pitchFamily="34" charset="0"/>
                <a:ea typeface="Arial" panose="020B0604020202020204" pitchFamily="34" charset="0"/>
              </a:rPr>
              <a:t>I am alright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200" dirty="0">
                <a:effectLst/>
                <a:latin typeface="Arial" panose="020B0604020202020204" pitchFamily="34" charset="0"/>
                <a:ea typeface="Arial" panose="020B0604020202020204" pitchFamily="34" charset="0"/>
              </a:rPr>
              <a:t>I have been better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ZA" sz="12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200" dirty="0">
                <a:solidFill>
                  <a:srgbClr val="404040"/>
                </a:solidFill>
                <a:effectLst/>
                <a:latin typeface="Arial" panose="020B0604020202020204" pitchFamily="34" charset="0"/>
                <a:ea typeface="Times New Roman" panose="02020603050405020304" pitchFamily="18" charset="0"/>
              </a:rPr>
              <a:t>At the end of the lesson, I’d like you to take your small page you drew on earlier this lesson that represented your unique qualities and put it on the wall next to the poster you feel refers to you today. Every week you may move your tag at the end of a lesson.</a:t>
            </a:r>
            <a:endParaRPr lang="en-US" sz="1200" dirty="0"/>
          </a:p>
          <a:p>
            <a:endParaRPr lang="en-ZA" dirty="0"/>
          </a:p>
        </p:txBody>
      </p:sp>
      <p:sp>
        <p:nvSpPr>
          <p:cNvPr id="4" name="Slide Number Placeholder 3"/>
          <p:cNvSpPr>
            <a:spLocks noGrp="1"/>
          </p:cNvSpPr>
          <p:nvPr>
            <p:ph type="sldNum" sz="quarter" idx="5"/>
          </p:nvPr>
        </p:nvSpPr>
        <p:spPr/>
        <p:txBody>
          <a:bodyPr/>
          <a:lstStyle/>
          <a:p>
            <a:fld id="{BE562D53-21CB-2C45-90B0-09CFF7E622AC}" type="slidenum">
              <a:rPr lang="en-US" smtClean="0"/>
              <a:t>6</a:t>
            </a:fld>
            <a:endParaRPr lang="en-US"/>
          </a:p>
        </p:txBody>
      </p:sp>
    </p:spTree>
    <p:extLst>
      <p:ext uri="{BB962C8B-B14F-4D97-AF65-F5344CB8AC3E}">
        <p14:creationId xmlns:p14="http://schemas.microsoft.com/office/powerpoint/2010/main" val="3943148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ZA" sz="1800" dirty="0">
                <a:solidFill>
                  <a:srgbClr val="404040"/>
                </a:solidFill>
                <a:effectLst/>
                <a:latin typeface="Arial" panose="020B0604020202020204" pitchFamily="34" charset="0"/>
                <a:ea typeface="Times New Roman" panose="02020603050405020304" pitchFamily="18" charset="0"/>
              </a:rPr>
              <a:t>Today has been about reflecting on respect for oneself and respect for others. I have a challenge for you over the next week. On your </a:t>
            </a:r>
            <a:r>
              <a:rPr lang="en-ZA" sz="1800" b="1" i="1" u="sng" dirty="0">
                <a:solidFill>
                  <a:srgbClr val="404040"/>
                </a:solidFill>
                <a:effectLst/>
                <a:latin typeface="Arial" panose="020B0604020202020204" pitchFamily="34" charset="0"/>
                <a:ea typeface="Times New Roman" panose="02020603050405020304" pitchFamily="18" charset="0"/>
              </a:rPr>
              <a:t>Lesson 1 - Worksheet</a:t>
            </a:r>
            <a:r>
              <a:rPr lang="en-ZA" sz="1800" dirty="0">
                <a:solidFill>
                  <a:srgbClr val="404040"/>
                </a:solidFill>
                <a:effectLst/>
                <a:latin typeface="Arial" panose="020B0604020202020204" pitchFamily="34" charset="0"/>
                <a:ea typeface="Times New Roman" panose="02020603050405020304" pitchFamily="18" charset="0"/>
              </a:rPr>
              <a:t> (</a:t>
            </a:r>
            <a:r>
              <a:rPr lang="en-ZA" sz="1800" b="1" i="1" dirty="0">
                <a:solidFill>
                  <a:srgbClr val="404040"/>
                </a:solidFill>
                <a:effectLst/>
                <a:latin typeface="Arial" panose="020B0604020202020204" pitchFamily="34" charset="0"/>
                <a:ea typeface="Times New Roman" panose="02020603050405020304" pitchFamily="18" charset="0"/>
              </a:rPr>
              <a:t>Activity 5</a:t>
            </a:r>
            <a:r>
              <a:rPr lang="en-ZA" sz="1800" dirty="0">
                <a:solidFill>
                  <a:srgbClr val="404040"/>
                </a:solidFill>
                <a:effectLst/>
                <a:latin typeface="Arial" panose="020B0604020202020204" pitchFamily="34" charset="0"/>
                <a:ea typeface="Times New Roman" panose="02020603050405020304" pitchFamily="18" charset="0"/>
              </a:rPr>
              <a:t>) you will find the RESPECT CHALLENGE. </a:t>
            </a:r>
            <a:br>
              <a:rPr lang="en-ZA" sz="1800" dirty="0">
                <a:solidFill>
                  <a:srgbClr val="404040"/>
                </a:solidFill>
                <a:effectLst/>
                <a:latin typeface="Arial" panose="020B0604020202020204" pitchFamily="34" charset="0"/>
                <a:ea typeface="Times New Roman" panose="02020603050405020304" pitchFamily="18" charset="0"/>
              </a:rPr>
            </a:br>
            <a:r>
              <a:rPr lang="en-ZA" sz="1800" dirty="0">
                <a:solidFill>
                  <a:srgbClr val="404040"/>
                </a:solidFill>
                <a:effectLst/>
                <a:latin typeface="Arial" panose="020B0604020202020204" pitchFamily="34" charset="0"/>
                <a:ea typeface="Times New Roman" panose="02020603050405020304" pitchFamily="18" charset="0"/>
              </a:rPr>
              <a:t>Look at the list of 15 challenges and choose ONE challenge per day over the next week. Write this challenge onto the challenge poster. Once you finish the challenge, write down a sentence on what you learnt about yourself and others.</a:t>
            </a:r>
          </a:p>
          <a:p>
            <a:pPr marL="0" lvl="0" indent="0">
              <a:buFont typeface="Symbol" panose="05050102010706020507" pitchFamily="18" charset="2"/>
              <a:buNone/>
            </a:pPr>
            <a:endParaRPr lang="en-ZA" sz="1800" dirty="0">
              <a:solidFill>
                <a:srgbClr val="404040"/>
              </a:solidFill>
              <a:effectLst/>
              <a:latin typeface="Arial" panose="020B0604020202020204" pitchFamily="34" charset="0"/>
              <a:ea typeface="Times New Roman" panose="02020603050405020304" pitchFamily="18" charset="0"/>
            </a:endParaRPr>
          </a:p>
          <a:p>
            <a:r>
              <a:rPr lang="en-ZA" sz="1800" b="1" dirty="0">
                <a:solidFill>
                  <a:srgbClr val="404040"/>
                </a:solidFill>
                <a:effectLst/>
                <a:highlight>
                  <a:srgbClr val="FFFF00"/>
                </a:highlight>
                <a:latin typeface="Arial" panose="020B0604020202020204" pitchFamily="34" charset="0"/>
                <a:ea typeface="Times New Roman" panose="02020603050405020304" pitchFamily="18" charset="0"/>
              </a:rPr>
              <a:t>HOMEWORK:</a:t>
            </a:r>
            <a:endParaRPr lang="en-ZA" sz="1800" dirty="0">
              <a:solidFill>
                <a:srgbClr val="000000"/>
              </a:solidFill>
              <a:effectLst/>
              <a:latin typeface="Times New Roman" panose="02020603050405020304" pitchFamily="18" charset="0"/>
              <a:ea typeface="Times New Roman" panose="02020603050405020304" pitchFamily="18" charset="0"/>
            </a:endParaRPr>
          </a:p>
          <a:p>
            <a:r>
              <a:rPr lang="en-ZA" sz="1800" b="1" dirty="0">
                <a:solidFill>
                  <a:srgbClr val="404040"/>
                </a:solidFill>
                <a:effectLst/>
                <a:latin typeface="Arial" panose="020B0604020202020204" pitchFamily="34" charset="0"/>
                <a:ea typeface="Times New Roman" panose="02020603050405020304" pitchFamily="18" charset="0"/>
              </a:rPr>
              <a:t>It’s important that we appreciate each person for the unique attributes that define us. We need to respect one another regardless of race, religion and ability. There are times the media tries to highlight these differences rather than encourage us to work together. Bring with you ONE example of RACIAL OR GENDER stereotype to class for the next lesson.  You can find these in magazines, newspapers or on the internet </a:t>
            </a:r>
            <a:endParaRPr lang="en-ZA" sz="1800" dirty="0">
              <a:solidFill>
                <a:srgbClr val="000000"/>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E562D53-21CB-2C45-90B0-09CFF7E622AC}" type="slidenum">
              <a:rPr lang="en-US" smtClean="0"/>
              <a:t>7</a:t>
            </a:fld>
            <a:endParaRPr lang="en-US"/>
          </a:p>
        </p:txBody>
      </p:sp>
    </p:spTree>
    <p:extLst>
      <p:ext uri="{BB962C8B-B14F-4D97-AF65-F5344CB8AC3E}">
        <p14:creationId xmlns:p14="http://schemas.microsoft.com/office/powerpoint/2010/main" val="1656650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3F94D-0D19-E7D6-82DE-C24821247B0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13857FF-7688-F128-BBF4-616C6B4557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2788B04-9363-777B-0850-085142612E83}"/>
              </a:ext>
            </a:extLst>
          </p:cNvPr>
          <p:cNvSpPr>
            <a:spLocks noGrp="1"/>
          </p:cNvSpPr>
          <p:nvPr>
            <p:ph type="dt" sz="half" idx="10"/>
          </p:nvPr>
        </p:nvSpPr>
        <p:spPr/>
        <p:txBody>
          <a:bodyPr/>
          <a:lstStyle/>
          <a:p>
            <a:fld id="{A5FB3BCB-FD5C-2C48-9DDC-EAB8371B7D3D}" type="datetimeFigureOut">
              <a:rPr lang="en-US" smtClean="0"/>
              <a:t>1/3/2023</a:t>
            </a:fld>
            <a:endParaRPr lang="en-US"/>
          </a:p>
        </p:txBody>
      </p:sp>
      <p:sp>
        <p:nvSpPr>
          <p:cNvPr id="5" name="Footer Placeholder 4">
            <a:extLst>
              <a:ext uri="{FF2B5EF4-FFF2-40B4-BE49-F238E27FC236}">
                <a16:creationId xmlns:a16="http://schemas.microsoft.com/office/drawing/2014/main" id="{D63C5E3C-2C69-5BCE-80CD-DF814CE25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FCB45-2E13-BBDF-1490-E395E91095AF}"/>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132697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724B0-0310-62D6-7839-9C9C3B168E7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47E9E9A-2D0A-0B08-B89F-49F4A6E10C7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42E01E-AEE9-6281-A9E7-534B8E425F26}"/>
              </a:ext>
            </a:extLst>
          </p:cNvPr>
          <p:cNvSpPr>
            <a:spLocks noGrp="1"/>
          </p:cNvSpPr>
          <p:nvPr>
            <p:ph type="dt" sz="half" idx="10"/>
          </p:nvPr>
        </p:nvSpPr>
        <p:spPr/>
        <p:txBody>
          <a:bodyPr/>
          <a:lstStyle/>
          <a:p>
            <a:fld id="{A5FB3BCB-FD5C-2C48-9DDC-EAB8371B7D3D}" type="datetimeFigureOut">
              <a:rPr lang="en-US" smtClean="0"/>
              <a:t>1/3/2023</a:t>
            </a:fld>
            <a:endParaRPr lang="en-US"/>
          </a:p>
        </p:txBody>
      </p:sp>
      <p:sp>
        <p:nvSpPr>
          <p:cNvPr id="5" name="Footer Placeholder 4">
            <a:extLst>
              <a:ext uri="{FF2B5EF4-FFF2-40B4-BE49-F238E27FC236}">
                <a16:creationId xmlns:a16="http://schemas.microsoft.com/office/drawing/2014/main" id="{A51744B0-52DD-16BC-85D0-AAC317D19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73160-C23A-07A8-D41A-7497BA3347B8}"/>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3307374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303D77-F841-09E6-95F9-22378D0AD86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F5E8C5B-DC79-49DA-A335-5B6779C9410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8A7DCCA-A133-3A42-B064-5A5CB3B8BDD7}"/>
              </a:ext>
            </a:extLst>
          </p:cNvPr>
          <p:cNvSpPr>
            <a:spLocks noGrp="1"/>
          </p:cNvSpPr>
          <p:nvPr>
            <p:ph type="dt" sz="half" idx="10"/>
          </p:nvPr>
        </p:nvSpPr>
        <p:spPr/>
        <p:txBody>
          <a:bodyPr/>
          <a:lstStyle/>
          <a:p>
            <a:fld id="{A5FB3BCB-FD5C-2C48-9DDC-EAB8371B7D3D}" type="datetimeFigureOut">
              <a:rPr lang="en-US" smtClean="0"/>
              <a:t>1/3/2023</a:t>
            </a:fld>
            <a:endParaRPr lang="en-US"/>
          </a:p>
        </p:txBody>
      </p:sp>
      <p:sp>
        <p:nvSpPr>
          <p:cNvPr id="5" name="Footer Placeholder 4">
            <a:extLst>
              <a:ext uri="{FF2B5EF4-FFF2-40B4-BE49-F238E27FC236}">
                <a16:creationId xmlns:a16="http://schemas.microsoft.com/office/drawing/2014/main" id="{4F13F615-60AC-BAE5-0448-32A29AE68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D59A0-BABE-A80F-FB69-90C293DEADB9}"/>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352956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1DE86-2837-D00C-05A3-A51663BF09F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E59295C-80DB-3DBB-A19D-0ADCC67395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D99773A-3AC1-8C15-34D0-F1455559B63F}"/>
              </a:ext>
            </a:extLst>
          </p:cNvPr>
          <p:cNvSpPr>
            <a:spLocks noGrp="1"/>
          </p:cNvSpPr>
          <p:nvPr>
            <p:ph type="dt" sz="half" idx="10"/>
          </p:nvPr>
        </p:nvSpPr>
        <p:spPr/>
        <p:txBody>
          <a:bodyPr/>
          <a:lstStyle/>
          <a:p>
            <a:fld id="{A5FB3BCB-FD5C-2C48-9DDC-EAB8371B7D3D}" type="datetimeFigureOut">
              <a:rPr lang="en-US" smtClean="0"/>
              <a:t>1/3/2023</a:t>
            </a:fld>
            <a:endParaRPr lang="en-US"/>
          </a:p>
        </p:txBody>
      </p:sp>
      <p:sp>
        <p:nvSpPr>
          <p:cNvPr id="5" name="Footer Placeholder 4">
            <a:extLst>
              <a:ext uri="{FF2B5EF4-FFF2-40B4-BE49-F238E27FC236}">
                <a16:creationId xmlns:a16="http://schemas.microsoft.com/office/drawing/2014/main" id="{0244425B-A0ED-B8E8-5629-DEB464603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F25C1-0350-6D08-B440-21CBF5C3190A}"/>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38042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92158-D1AE-499B-6679-AFADF349A49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D1C1E93-2B5C-E83B-57DE-B620368D49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DA5A89C-F964-5AF6-AE69-E5C2EC661259}"/>
              </a:ext>
            </a:extLst>
          </p:cNvPr>
          <p:cNvSpPr>
            <a:spLocks noGrp="1"/>
          </p:cNvSpPr>
          <p:nvPr>
            <p:ph type="dt" sz="half" idx="10"/>
          </p:nvPr>
        </p:nvSpPr>
        <p:spPr/>
        <p:txBody>
          <a:bodyPr/>
          <a:lstStyle/>
          <a:p>
            <a:fld id="{A5FB3BCB-FD5C-2C48-9DDC-EAB8371B7D3D}" type="datetimeFigureOut">
              <a:rPr lang="en-US" smtClean="0"/>
              <a:t>1/3/2023</a:t>
            </a:fld>
            <a:endParaRPr lang="en-US"/>
          </a:p>
        </p:txBody>
      </p:sp>
      <p:sp>
        <p:nvSpPr>
          <p:cNvPr id="5" name="Footer Placeholder 4">
            <a:extLst>
              <a:ext uri="{FF2B5EF4-FFF2-40B4-BE49-F238E27FC236}">
                <a16:creationId xmlns:a16="http://schemas.microsoft.com/office/drawing/2014/main" id="{C0F9EE56-2880-A8B8-A515-33C35223B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0ED44-840D-8D3B-441A-383D583756B2}"/>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81489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F1A49-2D8D-BE59-99D2-99F9F6A791F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00461AC-8EF7-FA66-8824-98E422CB67E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AEADABD-CFED-D98F-654E-C3EF0DCC0DD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AD3C7BE-9ACC-4845-FDDE-443DA65607FD}"/>
              </a:ext>
            </a:extLst>
          </p:cNvPr>
          <p:cNvSpPr>
            <a:spLocks noGrp="1"/>
          </p:cNvSpPr>
          <p:nvPr>
            <p:ph type="dt" sz="half" idx="10"/>
          </p:nvPr>
        </p:nvSpPr>
        <p:spPr/>
        <p:txBody>
          <a:bodyPr/>
          <a:lstStyle/>
          <a:p>
            <a:fld id="{A5FB3BCB-FD5C-2C48-9DDC-EAB8371B7D3D}" type="datetimeFigureOut">
              <a:rPr lang="en-US" smtClean="0"/>
              <a:t>1/3/2023</a:t>
            </a:fld>
            <a:endParaRPr lang="en-US"/>
          </a:p>
        </p:txBody>
      </p:sp>
      <p:sp>
        <p:nvSpPr>
          <p:cNvPr id="6" name="Footer Placeholder 5">
            <a:extLst>
              <a:ext uri="{FF2B5EF4-FFF2-40B4-BE49-F238E27FC236}">
                <a16:creationId xmlns:a16="http://schemas.microsoft.com/office/drawing/2014/main" id="{05A8F35C-81A2-29FD-0258-7AA384EEC4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C4CCCE-A911-A743-4EDB-8DD1D53906AD}"/>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15877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E02A-971E-73B0-E7FD-C181B107A4A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DD6BB6-0C07-47A6-1A87-BEA69BDCC4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6E9E0F2-2D16-8F96-95B8-F685F7334B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26E4AC9-730D-496B-BF41-A318C896D5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4D9A6A4-EE05-437A-97D2-0CF5CE8A55D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8021818-FC89-579D-6420-2860B94A3014}"/>
              </a:ext>
            </a:extLst>
          </p:cNvPr>
          <p:cNvSpPr>
            <a:spLocks noGrp="1"/>
          </p:cNvSpPr>
          <p:nvPr>
            <p:ph type="dt" sz="half" idx="10"/>
          </p:nvPr>
        </p:nvSpPr>
        <p:spPr/>
        <p:txBody>
          <a:bodyPr/>
          <a:lstStyle/>
          <a:p>
            <a:fld id="{A5FB3BCB-FD5C-2C48-9DDC-EAB8371B7D3D}" type="datetimeFigureOut">
              <a:rPr lang="en-US" smtClean="0"/>
              <a:t>1/3/2023</a:t>
            </a:fld>
            <a:endParaRPr lang="en-US"/>
          </a:p>
        </p:txBody>
      </p:sp>
      <p:sp>
        <p:nvSpPr>
          <p:cNvPr id="8" name="Footer Placeholder 7">
            <a:extLst>
              <a:ext uri="{FF2B5EF4-FFF2-40B4-BE49-F238E27FC236}">
                <a16:creationId xmlns:a16="http://schemas.microsoft.com/office/drawing/2014/main" id="{790A8065-F21F-188B-F6CB-54A842D4CB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50CA42-7673-2AED-D98B-30CFF6C45B1D}"/>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983254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B0360-0C78-4B7A-0E7D-0BECBD3D7E3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1CE307D-144E-53E3-09C2-524E0E847A41}"/>
              </a:ext>
            </a:extLst>
          </p:cNvPr>
          <p:cNvSpPr>
            <a:spLocks noGrp="1"/>
          </p:cNvSpPr>
          <p:nvPr>
            <p:ph type="dt" sz="half" idx="10"/>
          </p:nvPr>
        </p:nvSpPr>
        <p:spPr/>
        <p:txBody>
          <a:bodyPr/>
          <a:lstStyle/>
          <a:p>
            <a:fld id="{A5FB3BCB-FD5C-2C48-9DDC-EAB8371B7D3D}" type="datetimeFigureOut">
              <a:rPr lang="en-US" smtClean="0"/>
              <a:t>1/3/2023</a:t>
            </a:fld>
            <a:endParaRPr lang="en-US"/>
          </a:p>
        </p:txBody>
      </p:sp>
      <p:sp>
        <p:nvSpPr>
          <p:cNvPr id="4" name="Footer Placeholder 3">
            <a:extLst>
              <a:ext uri="{FF2B5EF4-FFF2-40B4-BE49-F238E27FC236}">
                <a16:creationId xmlns:a16="http://schemas.microsoft.com/office/drawing/2014/main" id="{89D057DA-8C26-D246-014B-C1A8B7B120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32CE98-688E-2190-2703-804850A07DB6}"/>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124803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12E87-F17C-1D20-4BE7-0F5F0B21A809}"/>
              </a:ext>
            </a:extLst>
          </p:cNvPr>
          <p:cNvSpPr>
            <a:spLocks noGrp="1"/>
          </p:cNvSpPr>
          <p:nvPr>
            <p:ph type="dt" sz="half" idx="10"/>
          </p:nvPr>
        </p:nvSpPr>
        <p:spPr/>
        <p:txBody>
          <a:bodyPr/>
          <a:lstStyle/>
          <a:p>
            <a:fld id="{A5FB3BCB-FD5C-2C48-9DDC-EAB8371B7D3D}" type="datetimeFigureOut">
              <a:rPr lang="en-US" smtClean="0"/>
              <a:t>1/3/2023</a:t>
            </a:fld>
            <a:endParaRPr lang="en-US"/>
          </a:p>
        </p:txBody>
      </p:sp>
      <p:sp>
        <p:nvSpPr>
          <p:cNvPr id="3" name="Footer Placeholder 2">
            <a:extLst>
              <a:ext uri="{FF2B5EF4-FFF2-40B4-BE49-F238E27FC236}">
                <a16:creationId xmlns:a16="http://schemas.microsoft.com/office/drawing/2014/main" id="{2B0BEFD7-9EAF-D478-1205-BA8C3D1CD3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247CDF-5775-CA7E-5461-6C2B96CD7B1A}"/>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179390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E49E-4635-DFE2-96F2-606BB85FFD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2C952BF-1277-C277-0BF7-9BA5FC31C0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B662211-4192-ACD3-BCE6-8A358BAFF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7ECE3B-599D-94D5-F84E-21406777657A}"/>
              </a:ext>
            </a:extLst>
          </p:cNvPr>
          <p:cNvSpPr>
            <a:spLocks noGrp="1"/>
          </p:cNvSpPr>
          <p:nvPr>
            <p:ph type="dt" sz="half" idx="10"/>
          </p:nvPr>
        </p:nvSpPr>
        <p:spPr/>
        <p:txBody>
          <a:bodyPr/>
          <a:lstStyle/>
          <a:p>
            <a:fld id="{A5FB3BCB-FD5C-2C48-9DDC-EAB8371B7D3D}" type="datetimeFigureOut">
              <a:rPr lang="en-US" smtClean="0"/>
              <a:t>1/3/2023</a:t>
            </a:fld>
            <a:endParaRPr lang="en-US"/>
          </a:p>
        </p:txBody>
      </p:sp>
      <p:sp>
        <p:nvSpPr>
          <p:cNvPr id="6" name="Footer Placeholder 5">
            <a:extLst>
              <a:ext uri="{FF2B5EF4-FFF2-40B4-BE49-F238E27FC236}">
                <a16:creationId xmlns:a16="http://schemas.microsoft.com/office/drawing/2014/main" id="{ECA13C05-6F7B-A54A-8866-621A060FAA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47A9B7-3662-5904-6B77-BFD7E7897855}"/>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205034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618DF-2539-4FC6-D9C4-C080CE13292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82AB3C1-2C85-7CED-0D4D-154FB3FA55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E83F1D-34E6-4B0C-AEB2-930260590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E63C205-C531-63EB-4CC4-6409F545D37B}"/>
              </a:ext>
            </a:extLst>
          </p:cNvPr>
          <p:cNvSpPr>
            <a:spLocks noGrp="1"/>
          </p:cNvSpPr>
          <p:nvPr>
            <p:ph type="dt" sz="half" idx="10"/>
          </p:nvPr>
        </p:nvSpPr>
        <p:spPr/>
        <p:txBody>
          <a:bodyPr/>
          <a:lstStyle/>
          <a:p>
            <a:fld id="{A5FB3BCB-FD5C-2C48-9DDC-EAB8371B7D3D}" type="datetimeFigureOut">
              <a:rPr lang="en-US" smtClean="0"/>
              <a:t>1/3/2023</a:t>
            </a:fld>
            <a:endParaRPr lang="en-US"/>
          </a:p>
        </p:txBody>
      </p:sp>
      <p:sp>
        <p:nvSpPr>
          <p:cNvPr id="6" name="Footer Placeholder 5">
            <a:extLst>
              <a:ext uri="{FF2B5EF4-FFF2-40B4-BE49-F238E27FC236}">
                <a16:creationId xmlns:a16="http://schemas.microsoft.com/office/drawing/2014/main" id="{4646B2BF-6498-32BE-3FFC-3D6A2452EF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0FBB9D-4524-819C-606A-56A0F6BA9396}"/>
              </a:ext>
            </a:extLst>
          </p:cNvPr>
          <p:cNvSpPr>
            <a:spLocks noGrp="1"/>
          </p:cNvSpPr>
          <p:nvPr>
            <p:ph type="sldNum" sz="quarter" idx="12"/>
          </p:nvPr>
        </p:nvSpPr>
        <p:spPr/>
        <p:txBody>
          <a:bodyPr/>
          <a:lstStyle/>
          <a:p>
            <a:fld id="{29B535C4-F924-5244-848E-0A891A67F802}" type="slidenum">
              <a:rPr lang="en-US" smtClean="0"/>
              <a:t>‹#›</a:t>
            </a:fld>
            <a:endParaRPr lang="en-US"/>
          </a:p>
        </p:txBody>
      </p:sp>
    </p:spTree>
    <p:extLst>
      <p:ext uri="{BB962C8B-B14F-4D97-AF65-F5344CB8AC3E}">
        <p14:creationId xmlns:p14="http://schemas.microsoft.com/office/powerpoint/2010/main" val="3092577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8BB31F-E8CC-767F-D169-6952C4E8D2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11D477-063E-C84B-7929-E3ED15D27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37FFBD-459E-B2C5-BEA0-481FF9D068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B3BCB-FD5C-2C48-9DDC-EAB8371B7D3D}" type="datetimeFigureOut">
              <a:rPr lang="en-US" smtClean="0"/>
              <a:t>1/3/2023</a:t>
            </a:fld>
            <a:endParaRPr lang="en-US"/>
          </a:p>
        </p:txBody>
      </p:sp>
      <p:sp>
        <p:nvSpPr>
          <p:cNvPr id="5" name="Footer Placeholder 4">
            <a:extLst>
              <a:ext uri="{FF2B5EF4-FFF2-40B4-BE49-F238E27FC236}">
                <a16:creationId xmlns:a16="http://schemas.microsoft.com/office/drawing/2014/main" id="{60F503DE-4376-4A6E-86D6-A366C827DC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CEAD9A-9B49-60CE-E0C5-C59BFC7E0F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535C4-F924-5244-848E-0A891A67F802}" type="slidenum">
              <a:rPr lang="en-US" smtClean="0"/>
              <a:t>‹#›</a:t>
            </a:fld>
            <a:endParaRPr lang="en-US"/>
          </a:p>
        </p:txBody>
      </p:sp>
    </p:spTree>
    <p:extLst>
      <p:ext uri="{BB962C8B-B14F-4D97-AF65-F5344CB8AC3E}">
        <p14:creationId xmlns:p14="http://schemas.microsoft.com/office/powerpoint/2010/main" val="3024161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C2C45-13F9-6C08-9CDE-981A88720500}"/>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AF3405DA-442B-04CA-AA43-22E8DCBED7EB}"/>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4B05FFE8-9D4E-A097-4406-70572B086828}"/>
              </a:ext>
            </a:extLst>
          </p:cNvPr>
          <p:cNvPicPr>
            <a:picLocks noChangeAspect="1"/>
          </p:cNvPicPr>
          <p:nvPr/>
        </p:nvPicPr>
        <p:blipFill>
          <a:blip r:embed="rId3"/>
          <a:stretch>
            <a:fillRect/>
          </a:stretch>
        </p:blipFill>
        <p:spPr>
          <a:xfrm>
            <a:off x="1" y="0"/>
            <a:ext cx="12191999" cy="6858000"/>
          </a:xfrm>
          <a:prstGeom prst="rect">
            <a:avLst/>
          </a:prstGeom>
        </p:spPr>
      </p:pic>
      <p:pic>
        <p:nvPicPr>
          <p:cNvPr id="6" name="Picture 5">
            <a:extLst>
              <a:ext uri="{FF2B5EF4-FFF2-40B4-BE49-F238E27FC236}">
                <a16:creationId xmlns:a16="http://schemas.microsoft.com/office/drawing/2014/main" id="{BE7D1BA3-F1C0-2914-6928-7E771B4CD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193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F55F3E-417E-AC44-2D70-ADF37BE2EFC4}"/>
              </a:ext>
            </a:extLst>
          </p:cNvPr>
          <p:cNvSpPr>
            <a:spLocks noGrp="1"/>
          </p:cNvSpPr>
          <p:nvPr>
            <p:ph type="title"/>
          </p:nvPr>
        </p:nvSpPr>
        <p:spPr/>
        <p:txBody>
          <a:bodyPr>
            <a:normAutofit fontScale="90000"/>
          </a:bodyPr>
          <a:lstStyle/>
          <a:p>
            <a:r>
              <a:rPr lang="en-US" dirty="0"/>
              <a:t>Uniqueness can be defined as that which makes a person special or different to someone else.</a:t>
            </a:r>
          </a:p>
        </p:txBody>
      </p:sp>
      <p:pic>
        <p:nvPicPr>
          <p:cNvPr id="2" name="Picture 1">
            <a:extLst>
              <a:ext uri="{FF2B5EF4-FFF2-40B4-BE49-F238E27FC236}">
                <a16:creationId xmlns:a16="http://schemas.microsoft.com/office/drawing/2014/main" id="{D2874706-3806-0A4F-4DF1-8D0883D706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2DE10A6-71F5-209B-F23A-6694697F0637}"/>
              </a:ext>
            </a:extLst>
          </p:cNvPr>
          <p:cNvPicPr>
            <a:picLocks noChangeAspect="1"/>
          </p:cNvPicPr>
          <p:nvPr/>
        </p:nvPicPr>
        <p:blipFill>
          <a:blip r:embed="rId5"/>
          <a:stretch>
            <a:fillRect/>
          </a:stretch>
        </p:blipFill>
        <p:spPr>
          <a:xfrm>
            <a:off x="2372677" y="1690688"/>
            <a:ext cx="2930843" cy="3968471"/>
          </a:xfrm>
          <a:prstGeom prst="rect">
            <a:avLst/>
          </a:prstGeom>
        </p:spPr>
      </p:pic>
      <p:pic>
        <p:nvPicPr>
          <p:cNvPr id="14" name="Picture 13">
            <a:extLst>
              <a:ext uri="{FF2B5EF4-FFF2-40B4-BE49-F238E27FC236}">
                <a16:creationId xmlns:a16="http://schemas.microsoft.com/office/drawing/2014/main" id="{112F5E55-DF12-B0CB-2C07-CD92A3D1C10E}"/>
              </a:ext>
            </a:extLst>
          </p:cNvPr>
          <p:cNvPicPr>
            <a:picLocks noChangeAspect="1"/>
          </p:cNvPicPr>
          <p:nvPr/>
        </p:nvPicPr>
        <p:blipFill>
          <a:blip r:embed="rId6"/>
          <a:stretch>
            <a:fillRect/>
          </a:stretch>
        </p:blipFill>
        <p:spPr>
          <a:xfrm>
            <a:off x="5787473" y="1934528"/>
            <a:ext cx="5082373" cy="3247072"/>
          </a:xfrm>
          <a:prstGeom prst="rect">
            <a:avLst/>
          </a:prstGeom>
        </p:spPr>
      </p:pic>
    </p:spTree>
    <p:extLst>
      <p:ext uri="{BB962C8B-B14F-4D97-AF65-F5344CB8AC3E}">
        <p14:creationId xmlns:p14="http://schemas.microsoft.com/office/powerpoint/2010/main" val="558770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12CE1-914F-C36E-6AA5-7B74BCD1D8FF}"/>
              </a:ext>
            </a:extLst>
          </p:cNvPr>
          <p:cNvSpPr>
            <a:spLocks noGrp="1"/>
          </p:cNvSpPr>
          <p:nvPr>
            <p:ph type="title"/>
          </p:nvPr>
        </p:nvSpPr>
        <p:spPr/>
        <p:txBody>
          <a:bodyPr/>
          <a:lstStyle/>
          <a:p>
            <a:endParaRPr lang="en-ZA"/>
          </a:p>
        </p:txBody>
      </p:sp>
      <p:pic>
        <p:nvPicPr>
          <p:cNvPr id="5" name="Content Placeholder 4" descr="A picture containing text, person, posing, painting&#10;&#10;Description automatically generated">
            <a:extLst>
              <a:ext uri="{FF2B5EF4-FFF2-40B4-BE49-F238E27FC236}">
                <a16:creationId xmlns:a16="http://schemas.microsoft.com/office/drawing/2014/main" id="{B96E5874-B790-C977-C4E6-E4AD6AA73684}"/>
              </a:ext>
            </a:extLst>
          </p:cNvPr>
          <p:cNvPicPr>
            <a:picLocks noGrp="1" noChangeAspect="1"/>
          </p:cNvPicPr>
          <p:nvPr>
            <p:ph idx="1"/>
          </p:nvPr>
        </p:nvPicPr>
        <p:blipFill>
          <a:blip r:embed="rId3"/>
          <a:stretch>
            <a:fillRect/>
          </a:stretch>
        </p:blipFill>
        <p:spPr>
          <a:xfrm>
            <a:off x="0" y="0"/>
            <a:ext cx="12192000" cy="7721600"/>
          </a:xfrm>
        </p:spPr>
      </p:pic>
      <p:pic>
        <p:nvPicPr>
          <p:cNvPr id="6" name="Picture 5">
            <a:extLst>
              <a:ext uri="{FF2B5EF4-FFF2-40B4-BE49-F238E27FC236}">
                <a16:creationId xmlns:a16="http://schemas.microsoft.com/office/drawing/2014/main" id="{59F62790-3F60-CA2A-CFBB-02A5A252F4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C8E0711-4E7F-A03B-829A-433AF210E813}"/>
              </a:ext>
            </a:extLst>
          </p:cNvPr>
          <p:cNvSpPr/>
          <p:nvPr/>
        </p:nvSpPr>
        <p:spPr>
          <a:xfrm>
            <a:off x="0" y="-10322"/>
            <a:ext cx="5401672" cy="1754326"/>
          </a:xfrm>
          <a:prstGeom prst="rect">
            <a:avLst/>
          </a:prstGeom>
          <a:noFill/>
        </p:spPr>
        <p:txBody>
          <a:bodyPr wrap="none" lIns="91440" tIns="45720" rIns="91440" bIns="45720">
            <a:spAutoFit/>
          </a:bodyPr>
          <a:lstStyle/>
          <a:p>
            <a:pPr algn="ctr"/>
            <a:r>
              <a:rPr lang="en-GB" sz="5400" b="1" cap="none" spc="0" dirty="0">
                <a:ln w="6600">
                  <a:solidFill>
                    <a:schemeClr val="accent2"/>
                  </a:solidFill>
                  <a:prstDash val="solid"/>
                </a:ln>
                <a:solidFill>
                  <a:srgbClr val="FFFFFF"/>
                </a:solidFill>
                <a:effectLst>
                  <a:outerShdw dist="38100" dir="2700000" algn="tl" rotWithShape="0">
                    <a:schemeClr val="accent2"/>
                  </a:outerShdw>
                </a:effectLst>
              </a:rPr>
              <a:t>How do you build </a:t>
            </a:r>
          </a:p>
          <a:p>
            <a:pPr algn="ctr"/>
            <a:r>
              <a:rPr lang="en-GB" sz="5400" b="1" cap="none" spc="0" dirty="0">
                <a:ln w="6600">
                  <a:solidFill>
                    <a:schemeClr val="accent2"/>
                  </a:solidFill>
                  <a:prstDash val="solid"/>
                </a:ln>
                <a:solidFill>
                  <a:srgbClr val="FFFFFF"/>
                </a:solidFill>
                <a:effectLst>
                  <a:outerShdw dist="38100" dir="2700000" algn="tl" rotWithShape="0">
                    <a:schemeClr val="accent2"/>
                  </a:outerShdw>
                </a:effectLst>
              </a:rPr>
              <a:t>self-awareness?</a:t>
            </a:r>
          </a:p>
        </p:txBody>
      </p:sp>
    </p:spTree>
    <p:extLst>
      <p:ext uri="{BB962C8B-B14F-4D97-AF65-F5344CB8AC3E}">
        <p14:creationId xmlns:p14="http://schemas.microsoft.com/office/powerpoint/2010/main" val="1907025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47AD81-840A-0153-A0AF-B61B6C1DEEA7}"/>
              </a:ext>
            </a:extLst>
          </p:cNvPr>
          <p:cNvPicPr>
            <a:picLocks noChangeAspect="1"/>
          </p:cNvPicPr>
          <p:nvPr/>
        </p:nvPicPr>
        <p:blipFill>
          <a:blip r:embed="rId4"/>
          <a:stretch>
            <a:fillRect/>
          </a:stretch>
        </p:blipFill>
        <p:spPr>
          <a:xfrm>
            <a:off x="0" y="5863"/>
            <a:ext cx="12192000" cy="6852138"/>
          </a:xfrm>
          <a:prstGeom prst="rect">
            <a:avLst/>
          </a:prstGeom>
        </p:spPr>
      </p:pic>
      <p:pic>
        <p:nvPicPr>
          <p:cNvPr id="5" name="Picture 4">
            <a:extLst>
              <a:ext uri="{FF2B5EF4-FFF2-40B4-BE49-F238E27FC236}">
                <a16:creationId xmlns:a16="http://schemas.microsoft.com/office/drawing/2014/main" id="{D81F49BC-EEED-D9DB-735D-A733303062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442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D88C3-CEC8-F292-338B-CFE0B1F148B2}"/>
              </a:ext>
            </a:extLst>
          </p:cNvPr>
          <p:cNvSpPr>
            <a:spLocks noGrp="1"/>
          </p:cNvSpPr>
          <p:nvPr>
            <p:ph type="title"/>
          </p:nvPr>
        </p:nvSpPr>
        <p:spPr>
          <a:xfrm>
            <a:off x="838200" y="365125"/>
            <a:ext cx="11353800" cy="1325563"/>
          </a:xfrm>
        </p:spPr>
        <p:txBody>
          <a:bodyPr/>
          <a:lstStyle/>
          <a:p>
            <a:r>
              <a:rPr lang="en-US" dirty="0"/>
              <a:t>Tips to </a:t>
            </a:r>
            <a:r>
              <a:rPr lang="en-US" b="1" dirty="0">
                <a:solidFill>
                  <a:srgbClr val="FF0000"/>
                </a:solidFill>
              </a:rPr>
              <a:t>CHATS</a:t>
            </a:r>
            <a:r>
              <a:rPr lang="en-US" dirty="0"/>
              <a:t> when others are different to you:</a:t>
            </a:r>
          </a:p>
        </p:txBody>
      </p:sp>
      <p:sp>
        <p:nvSpPr>
          <p:cNvPr id="5" name="Title 1">
            <a:extLst>
              <a:ext uri="{FF2B5EF4-FFF2-40B4-BE49-F238E27FC236}">
                <a16:creationId xmlns:a16="http://schemas.microsoft.com/office/drawing/2014/main" id="{BCEECF66-1EA2-A48E-9057-9B45D24FEBAF}"/>
              </a:ext>
            </a:extLst>
          </p:cNvPr>
          <p:cNvSpPr txBox="1">
            <a:spLocks/>
          </p:cNvSpPr>
          <p:nvPr/>
        </p:nvSpPr>
        <p:spPr>
          <a:xfrm>
            <a:off x="838200" y="1690688"/>
            <a:ext cx="10515600" cy="456262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0000"/>
                </a:solidFill>
              </a:rPr>
              <a:t>C</a:t>
            </a:r>
            <a:r>
              <a:rPr lang="en-US" dirty="0"/>
              <a:t>- be </a:t>
            </a:r>
            <a:r>
              <a:rPr lang="en-US" b="1" dirty="0">
                <a:solidFill>
                  <a:srgbClr val="FF0000"/>
                </a:solidFill>
              </a:rPr>
              <a:t>CALM</a:t>
            </a:r>
            <a:r>
              <a:rPr lang="en-US" dirty="0"/>
              <a:t> and friendly</a:t>
            </a:r>
          </a:p>
          <a:p>
            <a:r>
              <a:rPr lang="en-US" b="1" dirty="0">
                <a:solidFill>
                  <a:srgbClr val="FF0000"/>
                </a:solidFill>
              </a:rPr>
              <a:t>H</a:t>
            </a:r>
            <a:r>
              <a:rPr lang="en-US" dirty="0"/>
              <a:t>- </a:t>
            </a:r>
            <a:r>
              <a:rPr lang="en-US" b="1" dirty="0">
                <a:solidFill>
                  <a:srgbClr val="FF0000"/>
                </a:solidFill>
              </a:rPr>
              <a:t>HOLD</a:t>
            </a:r>
            <a:r>
              <a:rPr lang="en-US" dirty="0"/>
              <a:t> your tongue, listen to what they are saying.</a:t>
            </a:r>
          </a:p>
          <a:p>
            <a:r>
              <a:rPr lang="en-US" b="1" dirty="0">
                <a:solidFill>
                  <a:srgbClr val="FF0000"/>
                </a:solidFill>
              </a:rPr>
              <a:t>A</a:t>
            </a:r>
            <a:r>
              <a:rPr lang="en-US" dirty="0"/>
              <a:t>- </a:t>
            </a:r>
            <a:r>
              <a:rPr lang="en-US" b="1" dirty="0">
                <a:solidFill>
                  <a:srgbClr val="FF0000"/>
                </a:solidFill>
              </a:rPr>
              <a:t>ASK</a:t>
            </a:r>
            <a:r>
              <a:rPr lang="en-US" dirty="0"/>
              <a:t> questions about their interests/ talents</a:t>
            </a:r>
          </a:p>
          <a:p>
            <a:r>
              <a:rPr lang="en-US" b="1" dirty="0">
                <a:solidFill>
                  <a:srgbClr val="FF0000"/>
                </a:solidFill>
              </a:rPr>
              <a:t>T</a:t>
            </a:r>
            <a:r>
              <a:rPr lang="en-US" dirty="0"/>
              <a:t>- Acknowledge the </a:t>
            </a:r>
            <a:r>
              <a:rPr lang="en-US" b="1" dirty="0">
                <a:solidFill>
                  <a:srgbClr val="FF0000"/>
                </a:solidFill>
              </a:rPr>
              <a:t>TALENTS</a:t>
            </a:r>
            <a:r>
              <a:rPr lang="en-US" dirty="0"/>
              <a:t>/ qualities that make the person unique.</a:t>
            </a:r>
          </a:p>
          <a:p>
            <a:r>
              <a:rPr lang="en-US" b="1" dirty="0">
                <a:solidFill>
                  <a:srgbClr val="FF0000"/>
                </a:solidFill>
              </a:rPr>
              <a:t>S</a:t>
            </a:r>
            <a:r>
              <a:rPr lang="en-US" dirty="0"/>
              <a:t>- </a:t>
            </a:r>
            <a:r>
              <a:rPr lang="en-US" b="1" dirty="0" err="1">
                <a:solidFill>
                  <a:srgbClr val="FF0000"/>
                </a:solidFill>
              </a:rPr>
              <a:t>SMILE</a:t>
            </a:r>
            <a:r>
              <a:rPr lang="en-US" dirty="0" err="1"/>
              <a:t>..You</a:t>
            </a:r>
            <a:r>
              <a:rPr lang="en-US" dirty="0"/>
              <a:t> are both human and have that in common.</a:t>
            </a:r>
          </a:p>
          <a:p>
            <a:endParaRPr lang="en-US" dirty="0"/>
          </a:p>
        </p:txBody>
      </p:sp>
      <p:pic>
        <p:nvPicPr>
          <p:cNvPr id="3" name="Picture 2">
            <a:extLst>
              <a:ext uri="{FF2B5EF4-FFF2-40B4-BE49-F238E27FC236}">
                <a16:creationId xmlns:a16="http://schemas.microsoft.com/office/drawing/2014/main" id="{7E54F6A8-476D-0649-D2E6-D6A8A4A9BE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191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A8CF2-CB04-E5E9-7960-AB593BE823AF}"/>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E7E37CEC-7E78-932D-8FBF-48002D220F1A}"/>
              </a:ext>
            </a:extLst>
          </p:cNvPr>
          <p:cNvSpPr>
            <a:spLocks noGrp="1"/>
          </p:cNvSpPr>
          <p:nvPr>
            <p:ph idx="1"/>
          </p:nvPr>
        </p:nvSpPr>
        <p:spPr/>
        <p:txBody>
          <a:bodyPr/>
          <a:lstStyle/>
          <a:p>
            <a:endParaRPr lang="en-ZA"/>
          </a:p>
        </p:txBody>
      </p:sp>
      <p:pic>
        <p:nvPicPr>
          <p:cNvPr id="5" name="Picture 4">
            <a:extLst>
              <a:ext uri="{FF2B5EF4-FFF2-40B4-BE49-F238E27FC236}">
                <a16:creationId xmlns:a16="http://schemas.microsoft.com/office/drawing/2014/main" id="{D730229E-4228-DDAF-3A24-F9F6DA0EFF19}"/>
              </a:ext>
            </a:extLst>
          </p:cNvPr>
          <p:cNvPicPr>
            <a:picLocks noChangeAspect="1"/>
          </p:cNvPicPr>
          <p:nvPr/>
        </p:nvPicPr>
        <p:blipFill>
          <a:blip r:embed="rId3"/>
          <a:stretch>
            <a:fillRect/>
          </a:stretch>
        </p:blipFill>
        <p:spPr>
          <a:xfrm>
            <a:off x="0" y="2855"/>
            <a:ext cx="12191999" cy="6852289"/>
          </a:xfrm>
          <a:prstGeom prst="rect">
            <a:avLst/>
          </a:prstGeom>
        </p:spPr>
      </p:pic>
      <p:pic>
        <p:nvPicPr>
          <p:cNvPr id="6" name="Picture 5">
            <a:extLst>
              <a:ext uri="{FF2B5EF4-FFF2-40B4-BE49-F238E27FC236}">
                <a16:creationId xmlns:a16="http://schemas.microsoft.com/office/drawing/2014/main" id="{9B232242-80E3-BBFE-0EDF-0242D8B764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255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37A70-24D5-31FE-BEDE-A6547767FD10}"/>
              </a:ext>
            </a:extLst>
          </p:cNvPr>
          <p:cNvSpPr>
            <a:spLocks noGrp="1"/>
          </p:cNvSpPr>
          <p:nvPr>
            <p:ph type="title"/>
          </p:nvPr>
        </p:nvSpPr>
        <p:spPr>
          <a:xfrm>
            <a:off x="838200" y="638009"/>
            <a:ext cx="10515600" cy="1325563"/>
          </a:xfrm>
        </p:spPr>
        <p:txBody>
          <a:bodyPr>
            <a:normAutofit/>
          </a:bodyPr>
          <a:lstStyle/>
          <a:p>
            <a:pPr algn="ctr"/>
            <a:r>
              <a:rPr lang="en-US" sz="5000" b="1" dirty="0"/>
              <a:t>R	E	F	L	E	C	T	I	O	N</a:t>
            </a:r>
          </a:p>
        </p:txBody>
      </p:sp>
      <p:pic>
        <p:nvPicPr>
          <p:cNvPr id="3074" name="Picture 2" descr="Reflection: Looking Back and Looking Forward">
            <a:extLst>
              <a:ext uri="{FF2B5EF4-FFF2-40B4-BE49-F238E27FC236}">
                <a16:creationId xmlns:a16="http://schemas.microsoft.com/office/drawing/2014/main" id="{F10417B2-55A1-4FA1-C53E-DE3EB77E09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6" y="0"/>
            <a:ext cx="1310511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1BB3357-5EA4-B8D0-F5C4-12F07919C4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59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17186</TotalTime>
  <Words>1547</Words>
  <Application>Microsoft Office PowerPoint</Application>
  <PresentationFormat>Widescreen</PresentationFormat>
  <Paragraphs>73</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vt:lpstr>
      <vt:lpstr>Calibri</vt:lpstr>
      <vt:lpstr>Calibri Light</vt:lpstr>
      <vt:lpstr>Symbol</vt:lpstr>
      <vt:lpstr>Times New Roman</vt:lpstr>
      <vt:lpstr>Wingdings</vt:lpstr>
      <vt:lpstr>Office Theme</vt:lpstr>
      <vt:lpstr>PowerPoint Presentation</vt:lpstr>
      <vt:lpstr>Uniqueness can be defined as that which makes a person special or different to someone else.</vt:lpstr>
      <vt:lpstr>PowerPoint Presentation</vt:lpstr>
      <vt:lpstr>PowerPoint Presentation</vt:lpstr>
      <vt:lpstr>Tips to CHATS when others are different to you:</vt:lpstr>
      <vt:lpstr>PowerPoint Presentation</vt:lpstr>
      <vt:lpstr>R E F L E C T I O 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27</cp:revision>
  <dcterms:created xsi:type="dcterms:W3CDTF">2022-07-24T18:05:18Z</dcterms:created>
  <dcterms:modified xsi:type="dcterms:W3CDTF">2023-01-03T21:20:36Z</dcterms:modified>
</cp:coreProperties>
</file>