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71" r:id="rId2"/>
    <p:sldId id="268" r:id="rId3"/>
    <p:sldId id="269" r:id="rId4"/>
    <p:sldId id="270" r:id="rId5"/>
    <p:sldId id="273" r:id="rId6"/>
    <p:sldId id="274" r:id="rId7"/>
    <p:sldId id="275" r:id="rId8"/>
    <p:sldId id="276" r:id="rId9"/>
    <p:sldId id="277" r:id="rId10"/>
    <p:sldId id="278" r:id="rId11"/>
    <p:sldId id="280"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gvjPxzedJIRbk5xWl9VkQWZm+n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21" autoAdjust="0"/>
  </p:normalViewPr>
  <p:slideViewPr>
    <p:cSldViewPr snapToGrid="0">
      <p:cViewPr varScale="1">
        <p:scale>
          <a:sx n="116" d="100"/>
          <a:sy n="116" d="100"/>
        </p:scale>
        <p:origin x="642"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15000"/>
              </a:lnSpc>
              <a:spcAft>
                <a:spcPts val="1000"/>
              </a:spcAft>
              <a:buFont typeface="Symbol" panose="05050102010706020507" pitchFamily="18" charset="2"/>
              <a:buNone/>
            </a:pPr>
            <a:r>
              <a:rPr lang="en-ZA" sz="1800" dirty="0">
                <a:effectLst/>
                <a:latin typeface="Calibri" panose="020F0502020204030204" pitchFamily="34" charset="0"/>
                <a:ea typeface="Calibri" panose="020F0502020204030204" pitchFamily="34" charset="0"/>
              </a:rPr>
              <a:t>Today we are going to look at problem-solving thinking skills. </a:t>
            </a:r>
            <a:endParaRPr lang="en-ZA" sz="1800" dirty="0">
              <a:effectLst/>
              <a:latin typeface="Times New Roman" panose="02020603050405020304" pitchFamily="18" charset="0"/>
              <a:ea typeface="Calibri" panose="020F0502020204030204" pitchFamily="34" charset="0"/>
            </a:endParaRPr>
          </a:p>
          <a:p>
            <a:pPr marL="0" lvl="0" indent="0">
              <a:lnSpc>
                <a:spcPct val="115000"/>
              </a:lnSpc>
              <a:spcAft>
                <a:spcPts val="1000"/>
              </a:spcAft>
              <a:buFont typeface="Symbol" panose="05050102010706020507" pitchFamily="18" charset="2"/>
              <a:buNone/>
            </a:pPr>
            <a:r>
              <a:rPr lang="en-ZA" sz="1800" dirty="0">
                <a:effectLst/>
                <a:latin typeface="Calibri" panose="020F0502020204030204" pitchFamily="34" charset="0"/>
                <a:ea typeface="Calibri" panose="020F0502020204030204" pitchFamily="34" charset="0"/>
              </a:rPr>
              <a:t>Let’s look at a little video to start us off:</a:t>
            </a:r>
            <a:endParaRPr lang="en-ZA" sz="1800" dirty="0">
              <a:effectLst/>
              <a:latin typeface="Times New Roman" panose="02020603050405020304" pitchFamily="18" charset="0"/>
              <a:ea typeface="Calibri" panose="020F0502020204030204" pitchFamily="34" charset="0"/>
            </a:endParaRPr>
          </a:p>
          <a:p>
            <a:pPr marL="0" lvl="0" indent="0">
              <a:lnSpc>
                <a:spcPct val="115000"/>
              </a:lnSpc>
              <a:spcAft>
                <a:spcPts val="1000"/>
              </a:spcAft>
              <a:buFont typeface="Symbol" panose="05050102010706020507" pitchFamily="18" charset="2"/>
              <a:buNone/>
            </a:pPr>
            <a:r>
              <a:rPr lang="en-ZA" sz="1800" i="1" u="sng" dirty="0">
                <a:effectLst/>
                <a:latin typeface="Calibri" panose="020F0502020204030204" pitchFamily="34" charset="0"/>
                <a:ea typeface="Calibri" panose="020F0502020204030204" pitchFamily="34" charset="0"/>
              </a:rPr>
              <a:t>Watch Video 1:</a:t>
            </a:r>
            <a:r>
              <a:rPr lang="en-ZA" sz="1800" i="1" dirty="0">
                <a:effectLst/>
                <a:latin typeface="Calibri" panose="020F0502020204030204" pitchFamily="34" charset="0"/>
                <a:ea typeface="Calibri" panose="020F0502020204030204" pitchFamily="34" charset="0"/>
              </a:rPr>
              <a:t>  From start to 2min 48s  </a:t>
            </a:r>
            <a:endParaRPr lang="en-ZA" sz="1800" i="1" dirty="0">
              <a:effectLst/>
              <a:latin typeface="Times New Roman" panose="02020603050405020304" pitchFamily="18" charset="0"/>
              <a:ea typeface="Calibri" panose="020F0502020204030204" pitchFamily="34" charset="0"/>
            </a:endParaRPr>
          </a:p>
          <a:p>
            <a:pPr marL="0" lvl="0" indent="0">
              <a:lnSpc>
                <a:spcPct val="115000"/>
              </a:lnSpc>
              <a:spcAft>
                <a:spcPts val="1000"/>
              </a:spcAft>
              <a:buFont typeface="Symbol" panose="05050102010706020507" pitchFamily="18" charset="2"/>
              <a:buNone/>
            </a:pPr>
            <a:r>
              <a:rPr lang="en-ZA" sz="1800" dirty="0">
                <a:effectLst/>
                <a:latin typeface="Calibri" panose="020F0502020204030204" pitchFamily="34" charset="0"/>
                <a:ea typeface="Calibri" panose="020F0502020204030204" pitchFamily="34" charset="0"/>
              </a:rPr>
              <a:t>These little birds have a problem. They want cake but can’t get to it! If only they had a few strategies that</a:t>
            </a:r>
            <a:br>
              <a:rPr lang="en-ZA" sz="1800" dirty="0">
                <a:effectLst/>
                <a:latin typeface="Calibri" panose="020F0502020204030204" pitchFamily="34" charset="0"/>
                <a:ea typeface="Calibri" panose="020F0502020204030204" pitchFamily="34" charset="0"/>
              </a:rPr>
            </a:br>
            <a:r>
              <a:rPr lang="en-ZA" sz="1800" dirty="0">
                <a:effectLst/>
                <a:latin typeface="Calibri" panose="020F0502020204030204" pitchFamily="34" charset="0"/>
                <a:ea typeface="Calibri" panose="020F0502020204030204" pitchFamily="34" charset="0"/>
              </a:rPr>
              <a:t>could be completed to resolve this problem. This is what we are going to be looking at today. </a:t>
            </a:r>
            <a:br>
              <a:rPr lang="en-ZA" sz="1800" dirty="0">
                <a:effectLst/>
                <a:latin typeface="Calibri" panose="020F0502020204030204" pitchFamily="34" charset="0"/>
                <a:ea typeface="Calibri" panose="020F0502020204030204" pitchFamily="34" charset="0"/>
              </a:rPr>
            </a:br>
            <a:r>
              <a:rPr lang="en-ZA" sz="1800" i="1" dirty="0">
                <a:effectLst/>
                <a:highlight>
                  <a:srgbClr val="FFFFFF"/>
                </a:highlight>
                <a:latin typeface="Calibri" panose="020F0502020204030204" pitchFamily="34" charset="0"/>
                <a:ea typeface="Calibri" panose="020F0502020204030204" pitchFamily="34" charset="0"/>
              </a:rPr>
              <a:t>Remind learners looked at general Problem-Solving Skills under Study Skills topic in Term 2</a:t>
            </a:r>
            <a:endParaRPr lang="en-ZA" dirty="0"/>
          </a:p>
        </p:txBody>
      </p:sp>
    </p:spTree>
    <p:extLst>
      <p:ext uri="{BB962C8B-B14F-4D97-AF65-F5344CB8AC3E}">
        <p14:creationId xmlns:p14="http://schemas.microsoft.com/office/powerpoint/2010/main" val="10954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ZA" sz="1800" dirty="0">
                <a:effectLst/>
                <a:latin typeface="Calibri" panose="020F0502020204030204" pitchFamily="34" charset="0"/>
                <a:ea typeface="Calibri" panose="020F0502020204030204" pitchFamily="34" charset="0"/>
              </a:rPr>
              <a:t>Having completed the Group Activity, lets recap how </a:t>
            </a:r>
            <a:r>
              <a:rPr lang="en-ZA" sz="1800" b="1" dirty="0">
                <a:effectLst/>
                <a:latin typeface="Calibri" panose="020F0502020204030204" pitchFamily="34" charset="0"/>
                <a:ea typeface="Calibri" panose="020F0502020204030204" pitchFamily="34" charset="0"/>
              </a:rPr>
              <a:t>Problem Thinking Skills </a:t>
            </a:r>
            <a:r>
              <a:rPr lang="en-ZA" sz="1800" dirty="0">
                <a:effectLst/>
                <a:latin typeface="Calibri" panose="020F0502020204030204" pitchFamily="34" charset="0"/>
                <a:ea typeface="Calibri" panose="020F0502020204030204" pitchFamily="34" charset="0"/>
              </a:rPr>
              <a:t>help us?</a:t>
            </a:r>
            <a:br>
              <a:rPr lang="en-ZA" sz="1800" dirty="0">
                <a:effectLst/>
                <a:latin typeface="Calibri" panose="020F0502020204030204" pitchFamily="34" charset="0"/>
                <a:ea typeface="Calibri" panose="020F0502020204030204" pitchFamily="34" charset="0"/>
              </a:rPr>
            </a:br>
            <a:r>
              <a:rPr lang="en-ZA" sz="1800" dirty="0">
                <a:effectLst/>
                <a:latin typeface="Calibri" panose="020F0502020204030204" pitchFamily="34" charset="0"/>
                <a:ea typeface="Calibri" panose="020F0502020204030204" pitchFamily="34" charset="0"/>
              </a:rPr>
              <a:t>By using these skills we are able to make responsible decisions about our behaviour, our choices and where we want to be. Informed decision making is a natural consequence of Effective Problem Solving. </a:t>
            </a:r>
            <a:endParaRPr lang="en-ZA" dirty="0"/>
          </a:p>
        </p:txBody>
      </p:sp>
    </p:spTree>
    <p:extLst>
      <p:ext uri="{BB962C8B-B14F-4D97-AF65-F5344CB8AC3E}">
        <p14:creationId xmlns:p14="http://schemas.microsoft.com/office/powerpoint/2010/main" val="675250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Font typeface="Noto Sans Symbols"/>
              <a:buNone/>
            </a:pPr>
            <a:r>
              <a:rPr lang="en-ZA" sz="1800" dirty="0">
                <a:latin typeface="Calibri"/>
                <a:ea typeface="Calibri"/>
                <a:cs typeface="Calibri"/>
                <a:sym typeface="Calibri"/>
              </a:rPr>
              <a:t>Use the </a:t>
            </a:r>
            <a:r>
              <a:rPr lang="en-ZA" sz="1800" b="1" i="1" dirty="0">
                <a:latin typeface="Calibri"/>
                <a:ea typeface="Calibri"/>
                <a:cs typeface="Calibri"/>
                <a:sym typeface="Calibri"/>
              </a:rPr>
              <a:t>Activity </a:t>
            </a:r>
            <a:r>
              <a:rPr lang="en-ZA" sz="1800" dirty="0">
                <a:latin typeface="Calibri"/>
                <a:ea typeface="Calibri"/>
                <a:cs typeface="Calibri"/>
                <a:sym typeface="Calibri"/>
              </a:rPr>
              <a:t>questions on the </a:t>
            </a:r>
            <a:r>
              <a:rPr lang="en-ZA" sz="1800" b="1" i="1" u="sng" dirty="0">
                <a:latin typeface="Calibri"/>
                <a:ea typeface="Calibri"/>
                <a:cs typeface="Calibri"/>
                <a:sym typeface="Calibri"/>
              </a:rPr>
              <a:t>Lesson 5 – Worksheet</a:t>
            </a:r>
            <a:r>
              <a:rPr lang="en-ZA" sz="1800" dirty="0">
                <a:latin typeface="Calibri"/>
                <a:ea typeface="Calibri"/>
                <a:cs typeface="Calibri"/>
                <a:sym typeface="Calibri"/>
              </a:rPr>
              <a:t> to assess your understanding of what was covered today.</a:t>
            </a:r>
            <a:br>
              <a:rPr lang="en-ZA" sz="1800" dirty="0">
                <a:latin typeface="Calibri"/>
                <a:ea typeface="Calibri"/>
                <a:cs typeface="Calibri"/>
                <a:sym typeface="Calibri"/>
              </a:rPr>
            </a:br>
            <a:endParaRPr sz="1800" dirty="0">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ZA" sz="1800" dirty="0">
                <a:effectLst/>
                <a:latin typeface="Calibri" panose="020F0502020204030204" pitchFamily="34" charset="0"/>
                <a:ea typeface="Calibri" panose="020F0502020204030204" pitchFamily="34" charset="0"/>
              </a:rPr>
              <a:t>Problem-solving thinking skills are like tools in a toolbox. </a:t>
            </a:r>
            <a:r>
              <a:rPr lang="en-ZA" sz="1800" dirty="0">
                <a:effectLst/>
                <a:highlight>
                  <a:srgbClr val="FFFFFF"/>
                </a:highlight>
                <a:latin typeface="Calibri" panose="020F0502020204030204" pitchFamily="34" charset="0"/>
                <a:ea typeface="Calibri" panose="020F0502020204030204" pitchFamily="34" charset="0"/>
              </a:rPr>
              <a:t>At the simplest level a </a:t>
            </a:r>
            <a:r>
              <a:rPr lang="en-ZA" sz="1800" b="1" dirty="0">
                <a:effectLst/>
                <a:highlight>
                  <a:srgbClr val="FFFFFF"/>
                </a:highlight>
                <a:latin typeface="Calibri" panose="020F0502020204030204" pitchFamily="34" charset="0"/>
                <a:ea typeface="Calibri" panose="020F0502020204030204" pitchFamily="34" charset="0"/>
              </a:rPr>
              <a:t>tool</a:t>
            </a:r>
            <a:r>
              <a:rPr lang="en-ZA" sz="1800" dirty="0">
                <a:effectLst/>
                <a:highlight>
                  <a:srgbClr val="FFFFFF"/>
                </a:highlight>
                <a:latin typeface="Calibri" panose="020F0502020204030204" pitchFamily="34" charset="0"/>
                <a:ea typeface="Calibri" panose="020F0502020204030204" pitchFamily="34" charset="0"/>
              </a:rPr>
              <a:t> is something which helps get a job done. In order to be able to problem-solve, you need effective tools. Just like using a hammer for every job that requires tools would be completely ineffective, so would using only one skill to problem-solve be ineffective. You need to develop a variety of skills that can work in different situations. We will be learning today about a few of those skills. These skills can be applied as a step-by-step formula for one situation, or as and when they are needed on their own to specific situations. </a:t>
            </a:r>
            <a:endParaRPr lang="en-ZA" dirty="0"/>
          </a:p>
        </p:txBody>
      </p:sp>
    </p:spTree>
    <p:extLst>
      <p:ext uri="{BB962C8B-B14F-4D97-AF65-F5344CB8AC3E}">
        <p14:creationId xmlns:p14="http://schemas.microsoft.com/office/powerpoint/2010/main" val="1901586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ZA" sz="1800" dirty="0">
                <a:effectLst/>
                <a:latin typeface="Calibri" panose="020F0502020204030204" pitchFamily="34" charset="0"/>
                <a:ea typeface="Calibri" panose="020F0502020204030204" pitchFamily="34" charset="0"/>
              </a:rPr>
              <a:t>Divide into groups of FOUR. I will provide you with a case study that you must read through in your groups. You have 5 minutes to do this. We will then run through various problem-solving strategies and practice these in our groups, using the case study provided. </a:t>
            </a:r>
            <a:endParaRPr lang="en-ZA" dirty="0"/>
          </a:p>
        </p:txBody>
      </p:sp>
    </p:spTree>
    <p:extLst>
      <p:ext uri="{BB962C8B-B14F-4D97-AF65-F5344CB8AC3E}">
        <p14:creationId xmlns:p14="http://schemas.microsoft.com/office/powerpoint/2010/main" val="87404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2000"/>
              <a:buFont typeface="Arial"/>
              <a:buNone/>
            </a:pPr>
            <a:r>
              <a:rPr lang="en-US" sz="1100" dirty="0">
                <a:solidFill>
                  <a:schemeClr val="dk1"/>
                </a:solidFill>
              </a:rPr>
              <a:t>The first skill in problem-solving is learning to identify emotions. </a:t>
            </a:r>
          </a:p>
          <a:p>
            <a:pPr marL="0" lvl="0" indent="0" algn="l" rtl="0">
              <a:lnSpc>
                <a:spcPct val="115000"/>
              </a:lnSpc>
              <a:spcBef>
                <a:spcPts val="0"/>
              </a:spcBef>
              <a:spcAft>
                <a:spcPts val="0"/>
              </a:spcAft>
              <a:buClr>
                <a:schemeClr val="dk1"/>
              </a:buClr>
              <a:buSzPts val="2000"/>
              <a:buFont typeface="Arial"/>
              <a:buNone/>
            </a:pPr>
            <a:r>
              <a:rPr lang="en-US" sz="1100" dirty="0">
                <a:solidFill>
                  <a:schemeClr val="dk1"/>
                </a:solidFill>
              </a:rPr>
              <a:t>This is especially useful when it comes to dealing with important lifestyle decisions, or decisions regarding sexuality because emotions tend to cloud our thinking, resulting in poor decision making. </a:t>
            </a:r>
          </a:p>
          <a:p>
            <a:pPr marL="0" lvl="0" indent="0" algn="l" rtl="0">
              <a:lnSpc>
                <a:spcPct val="115000"/>
              </a:lnSpc>
              <a:spcBef>
                <a:spcPts val="0"/>
              </a:spcBef>
              <a:spcAft>
                <a:spcPts val="0"/>
              </a:spcAft>
              <a:buClr>
                <a:schemeClr val="dk1"/>
              </a:buClr>
              <a:buSzPts val="2000"/>
              <a:buFont typeface="Arial"/>
              <a:buNone/>
            </a:pPr>
            <a:r>
              <a:rPr lang="en-US" sz="1100" dirty="0">
                <a:solidFill>
                  <a:schemeClr val="dk1"/>
                </a:solidFill>
              </a:rPr>
              <a:t>It can be difficult to identify emotions. </a:t>
            </a:r>
          </a:p>
          <a:p>
            <a:pPr marL="0" lvl="0" indent="0" algn="l" rtl="0">
              <a:lnSpc>
                <a:spcPct val="115000"/>
              </a:lnSpc>
              <a:spcBef>
                <a:spcPts val="0"/>
              </a:spcBef>
              <a:spcAft>
                <a:spcPts val="0"/>
              </a:spcAft>
              <a:buClr>
                <a:schemeClr val="dk1"/>
              </a:buClr>
              <a:buSzPts val="2000"/>
              <a:buFont typeface="Arial"/>
              <a:buNone/>
            </a:pPr>
            <a:r>
              <a:rPr lang="en-US" sz="1100" dirty="0">
                <a:solidFill>
                  <a:schemeClr val="dk1"/>
                </a:solidFill>
              </a:rPr>
              <a:t>A good first place to start is deciding whether the emotion is in one of the following categories: </a:t>
            </a:r>
          </a:p>
          <a:p>
            <a:pPr marL="0" lvl="0" indent="0" algn="l" rtl="0">
              <a:lnSpc>
                <a:spcPct val="115000"/>
              </a:lnSpc>
              <a:spcBef>
                <a:spcPts val="0"/>
              </a:spcBef>
              <a:spcAft>
                <a:spcPts val="0"/>
              </a:spcAft>
              <a:buClr>
                <a:schemeClr val="dk1"/>
              </a:buClr>
              <a:buSzPts val="2000"/>
              <a:buFont typeface="Arial"/>
              <a:buNone/>
            </a:pPr>
            <a:r>
              <a:rPr lang="en-US" sz="1100" dirty="0">
                <a:solidFill>
                  <a:schemeClr val="dk1"/>
                </a:solidFill>
              </a:rPr>
              <a:t>ANGER, FEAR, SADNESS AND JOY</a:t>
            </a:r>
          </a:p>
          <a:p>
            <a:pPr marL="0" lvl="0" indent="0" algn="l" rtl="0">
              <a:lnSpc>
                <a:spcPct val="115000"/>
              </a:lnSpc>
              <a:spcBef>
                <a:spcPts val="0"/>
              </a:spcBef>
              <a:spcAft>
                <a:spcPts val="0"/>
              </a:spcAft>
              <a:buClr>
                <a:schemeClr val="dk1"/>
              </a:buClr>
              <a:buSzPts val="2000"/>
              <a:buFont typeface="Arial"/>
              <a:buNone/>
            </a:pPr>
            <a:r>
              <a:rPr lang="en-US" sz="1100" dirty="0">
                <a:solidFill>
                  <a:schemeClr val="dk1"/>
                </a:solidFill>
              </a:rPr>
              <a:t>Once you have done that, you can then use the emotions chart (also in content notes and on learner worksheets) to identify the exact emotion you may be feeling. </a:t>
            </a:r>
          </a:p>
          <a:p>
            <a:pPr marL="158750" indent="0">
              <a:buNone/>
            </a:pPr>
            <a:endParaRPr lang="en-ZA" dirty="0"/>
          </a:p>
        </p:txBody>
      </p:sp>
    </p:spTree>
    <p:extLst>
      <p:ext uri="{BB962C8B-B14F-4D97-AF65-F5344CB8AC3E}">
        <p14:creationId xmlns:p14="http://schemas.microsoft.com/office/powerpoint/2010/main" val="4077747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rPr>
              <a:t>The second skill is evaluating whether the actions taken met the goal. For you to do this, it helps sometimes first to identify the goal related to a situation. A goal is what you want to achieve. After you have identified the goal, make a judgement as to whether the actions you took helped you to meet the goal you chose. </a:t>
            </a:r>
            <a:br>
              <a:rPr lang="en-US" sz="1100" dirty="0">
                <a:solidFill>
                  <a:schemeClr val="dk1"/>
                </a:solidFill>
              </a:rPr>
            </a:br>
            <a:r>
              <a:rPr lang="en-ZA" sz="1800" dirty="0">
                <a:effectLst/>
                <a:latin typeface="Calibri" panose="020F0502020204030204" pitchFamily="34" charset="0"/>
                <a:ea typeface="Calibri" panose="020F0502020204030204" pitchFamily="34" charset="0"/>
              </a:rPr>
              <a:t>(</a:t>
            </a:r>
            <a:r>
              <a:rPr lang="en-ZA" sz="1800" i="1" dirty="0">
                <a:effectLst/>
                <a:latin typeface="Calibri" panose="020F0502020204030204" pitchFamily="34" charset="0"/>
                <a:ea typeface="Calibri" panose="020F0502020204030204" pitchFamily="34" charset="0"/>
              </a:rPr>
              <a:t>Recall from Grade 9 how when setting goals – they should be SMART. That will make evaluation of them easier</a:t>
            </a:r>
            <a:r>
              <a:rPr lang="en-ZA" sz="1800" dirty="0">
                <a:effectLst/>
                <a:latin typeface="Calibri" panose="020F0502020204030204" pitchFamily="34" charset="0"/>
                <a:ea typeface="Calibri" panose="020F0502020204030204" pitchFamily="34" charset="0"/>
              </a:rPr>
              <a:t>) </a:t>
            </a:r>
            <a:br>
              <a:rPr lang="en-ZA" sz="1800" b="1" dirty="0">
                <a:effectLst/>
                <a:latin typeface="Calibri" panose="020F0502020204030204" pitchFamily="34" charset="0"/>
                <a:ea typeface="Calibri" panose="020F0502020204030204" pitchFamily="34" charset="0"/>
              </a:rPr>
            </a:br>
            <a:endParaRPr lang="en-US" sz="1600" dirty="0"/>
          </a:p>
          <a:p>
            <a:pPr marL="158750" indent="0">
              <a:buNone/>
            </a:pPr>
            <a:endParaRPr lang="en-ZA" dirty="0"/>
          </a:p>
        </p:txBody>
      </p:sp>
    </p:spTree>
    <p:extLst>
      <p:ext uri="{BB962C8B-B14F-4D97-AF65-F5344CB8AC3E}">
        <p14:creationId xmlns:p14="http://schemas.microsoft.com/office/powerpoint/2010/main" val="1045778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rPr>
              <a:t>The reason we get wiser with age is that we are able to learn through different life experiences. When we make mistakes, these can be turned into life lessons as we learn what no to do in specific situations. Don’t allow past experiences to go to waste - make sure you learn from each of them, what to do and what not to do. </a:t>
            </a:r>
            <a:endParaRPr lang="en-US" sz="1600" dirty="0"/>
          </a:p>
          <a:p>
            <a:pPr marL="158750" indent="0">
              <a:buNone/>
            </a:pPr>
            <a:endParaRPr lang="en-ZA" dirty="0"/>
          </a:p>
        </p:txBody>
      </p:sp>
    </p:spTree>
    <p:extLst>
      <p:ext uri="{BB962C8B-B14F-4D97-AF65-F5344CB8AC3E}">
        <p14:creationId xmlns:p14="http://schemas.microsoft.com/office/powerpoint/2010/main" val="532778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This is where you get to think creatively. Try to imagine what you’d do if you had all the resources at your disposal, and then try to figure out to make these happen with the resources you do have. Remind yourself that there is always a way. Allow your mind to wonder and come up with different ideas. </a:t>
            </a:r>
          </a:p>
          <a:p>
            <a:endParaRPr lang="en-ZA" dirty="0"/>
          </a:p>
        </p:txBody>
      </p:sp>
    </p:spTree>
    <p:extLst>
      <p:ext uri="{BB962C8B-B14F-4D97-AF65-F5344CB8AC3E}">
        <p14:creationId xmlns:p14="http://schemas.microsoft.com/office/powerpoint/2010/main" val="4259236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rPr>
              <a:t>Always think through the consequences of each option. This is very important, since you have to live with those consequences. Try to think through both the good and the bad. </a:t>
            </a:r>
            <a:endParaRPr lang="en-US" sz="1600" dirty="0"/>
          </a:p>
          <a:p>
            <a:endParaRPr lang="en-ZA" dirty="0"/>
          </a:p>
        </p:txBody>
      </p:sp>
    </p:spTree>
    <p:extLst>
      <p:ext uri="{BB962C8B-B14F-4D97-AF65-F5344CB8AC3E}">
        <p14:creationId xmlns:p14="http://schemas.microsoft.com/office/powerpoint/2010/main" val="2933655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rPr>
              <a:t>Make sure that when you make a decision, you are able to justify why you made that decision in the first place. It is not about explaining yourself to others. But you need to be confident in your decisions and having reasons for them is part of that. </a:t>
            </a:r>
            <a:endParaRPr lang="en-US" sz="1600" dirty="0"/>
          </a:p>
          <a:p>
            <a:endParaRPr lang="en-ZA" dirty="0"/>
          </a:p>
        </p:txBody>
      </p:sp>
    </p:spTree>
    <p:extLst>
      <p:ext uri="{BB962C8B-B14F-4D97-AF65-F5344CB8AC3E}">
        <p14:creationId xmlns:p14="http://schemas.microsoft.com/office/powerpoint/2010/main" val="3007590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 name="Google Shape;13;p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44403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1" name="Google Shape;2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1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1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 name="Google Shape;26;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1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1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1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1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1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2" name="Google Shape;42;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0000"/>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303CB-E089-4CD7-BD3B-CEE3B6B0C7F4}"/>
              </a:ext>
            </a:extLst>
          </p:cNvPr>
          <p:cNvSpPr>
            <a:spLocks noGrp="1"/>
          </p:cNvSpPr>
          <p:nvPr>
            <p:ph type="ctrTitle"/>
          </p:nvPr>
        </p:nvSpPr>
        <p:spPr/>
        <p:txBody>
          <a:bodyPr/>
          <a:lstStyle/>
          <a:p>
            <a:endParaRPr lang="en-ZA" dirty="0"/>
          </a:p>
        </p:txBody>
      </p:sp>
      <p:sp>
        <p:nvSpPr>
          <p:cNvPr id="3" name="Subtitle 2">
            <a:extLst>
              <a:ext uri="{FF2B5EF4-FFF2-40B4-BE49-F238E27FC236}">
                <a16:creationId xmlns:a16="http://schemas.microsoft.com/office/drawing/2014/main" id="{1B4025C7-E270-49A3-8CF7-4E0736E8C858}"/>
              </a:ext>
            </a:extLst>
          </p:cNvPr>
          <p:cNvSpPr>
            <a:spLocks noGrp="1"/>
          </p:cNvSpPr>
          <p:nvPr>
            <p:ph type="subTitle" idx="1"/>
          </p:nvPr>
        </p:nvSpPr>
        <p:spPr/>
        <p:txBody>
          <a:bodyPr/>
          <a:lstStyle/>
          <a:p>
            <a:endParaRPr lang="en-ZA"/>
          </a:p>
        </p:txBody>
      </p:sp>
      <p:sp>
        <p:nvSpPr>
          <p:cNvPr id="4" name="Google Shape;55;p1">
            <a:extLst>
              <a:ext uri="{FF2B5EF4-FFF2-40B4-BE49-F238E27FC236}">
                <a16:creationId xmlns:a16="http://schemas.microsoft.com/office/drawing/2014/main" id="{A7F66216-4BDD-4449-B748-E24B2532471D}"/>
              </a:ext>
            </a:extLst>
          </p:cNvPr>
          <p:cNvSpPr txBox="1"/>
          <p:nvPr/>
        </p:nvSpPr>
        <p:spPr>
          <a:xfrm>
            <a:off x="305884" y="138063"/>
            <a:ext cx="3605277" cy="477023"/>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ZA" sz="1900" b="0" i="0" u="none" strike="noStrike" cap="none" dirty="0">
                <a:solidFill>
                  <a:schemeClr val="dk1"/>
                </a:solidFill>
                <a:latin typeface="Arial"/>
                <a:ea typeface="Arial"/>
                <a:cs typeface="Arial"/>
                <a:sym typeface="Arial"/>
              </a:rPr>
              <a:t>Problem-Solving Thinking Skills</a:t>
            </a:r>
            <a:endParaRPr sz="1900" b="0" i="0" u="none" strike="noStrike" cap="none" dirty="0">
              <a:solidFill>
                <a:schemeClr val="dk1"/>
              </a:solidFill>
              <a:latin typeface="Arial"/>
              <a:ea typeface="Arial"/>
              <a:cs typeface="Arial"/>
              <a:sym typeface="Arial"/>
            </a:endParaRPr>
          </a:p>
        </p:txBody>
      </p:sp>
      <p:pic>
        <p:nvPicPr>
          <p:cNvPr id="5" name="Google Shape;54;p1" descr="Teenactive-logo">
            <a:extLst>
              <a:ext uri="{FF2B5EF4-FFF2-40B4-BE49-F238E27FC236}">
                <a16:creationId xmlns:a16="http://schemas.microsoft.com/office/drawing/2014/main" id="{D0653E87-BA84-494D-A1CA-9B98D22D7EFC}"/>
              </a:ext>
            </a:extLst>
          </p:cNvPr>
          <p:cNvPicPr preferRelativeResize="0"/>
          <p:nvPr/>
        </p:nvPicPr>
        <p:blipFill rotWithShape="1">
          <a:blip r:embed="rId4">
            <a:alphaModFix/>
          </a:blip>
          <a:srcRect/>
          <a:stretch/>
        </p:blipFill>
        <p:spPr>
          <a:xfrm>
            <a:off x="7772400" y="0"/>
            <a:ext cx="1371600" cy="476885"/>
          </a:xfrm>
          <a:prstGeom prst="rect">
            <a:avLst/>
          </a:prstGeom>
          <a:noFill/>
          <a:ln>
            <a:noFill/>
          </a:ln>
        </p:spPr>
      </p:pic>
    </p:spTree>
    <p:extLst>
      <p:ext uri="{BB962C8B-B14F-4D97-AF65-F5344CB8AC3E}">
        <p14:creationId xmlns:p14="http://schemas.microsoft.com/office/powerpoint/2010/main" val="2077488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F18F-6519-42A0-989B-7CE6DBDD12AF}"/>
              </a:ext>
            </a:extLst>
          </p:cNvPr>
          <p:cNvSpPr>
            <a:spLocks noGrp="1"/>
          </p:cNvSpPr>
          <p:nvPr>
            <p:ph type="ctrTitle"/>
          </p:nvPr>
        </p:nvSpPr>
        <p:spPr/>
        <p:txBody>
          <a:bodyPr/>
          <a:lstStyle/>
          <a:p>
            <a:endParaRPr lang="en-ZA" dirty="0"/>
          </a:p>
        </p:txBody>
      </p:sp>
      <p:sp>
        <p:nvSpPr>
          <p:cNvPr id="3" name="Subtitle 2">
            <a:extLst>
              <a:ext uri="{FF2B5EF4-FFF2-40B4-BE49-F238E27FC236}">
                <a16:creationId xmlns:a16="http://schemas.microsoft.com/office/drawing/2014/main" id="{BAFD65F8-21C8-4148-AC5D-A2910F26D686}"/>
              </a:ext>
            </a:extLst>
          </p:cNvPr>
          <p:cNvSpPr>
            <a:spLocks noGrp="1"/>
          </p:cNvSpPr>
          <p:nvPr>
            <p:ph type="subTitle" idx="1"/>
          </p:nvPr>
        </p:nvSpPr>
        <p:spPr/>
        <p:txBody>
          <a:bodyPr/>
          <a:lstStyle/>
          <a:p>
            <a:endParaRPr lang="en-ZA" dirty="0"/>
          </a:p>
        </p:txBody>
      </p:sp>
      <p:sp>
        <p:nvSpPr>
          <p:cNvPr id="4" name="Google Shape;121;ge62365b96d_0_47">
            <a:extLst>
              <a:ext uri="{FF2B5EF4-FFF2-40B4-BE49-F238E27FC236}">
                <a16:creationId xmlns:a16="http://schemas.microsoft.com/office/drawing/2014/main" id="{70EC3DF5-5FFD-4027-A993-C2D6DF79BA88}"/>
              </a:ext>
            </a:extLst>
          </p:cNvPr>
          <p:cNvSpPr txBox="1"/>
          <p:nvPr/>
        </p:nvSpPr>
        <p:spPr>
          <a:xfrm>
            <a:off x="211514" y="208023"/>
            <a:ext cx="3834600" cy="738633"/>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800" b="1" dirty="0">
                <a:solidFill>
                  <a:schemeClr val="dk1"/>
                </a:solidFill>
              </a:rPr>
              <a:t>HOW DO PROBLEM SOLVING THINKING SKILLS HELP US?</a:t>
            </a:r>
          </a:p>
        </p:txBody>
      </p:sp>
      <p:sp>
        <p:nvSpPr>
          <p:cNvPr id="7" name="Google Shape;121;ge62365b96d_0_47">
            <a:extLst>
              <a:ext uri="{FF2B5EF4-FFF2-40B4-BE49-F238E27FC236}">
                <a16:creationId xmlns:a16="http://schemas.microsoft.com/office/drawing/2014/main" id="{010DE52F-5D8A-41E0-9D69-E8B5D0DC62D4}"/>
              </a:ext>
            </a:extLst>
          </p:cNvPr>
          <p:cNvSpPr txBox="1"/>
          <p:nvPr/>
        </p:nvSpPr>
        <p:spPr>
          <a:xfrm>
            <a:off x="311692" y="1707701"/>
            <a:ext cx="3834600" cy="738633"/>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800" b="1" dirty="0">
                <a:solidFill>
                  <a:schemeClr val="dk1"/>
                </a:solidFill>
              </a:rPr>
              <a:t>We are able to make  RESPONSIBLE DECISIONS.</a:t>
            </a:r>
          </a:p>
        </p:txBody>
      </p:sp>
      <p:sp>
        <p:nvSpPr>
          <p:cNvPr id="8" name="Google Shape;127;ge929893d1d_0_1">
            <a:extLst>
              <a:ext uri="{FF2B5EF4-FFF2-40B4-BE49-F238E27FC236}">
                <a16:creationId xmlns:a16="http://schemas.microsoft.com/office/drawing/2014/main" id="{0022A878-0E0A-48E1-8537-7E751F632D7E}"/>
              </a:ext>
            </a:extLst>
          </p:cNvPr>
          <p:cNvSpPr txBox="1"/>
          <p:nvPr/>
        </p:nvSpPr>
        <p:spPr>
          <a:xfrm>
            <a:off x="1027061" y="3177846"/>
            <a:ext cx="4591144" cy="1415742"/>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ZA" sz="2000" b="1" dirty="0">
                <a:solidFill>
                  <a:schemeClr val="dk1"/>
                </a:solidFill>
              </a:rPr>
              <a:t>INFORMED DECISION MAKING </a:t>
            </a:r>
          </a:p>
          <a:p>
            <a:pPr marL="0" marR="0" lvl="0" indent="0" algn="ctr" rtl="0">
              <a:lnSpc>
                <a:spcPct val="100000"/>
              </a:lnSpc>
              <a:spcBef>
                <a:spcPts val="0"/>
              </a:spcBef>
              <a:spcAft>
                <a:spcPts val="0"/>
              </a:spcAft>
              <a:buClr>
                <a:schemeClr val="dk1"/>
              </a:buClr>
              <a:buSzPts val="1100"/>
              <a:buFont typeface="Arial"/>
              <a:buNone/>
            </a:pPr>
            <a:r>
              <a:rPr lang="en-ZA" sz="2000" b="1" dirty="0">
                <a:solidFill>
                  <a:schemeClr val="dk1"/>
                </a:solidFill>
              </a:rPr>
              <a:t>is a natural </a:t>
            </a:r>
          </a:p>
          <a:p>
            <a:pPr marL="0" marR="0" lvl="0" indent="0" algn="ctr" rtl="0">
              <a:lnSpc>
                <a:spcPct val="100000"/>
              </a:lnSpc>
              <a:spcBef>
                <a:spcPts val="0"/>
              </a:spcBef>
              <a:spcAft>
                <a:spcPts val="0"/>
              </a:spcAft>
              <a:buClr>
                <a:schemeClr val="dk1"/>
              </a:buClr>
              <a:buSzPts val="1100"/>
              <a:buFont typeface="Arial"/>
              <a:buNone/>
            </a:pPr>
            <a:r>
              <a:rPr lang="en-ZA" sz="2000" b="1" dirty="0">
                <a:solidFill>
                  <a:schemeClr val="dk1"/>
                </a:solidFill>
              </a:rPr>
              <a:t>consequence of </a:t>
            </a:r>
            <a:br>
              <a:rPr lang="en-ZA" sz="2000" b="1" dirty="0">
                <a:solidFill>
                  <a:schemeClr val="dk1"/>
                </a:solidFill>
              </a:rPr>
            </a:br>
            <a:r>
              <a:rPr lang="en-ZA" sz="2000" b="1" dirty="0">
                <a:solidFill>
                  <a:schemeClr val="dk1"/>
                </a:solidFill>
              </a:rPr>
              <a:t>EFFECTIVE PROBLEM SOLVING. </a:t>
            </a:r>
            <a:endParaRPr sz="2000" b="1" dirty="0">
              <a:solidFill>
                <a:schemeClr val="dk1"/>
              </a:solidFill>
            </a:endParaRPr>
          </a:p>
        </p:txBody>
      </p:sp>
      <p:pic>
        <p:nvPicPr>
          <p:cNvPr id="9" name="Google Shape;119;ge62365b96d_0_47" descr="Teenactive-logo">
            <a:extLst>
              <a:ext uri="{FF2B5EF4-FFF2-40B4-BE49-F238E27FC236}">
                <a16:creationId xmlns:a16="http://schemas.microsoft.com/office/drawing/2014/main" id="{70EE67CE-1662-421A-B67E-665CA17AB391}"/>
              </a:ext>
            </a:extLst>
          </p:cNvPr>
          <p:cNvPicPr preferRelativeResize="0"/>
          <p:nvPr/>
        </p:nvPicPr>
        <p:blipFill rotWithShape="1">
          <a:blip r:embed="rId4">
            <a:alphaModFix/>
          </a:blip>
          <a:srcRect/>
          <a:stretch/>
        </p:blipFill>
        <p:spPr>
          <a:xfrm>
            <a:off x="7772400" y="0"/>
            <a:ext cx="1371601" cy="476885"/>
          </a:xfrm>
          <a:prstGeom prst="rect">
            <a:avLst/>
          </a:prstGeom>
          <a:noFill/>
          <a:ln>
            <a:noFill/>
          </a:ln>
        </p:spPr>
      </p:pic>
    </p:spTree>
    <p:extLst>
      <p:ext uri="{BB962C8B-B14F-4D97-AF65-F5344CB8AC3E}">
        <p14:creationId xmlns:p14="http://schemas.microsoft.com/office/powerpoint/2010/main" val="2280285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5"/>
          <p:cNvPicPr preferRelativeResize="0"/>
          <p:nvPr/>
        </p:nvPicPr>
        <p:blipFill rotWithShape="1">
          <a:blip r:embed="rId3">
            <a:alphaModFix/>
          </a:blip>
          <a:srcRect/>
          <a:stretch/>
        </p:blipFill>
        <p:spPr>
          <a:xfrm>
            <a:off x="0" y="-7598"/>
            <a:ext cx="9143999" cy="5158696"/>
          </a:xfrm>
          <a:prstGeom prst="rect">
            <a:avLst/>
          </a:prstGeom>
          <a:noFill/>
          <a:ln>
            <a:noFill/>
          </a:ln>
        </p:spPr>
      </p:pic>
      <p:pic>
        <p:nvPicPr>
          <p:cNvPr id="92" name="Google Shape;92;p5" descr="Teenactive-logo"/>
          <p:cNvPicPr preferRelativeResize="0"/>
          <p:nvPr/>
        </p:nvPicPr>
        <p:blipFill rotWithShape="1">
          <a:blip r:embed="rId4">
            <a:alphaModFix/>
          </a:blip>
          <a:srcRect/>
          <a:stretch/>
        </p:blipFill>
        <p:spPr>
          <a:xfrm>
            <a:off x="7772400" y="0"/>
            <a:ext cx="1371600" cy="47688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0F552-89DC-450A-A526-B5A7E0913871}"/>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9C013641-5B7E-441F-B908-407CF9B8F555}"/>
              </a:ext>
            </a:extLst>
          </p:cNvPr>
          <p:cNvSpPr>
            <a:spLocks noGrp="1"/>
          </p:cNvSpPr>
          <p:nvPr>
            <p:ph type="subTitle" idx="1"/>
          </p:nvPr>
        </p:nvSpPr>
        <p:spPr/>
        <p:txBody>
          <a:bodyPr/>
          <a:lstStyle/>
          <a:p>
            <a:endParaRPr lang="en-ZA"/>
          </a:p>
        </p:txBody>
      </p:sp>
      <p:pic>
        <p:nvPicPr>
          <p:cNvPr id="5" name="Picture 4" descr="A picture containing wall, indoor, different, various&#10;&#10;Description automatically generated">
            <a:extLst>
              <a:ext uri="{FF2B5EF4-FFF2-40B4-BE49-F238E27FC236}">
                <a16:creationId xmlns:a16="http://schemas.microsoft.com/office/drawing/2014/main" id="{3B6533C7-C73B-456A-B081-3B2A9799BF17}"/>
              </a:ext>
            </a:extLst>
          </p:cNvPr>
          <p:cNvPicPr>
            <a:picLocks noChangeAspect="1"/>
          </p:cNvPicPr>
          <p:nvPr/>
        </p:nvPicPr>
        <p:blipFill>
          <a:blip r:embed="rId3"/>
          <a:stretch>
            <a:fillRect/>
          </a:stretch>
        </p:blipFill>
        <p:spPr>
          <a:xfrm>
            <a:off x="0" y="-33021"/>
            <a:ext cx="9144000" cy="5257800"/>
          </a:xfrm>
          <a:prstGeom prst="rect">
            <a:avLst/>
          </a:prstGeom>
        </p:spPr>
      </p:pic>
      <p:sp>
        <p:nvSpPr>
          <p:cNvPr id="8" name="Google Shape;66;ge62365b96d_0_13">
            <a:extLst>
              <a:ext uri="{FF2B5EF4-FFF2-40B4-BE49-F238E27FC236}">
                <a16:creationId xmlns:a16="http://schemas.microsoft.com/office/drawing/2014/main" id="{C459F3E0-B6D2-488B-BA08-B1E647184304}"/>
              </a:ext>
            </a:extLst>
          </p:cNvPr>
          <p:cNvSpPr txBox="1"/>
          <p:nvPr/>
        </p:nvSpPr>
        <p:spPr>
          <a:xfrm>
            <a:off x="3901742" y="707625"/>
            <a:ext cx="4930550" cy="769411"/>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ZA" sz="1900" b="1" dirty="0">
                <a:solidFill>
                  <a:schemeClr val="dk1"/>
                </a:solidFill>
              </a:rPr>
              <a:t>WHAT IS A SKILL?</a:t>
            </a:r>
            <a:endParaRPr sz="1900" b="1" dirty="0">
              <a:solidFill>
                <a:schemeClr val="dk1"/>
              </a:solidFill>
            </a:endParaRPr>
          </a:p>
          <a:p>
            <a:pPr marL="0" marR="0" lvl="0" indent="0" algn="ctr" rtl="0">
              <a:lnSpc>
                <a:spcPct val="100000"/>
              </a:lnSpc>
              <a:spcBef>
                <a:spcPts val="0"/>
              </a:spcBef>
              <a:spcAft>
                <a:spcPts val="0"/>
              </a:spcAft>
              <a:buClr>
                <a:schemeClr val="dk1"/>
              </a:buClr>
              <a:buSzPts val="1100"/>
              <a:buFont typeface="Arial"/>
              <a:buNone/>
            </a:pPr>
            <a:r>
              <a:rPr lang="en-ZA" sz="1900" b="1" dirty="0">
                <a:solidFill>
                  <a:schemeClr val="dk1"/>
                </a:solidFill>
              </a:rPr>
              <a:t>WHAT IS A PROBLEM SOLVING SKILL? </a:t>
            </a:r>
            <a:endParaRPr sz="1900" b="1" dirty="0">
              <a:solidFill>
                <a:schemeClr val="dk1"/>
              </a:solidFill>
            </a:endParaRPr>
          </a:p>
        </p:txBody>
      </p:sp>
      <p:pic>
        <p:nvPicPr>
          <p:cNvPr id="9" name="Google Shape;62;ge62365b96d_0_13" descr="Teenactive-logo">
            <a:extLst>
              <a:ext uri="{FF2B5EF4-FFF2-40B4-BE49-F238E27FC236}">
                <a16:creationId xmlns:a16="http://schemas.microsoft.com/office/drawing/2014/main" id="{BD320271-D233-436A-B7EB-6FD3314F9CC8}"/>
              </a:ext>
            </a:extLst>
          </p:cNvPr>
          <p:cNvPicPr preferRelativeResize="0"/>
          <p:nvPr/>
        </p:nvPicPr>
        <p:blipFill rotWithShape="1">
          <a:blip r:embed="rId4">
            <a:alphaModFix/>
          </a:blip>
          <a:srcRect/>
          <a:stretch/>
        </p:blipFill>
        <p:spPr>
          <a:xfrm>
            <a:off x="7772400" y="0"/>
            <a:ext cx="1371601" cy="476885"/>
          </a:xfrm>
          <a:prstGeom prst="rect">
            <a:avLst/>
          </a:prstGeom>
          <a:noFill/>
          <a:ln>
            <a:noFill/>
          </a:ln>
        </p:spPr>
      </p:pic>
    </p:spTree>
    <p:extLst>
      <p:ext uri="{BB962C8B-B14F-4D97-AF65-F5344CB8AC3E}">
        <p14:creationId xmlns:p14="http://schemas.microsoft.com/office/powerpoint/2010/main" val="3015362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672BD-9A07-4CE1-99A4-6A45A0B76A78}"/>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3B957029-6ED8-4A79-AC9C-559D3C384BCC}"/>
              </a:ext>
            </a:extLst>
          </p:cNvPr>
          <p:cNvSpPr>
            <a:spLocks noGrp="1"/>
          </p:cNvSpPr>
          <p:nvPr>
            <p:ph type="subTitle" idx="1"/>
          </p:nvPr>
        </p:nvSpPr>
        <p:spPr/>
        <p:txBody>
          <a:bodyPr/>
          <a:lstStyle/>
          <a:p>
            <a:endParaRPr lang="en-ZA"/>
          </a:p>
        </p:txBody>
      </p:sp>
      <p:pic>
        <p:nvPicPr>
          <p:cNvPr id="5" name="Picture 4" descr="A picture containing text, tree, outdoor, sign&#10;&#10;Description automatically generated">
            <a:extLst>
              <a:ext uri="{FF2B5EF4-FFF2-40B4-BE49-F238E27FC236}">
                <a16:creationId xmlns:a16="http://schemas.microsoft.com/office/drawing/2014/main" id="{234510D2-F44D-42E4-BDAF-DF4EC5DF3B4E}"/>
              </a:ext>
            </a:extLst>
          </p:cNvPr>
          <p:cNvPicPr>
            <a:picLocks noChangeAspect="1"/>
          </p:cNvPicPr>
          <p:nvPr/>
        </p:nvPicPr>
        <p:blipFill>
          <a:blip r:embed="rId3"/>
          <a:stretch>
            <a:fillRect/>
          </a:stretch>
        </p:blipFill>
        <p:spPr>
          <a:xfrm>
            <a:off x="1" y="-1508"/>
            <a:ext cx="9143999" cy="5145008"/>
          </a:xfrm>
          <a:prstGeom prst="rect">
            <a:avLst/>
          </a:prstGeom>
        </p:spPr>
      </p:pic>
      <p:sp>
        <p:nvSpPr>
          <p:cNvPr id="6" name="Google Shape;66;ge62365b96d_0_13">
            <a:extLst>
              <a:ext uri="{FF2B5EF4-FFF2-40B4-BE49-F238E27FC236}">
                <a16:creationId xmlns:a16="http://schemas.microsoft.com/office/drawing/2014/main" id="{AF75F31C-9BAC-439F-BC11-5EA53EA73530}"/>
              </a:ext>
            </a:extLst>
          </p:cNvPr>
          <p:cNvSpPr txBox="1"/>
          <p:nvPr/>
        </p:nvSpPr>
        <p:spPr>
          <a:xfrm>
            <a:off x="177231" y="55436"/>
            <a:ext cx="5402038" cy="477023"/>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ZA" sz="1900" b="1" dirty="0">
                <a:solidFill>
                  <a:schemeClr val="dk1"/>
                </a:solidFill>
              </a:rPr>
              <a:t>IN GROUPS OF FOUR, READ CASE STUDY </a:t>
            </a:r>
            <a:endParaRPr sz="1900" b="1" dirty="0">
              <a:solidFill>
                <a:schemeClr val="dk1"/>
              </a:solidFill>
            </a:endParaRPr>
          </a:p>
        </p:txBody>
      </p:sp>
      <p:pic>
        <p:nvPicPr>
          <p:cNvPr id="7" name="Google Shape;77;p3" descr="Teenactive-logo">
            <a:extLst>
              <a:ext uri="{FF2B5EF4-FFF2-40B4-BE49-F238E27FC236}">
                <a16:creationId xmlns:a16="http://schemas.microsoft.com/office/drawing/2014/main" id="{C654A38F-0A30-4945-9E8C-6AB1A527F2FD}"/>
              </a:ext>
            </a:extLst>
          </p:cNvPr>
          <p:cNvPicPr preferRelativeResize="0"/>
          <p:nvPr/>
        </p:nvPicPr>
        <p:blipFill rotWithShape="1">
          <a:blip r:embed="rId4">
            <a:alphaModFix/>
          </a:blip>
          <a:srcRect/>
          <a:stretch/>
        </p:blipFill>
        <p:spPr>
          <a:xfrm>
            <a:off x="7772400" y="0"/>
            <a:ext cx="1371600" cy="476885"/>
          </a:xfrm>
          <a:prstGeom prst="rect">
            <a:avLst/>
          </a:prstGeom>
          <a:noFill/>
          <a:ln>
            <a:noFill/>
          </a:ln>
        </p:spPr>
      </p:pic>
    </p:spTree>
    <p:extLst>
      <p:ext uri="{BB962C8B-B14F-4D97-AF65-F5344CB8AC3E}">
        <p14:creationId xmlns:p14="http://schemas.microsoft.com/office/powerpoint/2010/main" val="4131976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1E7F7-2660-4988-9474-3B2AD4277516}"/>
              </a:ext>
            </a:extLst>
          </p:cNvPr>
          <p:cNvSpPr>
            <a:spLocks noGrp="1"/>
          </p:cNvSpPr>
          <p:nvPr>
            <p:ph type="ctrTitle"/>
          </p:nvPr>
        </p:nvSpPr>
        <p:spPr/>
        <p:txBody>
          <a:bodyPr/>
          <a:lstStyle/>
          <a:p>
            <a:endParaRPr lang="en-ZA" dirty="0"/>
          </a:p>
        </p:txBody>
      </p:sp>
      <p:sp>
        <p:nvSpPr>
          <p:cNvPr id="3" name="Subtitle 2">
            <a:extLst>
              <a:ext uri="{FF2B5EF4-FFF2-40B4-BE49-F238E27FC236}">
                <a16:creationId xmlns:a16="http://schemas.microsoft.com/office/drawing/2014/main" id="{15080521-775F-4AAE-BC06-202CEB625EA5}"/>
              </a:ext>
            </a:extLst>
          </p:cNvPr>
          <p:cNvSpPr>
            <a:spLocks noGrp="1"/>
          </p:cNvSpPr>
          <p:nvPr>
            <p:ph type="subTitle" idx="1"/>
          </p:nvPr>
        </p:nvSpPr>
        <p:spPr/>
        <p:txBody>
          <a:bodyPr/>
          <a:lstStyle/>
          <a:p>
            <a:endParaRPr lang="en-ZA"/>
          </a:p>
        </p:txBody>
      </p:sp>
      <p:pic>
        <p:nvPicPr>
          <p:cNvPr id="5" name="Google Shape;79;p3">
            <a:extLst>
              <a:ext uri="{FF2B5EF4-FFF2-40B4-BE49-F238E27FC236}">
                <a16:creationId xmlns:a16="http://schemas.microsoft.com/office/drawing/2014/main" id="{90AE10E9-E6CC-448C-91DE-4401314A8F25}"/>
              </a:ext>
            </a:extLst>
          </p:cNvPr>
          <p:cNvPicPr preferRelativeResize="0"/>
          <p:nvPr/>
        </p:nvPicPr>
        <p:blipFill rotWithShape="1">
          <a:blip r:embed="rId4">
            <a:alphaModFix/>
          </a:blip>
          <a:srcRect/>
          <a:stretch/>
        </p:blipFill>
        <p:spPr>
          <a:xfrm>
            <a:off x="4572000" y="711932"/>
            <a:ext cx="4521550" cy="4116360"/>
          </a:xfrm>
          <a:prstGeom prst="rect">
            <a:avLst/>
          </a:prstGeom>
          <a:noFill/>
          <a:ln>
            <a:noFill/>
          </a:ln>
        </p:spPr>
      </p:pic>
      <p:sp>
        <p:nvSpPr>
          <p:cNvPr id="6" name="Google Shape;80;p3">
            <a:extLst>
              <a:ext uri="{FF2B5EF4-FFF2-40B4-BE49-F238E27FC236}">
                <a16:creationId xmlns:a16="http://schemas.microsoft.com/office/drawing/2014/main" id="{B29ACE00-7F8C-4520-8146-2E800305CC10}"/>
              </a:ext>
            </a:extLst>
          </p:cNvPr>
          <p:cNvSpPr txBox="1"/>
          <p:nvPr/>
        </p:nvSpPr>
        <p:spPr>
          <a:xfrm>
            <a:off x="311700" y="2797175"/>
            <a:ext cx="3834600" cy="193950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ZA" sz="1900" b="1" i="0" u="none" strike="noStrike" cap="none" dirty="0">
                <a:solidFill>
                  <a:schemeClr val="dk1"/>
                </a:solidFill>
                <a:latin typeface="Arial"/>
                <a:ea typeface="Arial"/>
                <a:cs typeface="Arial"/>
                <a:sym typeface="Arial"/>
              </a:rPr>
              <a:t>BASIC EMOTIONS</a:t>
            </a:r>
            <a:endParaRPr sz="1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1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ZA" sz="1900" b="0" i="0" u="none" strike="noStrike" cap="none" dirty="0">
                <a:solidFill>
                  <a:schemeClr val="dk1"/>
                </a:solidFill>
                <a:latin typeface="Arial"/>
                <a:ea typeface="Arial"/>
                <a:cs typeface="Arial"/>
                <a:sym typeface="Arial"/>
              </a:rPr>
              <a:t>ANGER</a:t>
            </a:r>
            <a:endParaRPr sz="19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ZA" sz="1900" b="0" i="0" u="none" strike="noStrike" cap="none" dirty="0">
                <a:solidFill>
                  <a:schemeClr val="dk1"/>
                </a:solidFill>
                <a:latin typeface="Arial"/>
                <a:ea typeface="Arial"/>
                <a:cs typeface="Arial"/>
                <a:sym typeface="Arial"/>
              </a:rPr>
              <a:t>FEAR</a:t>
            </a:r>
            <a:endParaRPr sz="19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ZA" sz="1900" b="0" i="0" u="none" strike="noStrike" cap="none" dirty="0">
                <a:solidFill>
                  <a:schemeClr val="dk1"/>
                </a:solidFill>
                <a:latin typeface="Arial"/>
                <a:ea typeface="Arial"/>
                <a:cs typeface="Arial"/>
                <a:sym typeface="Arial"/>
              </a:rPr>
              <a:t>SADNESS</a:t>
            </a:r>
            <a:endParaRPr sz="19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ZA" sz="1900" b="0" i="0" u="none" strike="noStrike" cap="none" dirty="0">
                <a:solidFill>
                  <a:schemeClr val="dk1"/>
                </a:solidFill>
                <a:latin typeface="Arial"/>
                <a:ea typeface="Arial"/>
                <a:cs typeface="Arial"/>
                <a:sym typeface="Arial"/>
              </a:rPr>
              <a:t>JOY/HAPPINESS</a:t>
            </a:r>
            <a:endParaRPr sz="2000" b="0" i="0" u="none" strike="noStrike" cap="none" dirty="0">
              <a:solidFill>
                <a:schemeClr val="dk1"/>
              </a:solidFill>
              <a:latin typeface="Arial"/>
              <a:ea typeface="Arial"/>
              <a:cs typeface="Arial"/>
              <a:sym typeface="Arial"/>
            </a:endParaRPr>
          </a:p>
        </p:txBody>
      </p:sp>
      <p:sp>
        <p:nvSpPr>
          <p:cNvPr id="7" name="Google Shape;78;p3">
            <a:extLst>
              <a:ext uri="{FF2B5EF4-FFF2-40B4-BE49-F238E27FC236}">
                <a16:creationId xmlns:a16="http://schemas.microsoft.com/office/drawing/2014/main" id="{6E2A297F-60C9-4E5D-A0F0-81328425EC2A}"/>
              </a:ext>
            </a:extLst>
          </p:cNvPr>
          <p:cNvSpPr txBox="1"/>
          <p:nvPr/>
        </p:nvSpPr>
        <p:spPr>
          <a:xfrm>
            <a:off x="152400" y="283827"/>
            <a:ext cx="3834600" cy="170813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ZA" sz="1900" b="1" i="0" u="sng" strike="noStrike" cap="none" dirty="0">
                <a:solidFill>
                  <a:schemeClr val="dk1"/>
                </a:solidFill>
                <a:latin typeface="Arial"/>
                <a:ea typeface="Arial"/>
                <a:cs typeface="Arial"/>
                <a:sym typeface="Arial"/>
              </a:rPr>
              <a:t>THINKING SKILL NO. 1</a:t>
            </a:r>
            <a:endParaRPr sz="1900" b="1" i="0" u="sng"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1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ZA" sz="1900" b="1" i="0" u="none" strike="noStrike" cap="none" dirty="0">
                <a:solidFill>
                  <a:srgbClr val="FF0000"/>
                </a:solidFill>
                <a:latin typeface="Arial"/>
                <a:ea typeface="Arial"/>
                <a:cs typeface="Arial"/>
                <a:sym typeface="Arial"/>
              </a:rPr>
              <a:t>Identify</a:t>
            </a:r>
            <a:r>
              <a:rPr lang="en-ZA" sz="1900" b="1" i="0" u="none" strike="noStrike" cap="none" dirty="0">
                <a:solidFill>
                  <a:schemeClr val="dk1"/>
                </a:solidFill>
                <a:latin typeface="Arial"/>
                <a:ea typeface="Arial"/>
                <a:cs typeface="Arial"/>
                <a:sym typeface="Arial"/>
              </a:rPr>
              <a:t> and </a:t>
            </a:r>
            <a:r>
              <a:rPr lang="en-ZA" sz="1900" b="1" i="0" u="none" strike="noStrike" cap="none" dirty="0">
                <a:solidFill>
                  <a:srgbClr val="FF0000"/>
                </a:solidFill>
                <a:latin typeface="Arial"/>
                <a:ea typeface="Arial"/>
                <a:cs typeface="Arial"/>
                <a:sym typeface="Arial"/>
              </a:rPr>
              <a:t>clarify</a:t>
            </a:r>
            <a:r>
              <a:rPr lang="en-ZA" sz="1900" b="1" i="0" u="none" strike="noStrike" cap="none" dirty="0">
                <a:solidFill>
                  <a:schemeClr val="dk1"/>
                </a:solidFill>
                <a:latin typeface="Arial"/>
                <a:ea typeface="Arial"/>
                <a:cs typeface="Arial"/>
                <a:sym typeface="Arial"/>
              </a:rPr>
              <a:t> emotions behind actions.</a:t>
            </a:r>
            <a:endParaRPr sz="1900" b="1" i="0" u="none" strike="noStrike" cap="none" dirty="0">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p:txBody>
      </p:sp>
      <p:pic>
        <p:nvPicPr>
          <p:cNvPr id="8" name="Google Shape;77;p3" descr="Teenactive-logo">
            <a:extLst>
              <a:ext uri="{FF2B5EF4-FFF2-40B4-BE49-F238E27FC236}">
                <a16:creationId xmlns:a16="http://schemas.microsoft.com/office/drawing/2014/main" id="{03DC160E-C566-4F6E-82DF-5A94948BBDB3}"/>
              </a:ext>
            </a:extLst>
          </p:cNvPr>
          <p:cNvPicPr preferRelativeResize="0"/>
          <p:nvPr/>
        </p:nvPicPr>
        <p:blipFill rotWithShape="1">
          <a:blip r:embed="rId5">
            <a:alphaModFix/>
          </a:blip>
          <a:srcRect/>
          <a:stretch/>
        </p:blipFill>
        <p:spPr>
          <a:xfrm>
            <a:off x="7772400" y="0"/>
            <a:ext cx="1371600" cy="476885"/>
          </a:xfrm>
          <a:prstGeom prst="rect">
            <a:avLst/>
          </a:prstGeom>
          <a:noFill/>
          <a:ln>
            <a:noFill/>
          </a:ln>
        </p:spPr>
      </p:pic>
    </p:spTree>
    <p:extLst>
      <p:ext uri="{BB962C8B-B14F-4D97-AF65-F5344CB8AC3E}">
        <p14:creationId xmlns:p14="http://schemas.microsoft.com/office/powerpoint/2010/main" val="376811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78803-FBBC-48F7-8228-A1F03E182DD0}"/>
              </a:ext>
            </a:extLst>
          </p:cNvPr>
          <p:cNvSpPr>
            <a:spLocks noGrp="1"/>
          </p:cNvSpPr>
          <p:nvPr>
            <p:ph type="ctrTitle"/>
          </p:nvPr>
        </p:nvSpPr>
        <p:spPr/>
        <p:txBody>
          <a:bodyPr/>
          <a:lstStyle/>
          <a:p>
            <a:endParaRPr lang="en-ZA" dirty="0"/>
          </a:p>
        </p:txBody>
      </p:sp>
      <p:sp>
        <p:nvSpPr>
          <p:cNvPr id="3" name="Subtitle 2">
            <a:extLst>
              <a:ext uri="{FF2B5EF4-FFF2-40B4-BE49-F238E27FC236}">
                <a16:creationId xmlns:a16="http://schemas.microsoft.com/office/drawing/2014/main" id="{12392072-EA39-477C-AB22-14D92BA3E6D5}"/>
              </a:ext>
            </a:extLst>
          </p:cNvPr>
          <p:cNvSpPr>
            <a:spLocks noGrp="1"/>
          </p:cNvSpPr>
          <p:nvPr>
            <p:ph type="subTitle" idx="1"/>
          </p:nvPr>
        </p:nvSpPr>
        <p:spPr/>
        <p:txBody>
          <a:bodyPr/>
          <a:lstStyle/>
          <a:p>
            <a:endParaRPr lang="en-ZA" dirty="0"/>
          </a:p>
        </p:txBody>
      </p:sp>
      <p:sp>
        <p:nvSpPr>
          <p:cNvPr id="4" name="Google Shape;86;ge62365b96d_0_6">
            <a:extLst>
              <a:ext uri="{FF2B5EF4-FFF2-40B4-BE49-F238E27FC236}">
                <a16:creationId xmlns:a16="http://schemas.microsoft.com/office/drawing/2014/main" id="{59FD6BA2-EB20-4D8A-B4FA-F7BEE885F21D}"/>
              </a:ext>
            </a:extLst>
          </p:cNvPr>
          <p:cNvSpPr txBox="1"/>
          <p:nvPr/>
        </p:nvSpPr>
        <p:spPr>
          <a:xfrm>
            <a:off x="63895" y="285844"/>
            <a:ext cx="2992343" cy="2000517"/>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ZA" sz="1900" b="1" i="0" u="sng" strike="noStrike" cap="none" dirty="0">
                <a:solidFill>
                  <a:schemeClr val="dk1"/>
                </a:solidFill>
                <a:latin typeface="Arial"/>
                <a:ea typeface="Arial"/>
                <a:cs typeface="Arial"/>
                <a:sym typeface="Arial"/>
              </a:rPr>
              <a:t>THINKING SKILL NO. 2</a:t>
            </a:r>
            <a:endParaRPr sz="1900" b="1" i="0" u="sng"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1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ZA" sz="1900" b="1" i="0" u="none" strike="noStrike" cap="none" dirty="0">
                <a:solidFill>
                  <a:srgbClr val="FF0000"/>
                </a:solidFill>
                <a:latin typeface="Arial"/>
                <a:ea typeface="Arial"/>
                <a:cs typeface="Arial"/>
                <a:sym typeface="Arial"/>
              </a:rPr>
              <a:t>Evaluate: </a:t>
            </a:r>
            <a:endParaRPr sz="1900" b="1" i="0" u="none" strike="noStrike" cap="none" dirty="0">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ZA" sz="1900" b="1" i="0" u="none" strike="noStrike" cap="none" dirty="0">
                <a:solidFill>
                  <a:schemeClr val="dk1"/>
                </a:solidFill>
                <a:latin typeface="Arial"/>
                <a:ea typeface="Arial"/>
                <a:cs typeface="Arial"/>
                <a:sym typeface="Arial"/>
              </a:rPr>
              <a:t>Did the actions meet the goal? </a:t>
            </a:r>
            <a:endParaRPr sz="1900" b="1" i="0" u="none" strike="noStrike" cap="none" dirty="0">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p:txBody>
      </p:sp>
      <p:sp>
        <p:nvSpPr>
          <p:cNvPr id="5" name="Google Shape;87;ge62365b96d_0_6">
            <a:extLst>
              <a:ext uri="{FF2B5EF4-FFF2-40B4-BE49-F238E27FC236}">
                <a16:creationId xmlns:a16="http://schemas.microsoft.com/office/drawing/2014/main" id="{6F2056A7-E541-47D3-BE18-4E8944F13A12}"/>
              </a:ext>
            </a:extLst>
          </p:cNvPr>
          <p:cNvSpPr txBox="1"/>
          <p:nvPr/>
        </p:nvSpPr>
        <p:spPr>
          <a:xfrm>
            <a:off x="129798" y="4605613"/>
            <a:ext cx="7371149" cy="477023"/>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ZA" sz="1900" b="1" i="0" u="none" strike="noStrike" cap="none" dirty="0">
                <a:solidFill>
                  <a:schemeClr val="dk1"/>
                </a:solidFill>
                <a:latin typeface="Arial"/>
                <a:ea typeface="Arial"/>
                <a:cs typeface="Arial"/>
                <a:sym typeface="Arial"/>
              </a:rPr>
              <a:t>To evaluate means to make a judgement or assess something.</a:t>
            </a:r>
            <a:endParaRPr sz="2000" b="0" i="0" u="none" strike="noStrike" cap="none" dirty="0">
              <a:solidFill>
                <a:schemeClr val="dk1"/>
              </a:solidFill>
              <a:latin typeface="Arial"/>
              <a:ea typeface="Arial"/>
              <a:cs typeface="Arial"/>
              <a:sym typeface="Arial"/>
            </a:endParaRPr>
          </a:p>
        </p:txBody>
      </p:sp>
      <p:pic>
        <p:nvPicPr>
          <p:cNvPr id="6" name="Google Shape;77;p3" descr="Teenactive-logo">
            <a:extLst>
              <a:ext uri="{FF2B5EF4-FFF2-40B4-BE49-F238E27FC236}">
                <a16:creationId xmlns:a16="http://schemas.microsoft.com/office/drawing/2014/main" id="{B68F3982-540E-4A8F-AD87-A32874429AF0}"/>
              </a:ext>
            </a:extLst>
          </p:cNvPr>
          <p:cNvPicPr preferRelativeResize="0"/>
          <p:nvPr/>
        </p:nvPicPr>
        <p:blipFill rotWithShape="1">
          <a:blip r:embed="rId4">
            <a:alphaModFix/>
          </a:blip>
          <a:srcRect/>
          <a:stretch/>
        </p:blipFill>
        <p:spPr>
          <a:xfrm>
            <a:off x="7772400" y="0"/>
            <a:ext cx="1371600" cy="476885"/>
          </a:xfrm>
          <a:prstGeom prst="rect">
            <a:avLst/>
          </a:prstGeom>
          <a:noFill/>
          <a:ln>
            <a:noFill/>
          </a:ln>
        </p:spPr>
      </p:pic>
    </p:spTree>
    <p:extLst>
      <p:ext uri="{BB962C8B-B14F-4D97-AF65-F5344CB8AC3E}">
        <p14:creationId xmlns:p14="http://schemas.microsoft.com/office/powerpoint/2010/main" val="1079461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FFE36-2D7A-4831-9C72-0CCBD0A803B9}"/>
              </a:ext>
            </a:extLst>
          </p:cNvPr>
          <p:cNvSpPr>
            <a:spLocks noGrp="1"/>
          </p:cNvSpPr>
          <p:nvPr>
            <p:ph type="ctrTitle"/>
          </p:nvPr>
        </p:nvSpPr>
        <p:spPr/>
        <p:txBody>
          <a:bodyPr/>
          <a:lstStyle/>
          <a:p>
            <a:endParaRPr lang="en-ZA" dirty="0"/>
          </a:p>
        </p:txBody>
      </p:sp>
      <p:sp>
        <p:nvSpPr>
          <p:cNvPr id="3" name="Subtitle 2">
            <a:extLst>
              <a:ext uri="{FF2B5EF4-FFF2-40B4-BE49-F238E27FC236}">
                <a16:creationId xmlns:a16="http://schemas.microsoft.com/office/drawing/2014/main" id="{64A3A6C1-645B-4F96-9E41-838F48098479}"/>
              </a:ext>
            </a:extLst>
          </p:cNvPr>
          <p:cNvSpPr>
            <a:spLocks noGrp="1"/>
          </p:cNvSpPr>
          <p:nvPr>
            <p:ph type="subTitle" idx="1"/>
          </p:nvPr>
        </p:nvSpPr>
        <p:spPr/>
        <p:txBody>
          <a:bodyPr/>
          <a:lstStyle/>
          <a:p>
            <a:endParaRPr lang="en-ZA"/>
          </a:p>
        </p:txBody>
      </p:sp>
      <p:pic>
        <p:nvPicPr>
          <p:cNvPr id="4" name="Google Shape;97;ge62365b96d_0_25">
            <a:extLst>
              <a:ext uri="{FF2B5EF4-FFF2-40B4-BE49-F238E27FC236}">
                <a16:creationId xmlns:a16="http://schemas.microsoft.com/office/drawing/2014/main" id="{CFB171BA-B82C-452A-A49E-82A4F37D6C75}"/>
              </a:ext>
            </a:extLst>
          </p:cNvPr>
          <p:cNvPicPr preferRelativeResize="0"/>
          <p:nvPr/>
        </p:nvPicPr>
        <p:blipFill rotWithShape="1">
          <a:blip r:embed="rId4">
            <a:alphaModFix/>
          </a:blip>
          <a:srcRect/>
          <a:stretch/>
        </p:blipFill>
        <p:spPr>
          <a:xfrm>
            <a:off x="130459" y="2127500"/>
            <a:ext cx="3834600" cy="2666922"/>
          </a:xfrm>
          <a:prstGeom prst="rect">
            <a:avLst/>
          </a:prstGeom>
          <a:noFill/>
          <a:ln>
            <a:noFill/>
          </a:ln>
        </p:spPr>
      </p:pic>
      <p:sp>
        <p:nvSpPr>
          <p:cNvPr id="5" name="Google Shape;95;ge62365b96d_0_25">
            <a:extLst>
              <a:ext uri="{FF2B5EF4-FFF2-40B4-BE49-F238E27FC236}">
                <a16:creationId xmlns:a16="http://schemas.microsoft.com/office/drawing/2014/main" id="{832014DF-D2D1-4FC8-A10B-7FBA3F551422}"/>
              </a:ext>
            </a:extLst>
          </p:cNvPr>
          <p:cNvSpPr txBox="1"/>
          <p:nvPr/>
        </p:nvSpPr>
        <p:spPr>
          <a:xfrm>
            <a:off x="311692" y="215650"/>
            <a:ext cx="3834600" cy="164700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ZA" sz="1900" b="1" i="0" u="sng" strike="noStrike" cap="none" dirty="0">
                <a:solidFill>
                  <a:schemeClr val="dk1"/>
                </a:solidFill>
                <a:latin typeface="Arial"/>
                <a:ea typeface="Arial"/>
                <a:cs typeface="Arial"/>
                <a:sym typeface="Arial"/>
              </a:rPr>
              <a:t>THINKING SKILL NO. 3</a:t>
            </a:r>
            <a:endParaRPr sz="1900" b="1" i="0" u="sng"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1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ZA" sz="1900" b="0" i="0" u="none" strike="noStrike" cap="none" dirty="0">
                <a:solidFill>
                  <a:srgbClr val="FF0000"/>
                </a:solidFill>
                <a:latin typeface="Arial"/>
                <a:ea typeface="Arial"/>
                <a:cs typeface="Arial"/>
                <a:sym typeface="Arial"/>
              </a:rPr>
              <a:t>Reflect</a:t>
            </a:r>
            <a:r>
              <a:rPr lang="en-ZA" sz="1900" b="0" i="0" u="none" strike="noStrike" cap="none" dirty="0">
                <a:solidFill>
                  <a:schemeClr val="dk1"/>
                </a:solidFill>
                <a:latin typeface="Arial"/>
                <a:ea typeface="Arial"/>
                <a:cs typeface="Arial"/>
                <a:sym typeface="Arial"/>
              </a:rPr>
              <a:t> on and </a:t>
            </a:r>
            <a:r>
              <a:rPr lang="en-ZA" sz="1900" b="0" i="0" u="none" strike="noStrike" cap="none" dirty="0">
                <a:solidFill>
                  <a:srgbClr val="FF0000"/>
                </a:solidFill>
                <a:latin typeface="Arial"/>
                <a:ea typeface="Arial"/>
                <a:cs typeface="Arial"/>
                <a:sym typeface="Arial"/>
              </a:rPr>
              <a:t>show </a:t>
            </a:r>
            <a:r>
              <a:rPr lang="en-ZA" sz="1900" b="0" i="0" u="none" strike="noStrike" cap="none" dirty="0">
                <a:solidFill>
                  <a:schemeClr val="dk1"/>
                </a:solidFill>
                <a:latin typeface="Arial"/>
                <a:ea typeface="Arial"/>
                <a:cs typeface="Arial"/>
                <a:sym typeface="Arial"/>
              </a:rPr>
              <a:t>what was learnt from past experiences</a:t>
            </a:r>
            <a:endParaRPr sz="19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1900" b="0" i="0" u="none" strike="noStrike" cap="none" dirty="0">
              <a:solidFill>
                <a:schemeClr val="dk1"/>
              </a:solidFill>
              <a:latin typeface="Arial"/>
              <a:ea typeface="Arial"/>
              <a:cs typeface="Arial"/>
              <a:sym typeface="Arial"/>
            </a:endParaRPr>
          </a:p>
        </p:txBody>
      </p:sp>
      <p:sp>
        <p:nvSpPr>
          <p:cNvPr id="6" name="Google Shape;96;ge62365b96d_0_25">
            <a:extLst>
              <a:ext uri="{FF2B5EF4-FFF2-40B4-BE49-F238E27FC236}">
                <a16:creationId xmlns:a16="http://schemas.microsoft.com/office/drawing/2014/main" id="{7C79115B-2031-4947-8A1E-33BD2E3F5F73}"/>
              </a:ext>
            </a:extLst>
          </p:cNvPr>
          <p:cNvSpPr txBox="1"/>
          <p:nvPr/>
        </p:nvSpPr>
        <p:spPr>
          <a:xfrm>
            <a:off x="4898847" y="1189428"/>
            <a:ext cx="3834600" cy="47700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ZA" sz="1900" b="1" i="0" u="none" strike="noStrike" cap="none" dirty="0">
                <a:solidFill>
                  <a:schemeClr val="dk1"/>
                </a:solidFill>
                <a:latin typeface="Arial"/>
                <a:ea typeface="Arial"/>
                <a:cs typeface="Arial"/>
                <a:sym typeface="Arial"/>
              </a:rPr>
              <a:t>You get wiser as you get older!</a:t>
            </a:r>
            <a:endParaRPr sz="2000" b="0" i="0" u="none" strike="noStrike" cap="none" dirty="0">
              <a:solidFill>
                <a:schemeClr val="dk1"/>
              </a:solidFill>
              <a:latin typeface="Arial"/>
              <a:ea typeface="Arial"/>
              <a:cs typeface="Arial"/>
              <a:sym typeface="Arial"/>
            </a:endParaRPr>
          </a:p>
        </p:txBody>
      </p:sp>
      <p:pic>
        <p:nvPicPr>
          <p:cNvPr id="10" name="Picture 9" descr="A picture containing blur, silhouette&#10;&#10;Description automatically generated">
            <a:extLst>
              <a:ext uri="{FF2B5EF4-FFF2-40B4-BE49-F238E27FC236}">
                <a16:creationId xmlns:a16="http://schemas.microsoft.com/office/drawing/2014/main" id="{67CE054F-1AD6-4C06-AF8A-D5D1CB6F096E}"/>
              </a:ext>
            </a:extLst>
          </p:cNvPr>
          <p:cNvPicPr>
            <a:picLocks noChangeAspect="1"/>
          </p:cNvPicPr>
          <p:nvPr/>
        </p:nvPicPr>
        <p:blipFill>
          <a:blip r:embed="rId5"/>
          <a:stretch>
            <a:fillRect/>
          </a:stretch>
        </p:blipFill>
        <p:spPr>
          <a:xfrm>
            <a:off x="5445867" y="2681931"/>
            <a:ext cx="3698133" cy="2461569"/>
          </a:xfrm>
          <a:prstGeom prst="rect">
            <a:avLst/>
          </a:prstGeom>
        </p:spPr>
      </p:pic>
      <p:pic>
        <p:nvPicPr>
          <p:cNvPr id="11" name="Google Shape;77;p3" descr="Teenactive-logo">
            <a:extLst>
              <a:ext uri="{FF2B5EF4-FFF2-40B4-BE49-F238E27FC236}">
                <a16:creationId xmlns:a16="http://schemas.microsoft.com/office/drawing/2014/main" id="{8532180B-FB86-46CE-8837-897F9FA9BF0B}"/>
              </a:ext>
            </a:extLst>
          </p:cNvPr>
          <p:cNvPicPr preferRelativeResize="0"/>
          <p:nvPr/>
        </p:nvPicPr>
        <p:blipFill rotWithShape="1">
          <a:blip r:embed="rId6">
            <a:alphaModFix/>
          </a:blip>
          <a:srcRect/>
          <a:stretch/>
        </p:blipFill>
        <p:spPr>
          <a:xfrm>
            <a:off x="7772400" y="0"/>
            <a:ext cx="1371600" cy="476885"/>
          </a:xfrm>
          <a:prstGeom prst="rect">
            <a:avLst/>
          </a:prstGeom>
          <a:noFill/>
          <a:ln>
            <a:noFill/>
          </a:ln>
        </p:spPr>
      </p:pic>
    </p:spTree>
    <p:extLst>
      <p:ext uri="{BB962C8B-B14F-4D97-AF65-F5344CB8AC3E}">
        <p14:creationId xmlns:p14="http://schemas.microsoft.com/office/powerpoint/2010/main" val="3073014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1FD2-AA44-40BB-B172-BC72EBFB7A31}"/>
              </a:ext>
            </a:extLst>
          </p:cNvPr>
          <p:cNvSpPr>
            <a:spLocks noGrp="1"/>
          </p:cNvSpPr>
          <p:nvPr>
            <p:ph type="ctrTitle"/>
          </p:nvPr>
        </p:nvSpPr>
        <p:spPr/>
        <p:txBody>
          <a:bodyPr/>
          <a:lstStyle/>
          <a:p>
            <a:endParaRPr lang="en-ZA" dirty="0"/>
          </a:p>
        </p:txBody>
      </p:sp>
      <p:sp>
        <p:nvSpPr>
          <p:cNvPr id="3" name="Subtitle 2">
            <a:extLst>
              <a:ext uri="{FF2B5EF4-FFF2-40B4-BE49-F238E27FC236}">
                <a16:creationId xmlns:a16="http://schemas.microsoft.com/office/drawing/2014/main" id="{E86922E6-FBEA-43AE-902F-02F4E4822D22}"/>
              </a:ext>
            </a:extLst>
          </p:cNvPr>
          <p:cNvSpPr>
            <a:spLocks noGrp="1"/>
          </p:cNvSpPr>
          <p:nvPr>
            <p:ph type="subTitle" idx="1"/>
          </p:nvPr>
        </p:nvSpPr>
        <p:spPr>
          <a:xfrm>
            <a:off x="789495" y="2965621"/>
            <a:ext cx="8520600" cy="792600"/>
          </a:xfrm>
        </p:spPr>
        <p:txBody>
          <a:bodyPr/>
          <a:lstStyle/>
          <a:p>
            <a:endParaRPr lang="en-ZA"/>
          </a:p>
        </p:txBody>
      </p:sp>
      <p:sp>
        <p:nvSpPr>
          <p:cNvPr id="4" name="Google Shape;103;ge62365b96d_0_33">
            <a:extLst>
              <a:ext uri="{FF2B5EF4-FFF2-40B4-BE49-F238E27FC236}">
                <a16:creationId xmlns:a16="http://schemas.microsoft.com/office/drawing/2014/main" id="{C926C62D-141F-4BE1-865C-3228723FEFED}"/>
              </a:ext>
            </a:extLst>
          </p:cNvPr>
          <p:cNvSpPr txBox="1"/>
          <p:nvPr/>
        </p:nvSpPr>
        <p:spPr>
          <a:xfrm>
            <a:off x="0" y="158654"/>
            <a:ext cx="3834600" cy="1354187"/>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ZA" sz="1900" b="1" i="0" u="sng" strike="noStrike" cap="none" dirty="0">
                <a:solidFill>
                  <a:schemeClr val="dk1"/>
                </a:solidFill>
                <a:latin typeface="Arial"/>
                <a:ea typeface="Arial"/>
                <a:cs typeface="Arial"/>
                <a:sym typeface="Arial"/>
              </a:rPr>
              <a:t>THINKING SKILL NO. 4</a:t>
            </a:r>
            <a:endParaRPr sz="1900" b="1" i="0" u="sng"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1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ZA" sz="1900" b="0" i="0" u="none" strike="noStrike" cap="none" dirty="0">
                <a:solidFill>
                  <a:srgbClr val="FF0000"/>
                </a:solidFill>
                <a:latin typeface="Arial"/>
                <a:ea typeface="Arial"/>
                <a:cs typeface="Arial"/>
                <a:sym typeface="Arial"/>
              </a:rPr>
              <a:t>Brainstorm</a:t>
            </a:r>
            <a:r>
              <a:rPr lang="en-ZA" sz="1900" b="0" i="0" u="none" strike="noStrike" cap="none" dirty="0">
                <a:solidFill>
                  <a:schemeClr val="dk1"/>
                </a:solidFill>
                <a:latin typeface="Arial"/>
                <a:ea typeface="Arial"/>
                <a:cs typeface="Arial"/>
                <a:sym typeface="Arial"/>
              </a:rPr>
              <a:t> different approaches and solutions.</a:t>
            </a:r>
            <a:endParaRPr sz="1900" b="0" i="0" u="none" strike="noStrike" cap="none" dirty="0">
              <a:solidFill>
                <a:schemeClr val="dk1"/>
              </a:solidFill>
              <a:latin typeface="Arial"/>
              <a:ea typeface="Arial"/>
              <a:cs typeface="Arial"/>
              <a:sym typeface="Arial"/>
            </a:endParaRPr>
          </a:p>
        </p:txBody>
      </p:sp>
      <p:sp>
        <p:nvSpPr>
          <p:cNvPr id="5" name="Google Shape;105;ge62365b96d_0_33">
            <a:extLst>
              <a:ext uri="{FF2B5EF4-FFF2-40B4-BE49-F238E27FC236}">
                <a16:creationId xmlns:a16="http://schemas.microsoft.com/office/drawing/2014/main" id="{CDB5A997-0484-46D0-AC2C-DCF50D622ED7}"/>
              </a:ext>
            </a:extLst>
          </p:cNvPr>
          <p:cNvSpPr txBox="1"/>
          <p:nvPr/>
        </p:nvSpPr>
        <p:spPr>
          <a:xfrm>
            <a:off x="5482394" y="2389499"/>
            <a:ext cx="3447422" cy="1061799"/>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ZA" sz="1900" b="1" i="0" u="none" strike="noStrike" cap="none">
                <a:solidFill>
                  <a:schemeClr val="dk1"/>
                </a:solidFill>
                <a:latin typeface="Arial"/>
                <a:ea typeface="Arial"/>
                <a:cs typeface="Arial"/>
                <a:sym typeface="Arial"/>
              </a:rPr>
              <a:t>There are always different approaches and solutions </a:t>
            </a:r>
            <a:endParaRPr/>
          </a:p>
          <a:p>
            <a:pPr marL="0" marR="0" lvl="0" indent="0" algn="ctr" rtl="0">
              <a:lnSpc>
                <a:spcPct val="100000"/>
              </a:lnSpc>
              <a:spcBef>
                <a:spcPts val="0"/>
              </a:spcBef>
              <a:spcAft>
                <a:spcPts val="0"/>
              </a:spcAft>
              <a:buClr>
                <a:schemeClr val="dk1"/>
              </a:buClr>
              <a:buSzPts val="1100"/>
              <a:buFont typeface="Arial"/>
              <a:buNone/>
            </a:pPr>
            <a:r>
              <a:rPr lang="en-ZA" sz="1900" b="1" i="0" u="none" strike="noStrike" cap="none">
                <a:solidFill>
                  <a:schemeClr val="dk1"/>
                </a:solidFill>
                <a:latin typeface="Arial"/>
                <a:ea typeface="Arial"/>
                <a:cs typeface="Arial"/>
                <a:sym typeface="Arial"/>
              </a:rPr>
              <a:t>to problems.</a:t>
            </a:r>
            <a:endParaRPr sz="2000" b="0" i="0" u="none" strike="noStrike" cap="none">
              <a:solidFill>
                <a:schemeClr val="dk1"/>
              </a:solidFill>
              <a:latin typeface="Arial"/>
              <a:ea typeface="Arial"/>
              <a:cs typeface="Arial"/>
              <a:sym typeface="Arial"/>
            </a:endParaRPr>
          </a:p>
        </p:txBody>
      </p:sp>
      <p:pic>
        <p:nvPicPr>
          <p:cNvPr id="6" name="Google Shape;104;ge62365b96d_0_33">
            <a:extLst>
              <a:ext uri="{FF2B5EF4-FFF2-40B4-BE49-F238E27FC236}">
                <a16:creationId xmlns:a16="http://schemas.microsoft.com/office/drawing/2014/main" id="{10685686-6609-4A6F-B484-74EC188A44B2}"/>
              </a:ext>
            </a:extLst>
          </p:cNvPr>
          <p:cNvPicPr preferRelativeResize="0"/>
          <p:nvPr/>
        </p:nvPicPr>
        <p:blipFill rotWithShape="1">
          <a:blip r:embed="rId4">
            <a:alphaModFix/>
          </a:blip>
          <a:srcRect/>
          <a:stretch/>
        </p:blipFill>
        <p:spPr>
          <a:xfrm>
            <a:off x="57153" y="3145366"/>
            <a:ext cx="2465077" cy="1921103"/>
          </a:xfrm>
          <a:prstGeom prst="rect">
            <a:avLst/>
          </a:prstGeom>
          <a:noFill/>
          <a:ln>
            <a:noFill/>
          </a:ln>
        </p:spPr>
      </p:pic>
    </p:spTree>
    <p:extLst>
      <p:ext uri="{BB962C8B-B14F-4D97-AF65-F5344CB8AC3E}">
        <p14:creationId xmlns:p14="http://schemas.microsoft.com/office/powerpoint/2010/main" val="1972516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D3C8-8617-43F2-A85A-5B86ECAD023E}"/>
              </a:ext>
            </a:extLst>
          </p:cNvPr>
          <p:cNvSpPr>
            <a:spLocks noGrp="1"/>
          </p:cNvSpPr>
          <p:nvPr>
            <p:ph type="ctrTitle"/>
          </p:nvPr>
        </p:nvSpPr>
        <p:spPr/>
        <p:txBody>
          <a:bodyPr/>
          <a:lstStyle/>
          <a:p>
            <a:endParaRPr lang="en-ZA" dirty="0"/>
          </a:p>
        </p:txBody>
      </p:sp>
      <p:sp>
        <p:nvSpPr>
          <p:cNvPr id="3" name="Subtitle 2">
            <a:extLst>
              <a:ext uri="{FF2B5EF4-FFF2-40B4-BE49-F238E27FC236}">
                <a16:creationId xmlns:a16="http://schemas.microsoft.com/office/drawing/2014/main" id="{D733F676-4C49-4C96-BFA0-F16F4F8614FA}"/>
              </a:ext>
            </a:extLst>
          </p:cNvPr>
          <p:cNvSpPr>
            <a:spLocks noGrp="1"/>
          </p:cNvSpPr>
          <p:nvPr>
            <p:ph type="subTitle" idx="1"/>
          </p:nvPr>
        </p:nvSpPr>
        <p:spPr/>
        <p:txBody>
          <a:bodyPr/>
          <a:lstStyle/>
          <a:p>
            <a:endParaRPr lang="en-ZA" dirty="0"/>
          </a:p>
        </p:txBody>
      </p:sp>
      <p:sp>
        <p:nvSpPr>
          <p:cNvPr id="4" name="Google Shape;111;ge62365b96d_0_40">
            <a:extLst>
              <a:ext uri="{FF2B5EF4-FFF2-40B4-BE49-F238E27FC236}">
                <a16:creationId xmlns:a16="http://schemas.microsoft.com/office/drawing/2014/main" id="{974F6690-0BB4-4F02-8B84-C6B0B3EAB2A5}"/>
              </a:ext>
            </a:extLst>
          </p:cNvPr>
          <p:cNvSpPr txBox="1"/>
          <p:nvPr/>
        </p:nvSpPr>
        <p:spPr>
          <a:xfrm>
            <a:off x="0" y="62745"/>
            <a:ext cx="3031524" cy="170813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ZA" sz="2000" b="1" i="0" u="sng" strike="noStrike" cap="none" dirty="0">
                <a:solidFill>
                  <a:schemeClr val="dk1"/>
                </a:solidFill>
                <a:latin typeface="Arial"/>
                <a:ea typeface="Arial"/>
                <a:cs typeface="Arial"/>
                <a:sym typeface="Arial"/>
              </a:rPr>
              <a:t>THINKING SKILL NO. 5</a:t>
            </a:r>
            <a:endParaRPr sz="2000" b="1" i="0" u="sng"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20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ZA" sz="2000" b="0" i="0" u="none" strike="noStrike" cap="none" dirty="0">
                <a:solidFill>
                  <a:srgbClr val="FF0000"/>
                </a:solidFill>
                <a:latin typeface="Arial"/>
                <a:ea typeface="Arial"/>
                <a:cs typeface="Arial"/>
                <a:sym typeface="Arial"/>
              </a:rPr>
              <a:t>Explore</a:t>
            </a:r>
            <a:r>
              <a:rPr lang="en-ZA" sz="2000" b="0" i="0" u="none" strike="noStrike" cap="none" dirty="0">
                <a:solidFill>
                  <a:schemeClr val="dk1"/>
                </a:solidFill>
                <a:latin typeface="Arial"/>
                <a:ea typeface="Arial"/>
                <a:cs typeface="Arial"/>
                <a:sym typeface="Arial"/>
              </a:rPr>
              <a:t> possible consequences</a:t>
            </a:r>
            <a:endParaRPr sz="20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1900" b="0" i="0" u="none" strike="noStrike" cap="none" dirty="0">
              <a:solidFill>
                <a:schemeClr val="dk1"/>
              </a:solidFill>
              <a:latin typeface="Arial"/>
              <a:ea typeface="Arial"/>
              <a:cs typeface="Arial"/>
              <a:sym typeface="Arial"/>
            </a:endParaRPr>
          </a:p>
        </p:txBody>
      </p:sp>
      <p:sp>
        <p:nvSpPr>
          <p:cNvPr id="5" name="Google Shape;112;ge62365b96d_0_40">
            <a:extLst>
              <a:ext uri="{FF2B5EF4-FFF2-40B4-BE49-F238E27FC236}">
                <a16:creationId xmlns:a16="http://schemas.microsoft.com/office/drawing/2014/main" id="{32C4E057-1CE8-414C-9EE9-D6AD319EE370}"/>
              </a:ext>
            </a:extLst>
          </p:cNvPr>
          <p:cNvSpPr txBox="1"/>
          <p:nvPr/>
        </p:nvSpPr>
        <p:spPr>
          <a:xfrm>
            <a:off x="6426058" y="1703875"/>
            <a:ext cx="2586136" cy="47700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ZA" sz="1900" b="1" i="0" u="none" strike="noStrike" cap="none">
                <a:solidFill>
                  <a:schemeClr val="dk1"/>
                </a:solidFill>
                <a:latin typeface="Arial"/>
                <a:ea typeface="Arial"/>
                <a:cs typeface="Arial"/>
                <a:sym typeface="Arial"/>
              </a:rPr>
              <a:t>This is essential!! </a:t>
            </a:r>
            <a:endParaRPr sz="2000" b="0" i="0" u="none" strike="noStrike" cap="none">
              <a:solidFill>
                <a:schemeClr val="dk1"/>
              </a:solidFill>
              <a:latin typeface="Arial"/>
              <a:ea typeface="Arial"/>
              <a:cs typeface="Arial"/>
              <a:sym typeface="Arial"/>
            </a:endParaRPr>
          </a:p>
        </p:txBody>
      </p:sp>
      <p:sp>
        <p:nvSpPr>
          <p:cNvPr id="6" name="Google Shape;114;ge62365b96d_0_40">
            <a:extLst>
              <a:ext uri="{FF2B5EF4-FFF2-40B4-BE49-F238E27FC236}">
                <a16:creationId xmlns:a16="http://schemas.microsoft.com/office/drawing/2014/main" id="{EF9A9CA0-CF05-4FEA-8C86-AFECC74A1706}"/>
              </a:ext>
            </a:extLst>
          </p:cNvPr>
          <p:cNvSpPr txBox="1"/>
          <p:nvPr/>
        </p:nvSpPr>
        <p:spPr>
          <a:xfrm>
            <a:off x="634859" y="3765832"/>
            <a:ext cx="3834600" cy="76950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ZA" sz="1900" b="1" i="0" u="none" strike="noStrike" cap="none" dirty="0">
                <a:solidFill>
                  <a:schemeClr val="dk1"/>
                </a:solidFill>
                <a:latin typeface="Arial"/>
                <a:ea typeface="Arial"/>
                <a:cs typeface="Arial"/>
                <a:sym typeface="Arial"/>
              </a:rPr>
              <a:t>We have to live with the consequences of our actions.</a:t>
            </a:r>
            <a:endParaRPr sz="2000" b="0" i="0" u="none" strike="noStrike" cap="none" dirty="0">
              <a:solidFill>
                <a:schemeClr val="dk1"/>
              </a:solidFill>
              <a:latin typeface="Arial"/>
              <a:ea typeface="Arial"/>
              <a:cs typeface="Arial"/>
              <a:sym typeface="Arial"/>
            </a:endParaRPr>
          </a:p>
        </p:txBody>
      </p:sp>
      <p:pic>
        <p:nvPicPr>
          <p:cNvPr id="7" name="Google Shape;110;ge62365b96d_0_40" descr="Teenactive-logo">
            <a:extLst>
              <a:ext uri="{FF2B5EF4-FFF2-40B4-BE49-F238E27FC236}">
                <a16:creationId xmlns:a16="http://schemas.microsoft.com/office/drawing/2014/main" id="{0FD8E28A-B74E-4127-A8BF-56B195B59C7D}"/>
              </a:ext>
            </a:extLst>
          </p:cNvPr>
          <p:cNvPicPr preferRelativeResize="0"/>
          <p:nvPr/>
        </p:nvPicPr>
        <p:blipFill rotWithShape="1">
          <a:blip r:embed="rId4">
            <a:alphaModFix/>
          </a:blip>
          <a:srcRect/>
          <a:stretch/>
        </p:blipFill>
        <p:spPr>
          <a:xfrm>
            <a:off x="7772400" y="0"/>
            <a:ext cx="1371601" cy="476885"/>
          </a:xfrm>
          <a:prstGeom prst="rect">
            <a:avLst/>
          </a:prstGeom>
          <a:noFill/>
          <a:ln>
            <a:noFill/>
          </a:ln>
        </p:spPr>
      </p:pic>
    </p:spTree>
    <p:extLst>
      <p:ext uri="{BB962C8B-B14F-4D97-AF65-F5344CB8AC3E}">
        <p14:creationId xmlns:p14="http://schemas.microsoft.com/office/powerpoint/2010/main" val="3142196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0222B-C947-49B7-9EE8-0265BAB08657}"/>
              </a:ext>
            </a:extLst>
          </p:cNvPr>
          <p:cNvSpPr>
            <a:spLocks noGrp="1"/>
          </p:cNvSpPr>
          <p:nvPr>
            <p:ph type="ctrTitle"/>
          </p:nvPr>
        </p:nvSpPr>
        <p:spPr/>
        <p:txBody>
          <a:bodyPr/>
          <a:lstStyle/>
          <a:p>
            <a:endParaRPr lang="en-ZA" dirty="0"/>
          </a:p>
        </p:txBody>
      </p:sp>
      <p:sp>
        <p:nvSpPr>
          <p:cNvPr id="3" name="Subtitle 2">
            <a:extLst>
              <a:ext uri="{FF2B5EF4-FFF2-40B4-BE49-F238E27FC236}">
                <a16:creationId xmlns:a16="http://schemas.microsoft.com/office/drawing/2014/main" id="{C061CA38-FE32-4419-926B-71A336B19F1E}"/>
              </a:ext>
            </a:extLst>
          </p:cNvPr>
          <p:cNvSpPr>
            <a:spLocks noGrp="1"/>
          </p:cNvSpPr>
          <p:nvPr>
            <p:ph type="subTitle" idx="1"/>
          </p:nvPr>
        </p:nvSpPr>
        <p:spPr/>
        <p:txBody>
          <a:bodyPr/>
          <a:lstStyle/>
          <a:p>
            <a:endParaRPr lang="en-ZA" dirty="0"/>
          </a:p>
        </p:txBody>
      </p:sp>
      <p:sp>
        <p:nvSpPr>
          <p:cNvPr id="4" name="Google Shape;120;ge62365b96d_0_47">
            <a:extLst>
              <a:ext uri="{FF2B5EF4-FFF2-40B4-BE49-F238E27FC236}">
                <a16:creationId xmlns:a16="http://schemas.microsoft.com/office/drawing/2014/main" id="{C911D581-3742-4110-8582-77AD8B62CCDE}"/>
              </a:ext>
            </a:extLst>
          </p:cNvPr>
          <p:cNvSpPr txBox="1"/>
          <p:nvPr/>
        </p:nvSpPr>
        <p:spPr>
          <a:xfrm>
            <a:off x="-1" y="0"/>
            <a:ext cx="4094205" cy="1415742"/>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ZA" sz="2000" b="1" i="0" u="sng" strike="noStrike" cap="none" dirty="0">
                <a:solidFill>
                  <a:schemeClr val="dk1"/>
                </a:solidFill>
                <a:latin typeface="Arial"/>
                <a:ea typeface="Arial"/>
                <a:cs typeface="Arial"/>
                <a:sym typeface="Arial"/>
              </a:rPr>
              <a:t>THINKING SKILL NO. 6</a:t>
            </a:r>
            <a:endParaRPr sz="2000" b="1" i="0" u="sng"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2000" b="1" i="1"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ZA" sz="2000" b="0" i="0" u="none" strike="noStrike" cap="none" dirty="0">
                <a:solidFill>
                  <a:srgbClr val="FF0000"/>
                </a:solidFill>
                <a:latin typeface="Arial"/>
                <a:ea typeface="Arial"/>
                <a:cs typeface="Arial"/>
                <a:sym typeface="Arial"/>
              </a:rPr>
              <a:t>Select</a:t>
            </a:r>
            <a:r>
              <a:rPr lang="en-ZA" sz="2000" b="0" i="0" u="none" strike="noStrike" cap="none" dirty="0">
                <a:solidFill>
                  <a:schemeClr val="dk1"/>
                </a:solidFill>
                <a:latin typeface="Arial"/>
                <a:ea typeface="Arial"/>
                <a:cs typeface="Arial"/>
                <a:sym typeface="Arial"/>
              </a:rPr>
              <a:t> and </a:t>
            </a:r>
            <a:r>
              <a:rPr lang="en-ZA" sz="2000" b="0" i="0" u="none" strike="noStrike" cap="none" dirty="0">
                <a:solidFill>
                  <a:srgbClr val="FF0000"/>
                </a:solidFill>
                <a:latin typeface="Arial"/>
                <a:ea typeface="Arial"/>
                <a:cs typeface="Arial"/>
                <a:sym typeface="Arial"/>
              </a:rPr>
              <a:t>motivate</a:t>
            </a:r>
            <a:r>
              <a:rPr lang="en-ZA" sz="2000" b="0" i="0" u="none" strike="noStrike" cap="none" dirty="0">
                <a:solidFill>
                  <a:schemeClr val="dk1"/>
                </a:solidFill>
                <a:latin typeface="Arial"/>
                <a:ea typeface="Arial"/>
                <a:cs typeface="Arial"/>
                <a:sym typeface="Arial"/>
              </a:rPr>
              <a:t> the best alternative</a:t>
            </a:r>
            <a:endParaRPr sz="2000" b="0" i="0" u="none" strike="noStrike" cap="none" dirty="0">
              <a:solidFill>
                <a:schemeClr val="dk1"/>
              </a:solidFill>
              <a:latin typeface="Arial"/>
              <a:ea typeface="Arial"/>
              <a:cs typeface="Arial"/>
              <a:sym typeface="Arial"/>
            </a:endParaRPr>
          </a:p>
        </p:txBody>
      </p:sp>
      <p:sp>
        <p:nvSpPr>
          <p:cNvPr id="5" name="Google Shape;121;ge62365b96d_0_47">
            <a:extLst>
              <a:ext uri="{FF2B5EF4-FFF2-40B4-BE49-F238E27FC236}">
                <a16:creationId xmlns:a16="http://schemas.microsoft.com/office/drawing/2014/main" id="{421C0463-3E7B-4441-85FF-789C86231C94}"/>
              </a:ext>
            </a:extLst>
          </p:cNvPr>
          <p:cNvSpPr txBox="1"/>
          <p:nvPr/>
        </p:nvSpPr>
        <p:spPr>
          <a:xfrm>
            <a:off x="573979" y="3626725"/>
            <a:ext cx="3834600" cy="106200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ZA" sz="1900" b="1" i="0" u="none" strike="noStrike" cap="none" dirty="0">
                <a:solidFill>
                  <a:schemeClr val="dk1"/>
                </a:solidFill>
                <a:latin typeface="Arial"/>
                <a:ea typeface="Arial"/>
                <a:cs typeface="Arial"/>
                <a:sym typeface="Arial"/>
              </a:rPr>
              <a:t>Motivation is important - you need reasons to justify your decisions. </a:t>
            </a:r>
            <a:endParaRPr sz="2000" b="0" i="0" u="none" strike="noStrike" cap="none" dirty="0">
              <a:solidFill>
                <a:schemeClr val="dk1"/>
              </a:solidFill>
              <a:latin typeface="Arial"/>
              <a:ea typeface="Arial"/>
              <a:cs typeface="Arial"/>
              <a:sym typeface="Arial"/>
            </a:endParaRPr>
          </a:p>
        </p:txBody>
      </p:sp>
      <p:pic>
        <p:nvPicPr>
          <p:cNvPr id="6" name="Google Shape;122;ge62365b96d_0_47">
            <a:extLst>
              <a:ext uri="{FF2B5EF4-FFF2-40B4-BE49-F238E27FC236}">
                <a16:creationId xmlns:a16="http://schemas.microsoft.com/office/drawing/2014/main" id="{4FD6E41B-2450-49AF-9A73-FB8F3A8E17A5}"/>
              </a:ext>
            </a:extLst>
          </p:cNvPr>
          <p:cNvPicPr preferRelativeResize="0"/>
          <p:nvPr/>
        </p:nvPicPr>
        <p:blipFill rotWithShape="1">
          <a:blip r:embed="rId4">
            <a:alphaModFix/>
          </a:blip>
          <a:srcRect/>
          <a:stretch/>
        </p:blipFill>
        <p:spPr>
          <a:xfrm>
            <a:off x="1095632" y="1386244"/>
            <a:ext cx="3476368" cy="2240481"/>
          </a:xfrm>
          <a:prstGeom prst="rect">
            <a:avLst/>
          </a:prstGeom>
          <a:noFill/>
          <a:ln>
            <a:noFill/>
          </a:ln>
        </p:spPr>
      </p:pic>
      <p:pic>
        <p:nvPicPr>
          <p:cNvPr id="7" name="Google Shape;119;ge62365b96d_0_47" descr="Teenactive-logo">
            <a:extLst>
              <a:ext uri="{FF2B5EF4-FFF2-40B4-BE49-F238E27FC236}">
                <a16:creationId xmlns:a16="http://schemas.microsoft.com/office/drawing/2014/main" id="{9114DB42-A422-4E37-9B83-96E0D7235004}"/>
              </a:ext>
            </a:extLst>
          </p:cNvPr>
          <p:cNvPicPr preferRelativeResize="0"/>
          <p:nvPr/>
        </p:nvPicPr>
        <p:blipFill rotWithShape="1">
          <a:blip r:embed="rId5">
            <a:alphaModFix/>
          </a:blip>
          <a:srcRect/>
          <a:stretch/>
        </p:blipFill>
        <p:spPr>
          <a:xfrm>
            <a:off x="7772400" y="0"/>
            <a:ext cx="1371601" cy="476885"/>
          </a:xfrm>
          <a:prstGeom prst="rect">
            <a:avLst/>
          </a:prstGeom>
          <a:noFill/>
          <a:ln>
            <a:noFill/>
          </a:ln>
        </p:spPr>
      </p:pic>
    </p:spTree>
    <p:extLst>
      <p:ext uri="{BB962C8B-B14F-4D97-AF65-F5344CB8AC3E}">
        <p14:creationId xmlns:p14="http://schemas.microsoft.com/office/powerpoint/2010/main" val="367433395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943</Words>
  <Application>Microsoft Office PowerPoint</Application>
  <PresentationFormat>On-screen Show (16:9)</PresentationFormat>
  <Paragraphs>60</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Noto Sans Symbols</vt:lpstr>
      <vt:lpstr>Symbol</vt:lpstr>
      <vt:lpstr>Times New Roman</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Johrita Hanekom</dc:creator>
  <cp:lastModifiedBy>Carsten Gertz</cp:lastModifiedBy>
  <cp:revision>10</cp:revision>
  <dcterms:modified xsi:type="dcterms:W3CDTF">2021-08-23T06:42:21Z</dcterms:modified>
</cp:coreProperties>
</file>